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826" r:id="rId2"/>
  </p:sldMasterIdLst>
  <p:notesMasterIdLst>
    <p:notesMasterId r:id="rId20"/>
  </p:notesMasterIdLst>
  <p:sldIdLst>
    <p:sldId id="295" r:id="rId3"/>
    <p:sldId id="281" r:id="rId4"/>
    <p:sldId id="296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1" r:id="rId18"/>
    <p:sldId id="29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CC4998-ADE7-4964-82D0-DB642C27EBF0}">
          <p14:sldIdLst/>
        </p14:section>
        <p14:section name="Раздел без заголовка" id="{E6FA7D1F-BCCB-4E42-8388-4D5C5864B55A}">
          <p14:sldIdLst>
            <p14:sldId id="295"/>
            <p14:sldId id="281"/>
            <p14:sldId id="296"/>
            <p14:sldId id="301"/>
            <p14:sldId id="302"/>
          </p14:sldIdLst>
        </p14:section>
        <p14:section name="Раздел без заголовка" id="{F9604D95-112E-4B61-A9BF-477E3D2D074D}">
          <p14:sldIdLst>
            <p14:sldId id="303"/>
            <p14:sldId id="304"/>
          </p14:sldIdLst>
        </p14:section>
        <p14:section name="Раздел без заголовка" id="{FE67F02F-F2F0-44A4-A45F-2C81FC905DE8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9A7"/>
    <a:srgbClr val="728B8E"/>
    <a:srgbClr val="3D735E"/>
    <a:srgbClr val="8BA1A3"/>
    <a:srgbClr val="536769"/>
    <a:srgbClr val="FFF9E7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0" autoAdjust="0"/>
    <p:restoredTop sz="86384" autoAdjust="0"/>
  </p:normalViewPr>
  <p:slideViewPr>
    <p:cSldViewPr snapToGrid="0">
      <p:cViewPr>
        <p:scale>
          <a:sx n="104" d="100"/>
          <a:sy n="104" d="100"/>
        </p:scale>
        <p:origin x="-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rAngAx val="1"/>
    </c:view3D>
    <c:floor>
      <c:thickness val="0"/>
      <c:spPr>
        <a:noFill/>
        <a:ln w="6480">
          <a:solidFill>
            <a:srgbClr val="8B8B8B"/>
          </a:solidFill>
          <a:round/>
        </a:ln>
      </c:spPr>
    </c:floor>
    <c:sideWall>
      <c:thickness val="0"/>
      <c:spPr>
        <a:noFill/>
        <a:ln w="6480">
          <a:solidFill>
            <a:srgbClr val="8B8B8B"/>
          </a:solidFill>
          <a:round/>
        </a:ln>
      </c:spPr>
    </c:sideWall>
    <c:backWall>
      <c:thickness val="0"/>
      <c:spPr>
        <a:noFill/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4.5826369953381997E-2"/>
          <c:y val="3.4386540828888E-2"/>
          <c:w val="0.95408567156302204"/>
          <c:h val="0.84078785391875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A66AC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1877397468.9000001</c:v>
                </c:pt>
                <c:pt idx="1">
                  <c:v>1928197717.9000001</c:v>
                </c:pt>
                <c:pt idx="2">
                  <c:v>1958523768.3499999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307968"/>
        <c:axId val="115482624"/>
        <c:axId val="0"/>
      </c:bar3DChart>
      <c:catAx>
        <c:axId val="60307968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extTo"/>
        <c:crossAx val="115482624"/>
        <c:crosses val="autoZero"/>
        <c:auto val="1"/>
        <c:lblAlgn val="ctr"/>
        <c:lblOffset val="100"/>
        <c:noMultiLvlLbl val="0"/>
      </c:catAx>
      <c:valAx>
        <c:axId val="115482624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60307968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0348746975901"/>
          <c:y val="3.0742204655248101E-2"/>
          <c:w val="0.76783676450449601"/>
          <c:h val="0.96908212560386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бюджет Федеральный</c:v>
                </c:pt>
              </c:strCache>
            </c:strRef>
          </c:tx>
          <c:spPr>
            <a:gradFill>
              <a:gsLst>
                <a:gs pos="0">
                  <a:srgbClr val="297FD5"/>
                </a:gs>
                <a:gs pos="100000">
                  <a:srgbClr val="C2C9E6"/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110493920.18000001</c:v>
                </c:pt>
                <c:pt idx="1">
                  <c:v>89211051.519999996</c:v>
                </c:pt>
                <c:pt idx="2">
                  <c:v>45316444.960000001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бюджет муниципального образования</c:v>
                </c:pt>
              </c:strCache>
            </c:strRef>
          </c:tx>
          <c:spPr>
            <a:gradFill>
              <a:gsLst>
                <a:gs pos="0">
                  <a:srgbClr val="E5E9EE"/>
                </a:gs>
                <a:gs pos="100000">
                  <a:srgbClr val="596A85"/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411500000</c:v>
                </c:pt>
                <c:pt idx="1">
                  <c:v>411500000</c:v>
                </c:pt>
                <c:pt idx="2">
                  <c:v>411500000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бюджет Республики Крым</c:v>
                </c:pt>
              </c:strCache>
            </c:strRef>
          </c:tx>
          <c:spPr>
            <a:solidFill>
              <a:srgbClr val="297FD5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1355403548.72</c:v>
                </c:pt>
                <c:pt idx="1">
                  <c:v>1427486666.3800001</c:v>
                </c:pt>
                <c:pt idx="2">
                  <c:v>1501707323.3900001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62176"/>
        <c:axId val="115528768"/>
      </c:barChart>
      <c:catAx>
        <c:axId val="43762176"/>
        <c:scaling>
          <c:orientation val="minMax"/>
        </c:scaling>
        <c:delete val="1"/>
        <c:axPos val="l"/>
        <c:numFmt formatCode="[$-419]dd/mm/yyyy" sourceLinked="1"/>
        <c:majorTickMark val="out"/>
        <c:minorTickMark val="none"/>
        <c:tickLblPos val="nextTo"/>
        <c:crossAx val="115528768"/>
        <c:crosses val="autoZero"/>
        <c:auto val="1"/>
        <c:lblAlgn val="ctr"/>
        <c:lblOffset val="100"/>
        <c:noMultiLvlLbl val="0"/>
      </c:catAx>
      <c:valAx>
        <c:axId val="115528768"/>
        <c:scaling>
          <c:orientation val="minMax"/>
        </c:scaling>
        <c:delete val="1"/>
        <c:axPos val="b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43762176"/>
        <c:crosses val="autoZero"/>
        <c:crossBetween val="between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0.62025853652351404"/>
          <c:y val="0"/>
          <c:w val="0.378103896433236"/>
          <c:h val="0.4548312057429689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1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25670428567063"/>
          <c:y val="3.2117948155289795E-2"/>
          <c:w val="0.29919619501559946"/>
          <c:h val="0.86225057524392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15,336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6F-4131-9899-62F1F18DF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Мероприятия по оздоровлению детей</c:v>
                </c:pt>
                <c:pt idx="1">
                  <c:v>Выплата компенсации обучающимся льготной категории</c:v>
                </c:pt>
                <c:pt idx="2">
                  <c:v>Приобретение основных средств и материальных запасов</c:v>
                </c:pt>
                <c:pt idx="3">
                  <c:v>Мероприятия по пожарной безопасности</c:v>
                </c:pt>
                <c:pt idx="4">
                  <c:v>Прочие работы и услуги</c:v>
                </c:pt>
                <c:pt idx="5">
                  <c:v>Налоги</c:v>
                </c:pt>
                <c:pt idx="6">
                  <c:v>Работы и услуги по содержанию имущества</c:v>
                </c:pt>
                <c:pt idx="7">
                  <c:v>Мероприятия по антитеррору</c:v>
                </c:pt>
                <c:pt idx="8">
                  <c:v>Питание детей льготной категории</c:v>
                </c:pt>
                <c:pt idx="9">
                  <c:v>Заработная плата с начислениями</c:v>
                </c:pt>
                <c:pt idx="10">
                  <c:v>Энергоносители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1.385</c:v>
                </c:pt>
                <c:pt idx="1">
                  <c:v>2.2730000000000001</c:v>
                </c:pt>
                <c:pt idx="2" formatCode="0.000">
                  <c:v>5.89</c:v>
                </c:pt>
                <c:pt idx="3">
                  <c:v>15.336</c:v>
                </c:pt>
                <c:pt idx="4">
                  <c:v>21.868000000000002</c:v>
                </c:pt>
                <c:pt idx="5">
                  <c:v>22.919</c:v>
                </c:pt>
                <c:pt idx="6">
                  <c:v>25.498999999999999</c:v>
                </c:pt>
                <c:pt idx="7">
                  <c:v>57.463999999999999</c:v>
                </c:pt>
                <c:pt idx="8" formatCode="0.000">
                  <c:v>64.010000000000005</c:v>
                </c:pt>
                <c:pt idx="9">
                  <c:v>88.858000000000004</c:v>
                </c:pt>
                <c:pt idx="10">
                  <c:v>105.998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F-4131-9899-62F1F18DF2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13,93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F6F-4131-9899-62F1F18DF2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Мероприятия по оздоровлению детей</c:v>
                </c:pt>
                <c:pt idx="1">
                  <c:v>Выплата компенсации обучающимся льготной категории</c:v>
                </c:pt>
                <c:pt idx="2">
                  <c:v>Приобретение основных средств и материальных запасов</c:v>
                </c:pt>
                <c:pt idx="3">
                  <c:v>Мероприятия по пожарной безопасности</c:v>
                </c:pt>
                <c:pt idx="4">
                  <c:v>Прочие работы и услуги</c:v>
                </c:pt>
                <c:pt idx="5">
                  <c:v>Налоги</c:v>
                </c:pt>
                <c:pt idx="6">
                  <c:v>Работы и услуги по содержанию имущества</c:v>
                </c:pt>
                <c:pt idx="7">
                  <c:v>Мероприятия по антитеррору</c:v>
                </c:pt>
                <c:pt idx="8">
                  <c:v>Питание детей льготной категории</c:v>
                </c:pt>
                <c:pt idx="9">
                  <c:v>Заработная плата с начислениями</c:v>
                </c:pt>
                <c:pt idx="10">
                  <c:v>Энергоносители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3.5110000000000001</c:v>
                </c:pt>
                <c:pt idx="1">
                  <c:v>2.2709999999999999</c:v>
                </c:pt>
                <c:pt idx="2" formatCode="0.000">
                  <c:v>36.799999999999997</c:v>
                </c:pt>
                <c:pt idx="3">
                  <c:v>13.93</c:v>
                </c:pt>
                <c:pt idx="4" formatCode="0.000">
                  <c:v>21.359999999999943</c:v>
                </c:pt>
                <c:pt idx="5">
                  <c:v>12.837</c:v>
                </c:pt>
                <c:pt idx="6">
                  <c:v>39.146999999999998</c:v>
                </c:pt>
                <c:pt idx="7" formatCode="0.000">
                  <c:v>55.86</c:v>
                </c:pt>
                <c:pt idx="8">
                  <c:v>52.279000000000003</c:v>
                </c:pt>
                <c:pt idx="9">
                  <c:v>82.08</c:v>
                </c:pt>
                <c:pt idx="10">
                  <c:v>80.040999999999997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6F-4131-9899-62F1F18DF2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615232"/>
        <c:axId val="60764672"/>
      </c:barChart>
      <c:catAx>
        <c:axId val="67615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ru-RU"/>
          </a:p>
        </c:txPr>
        <c:crossAx val="60764672"/>
        <c:crosses val="autoZero"/>
        <c:auto val="1"/>
        <c:lblAlgn val="ctr"/>
        <c:lblOffset val="100"/>
        <c:noMultiLvlLbl val="0"/>
      </c:catAx>
      <c:valAx>
        <c:axId val="6076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61523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B0699-E094-40DE-93EB-B4A8975072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A4F35-9D3C-4A53-8FA9-9AD420D748B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8869-2B3F-4AC3-98CC-2E2960AC3B90}" type="parTrans" cxnId="{5A736310-9E15-4251-893B-0997E447E0F7}">
      <dgm:prSet/>
      <dgm:spPr/>
      <dgm:t>
        <a:bodyPr/>
        <a:lstStyle/>
        <a:p>
          <a:endParaRPr lang="ru-RU"/>
        </a:p>
      </dgm:t>
    </dgm:pt>
    <dgm:pt modelId="{73901F27-BEF1-4AD0-A4BA-B70EE70A529B}" type="sibTrans" cxnId="{5A736310-9E15-4251-893B-0997E447E0F7}">
      <dgm:prSet/>
      <dgm:spPr/>
      <dgm:t>
        <a:bodyPr/>
        <a:lstStyle/>
        <a:p>
          <a:endParaRPr lang="ru-RU"/>
        </a:p>
      </dgm:t>
    </dgm:pt>
    <dgm:pt modelId="{71B5DEED-26F0-47C4-B6A2-4FECAB4F09BD}" type="asst">
      <dgm:prSet phldrT="[Текст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414 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классы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учащихся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13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359 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853 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102C70D-F0AE-4821-ABD1-5CD0BFBD3176}" type="parTrans" cxnId="{C5E16374-ADAE-4AE1-8273-2AA970BB7D44}">
      <dgm:prSet/>
      <dgm:spPr/>
      <dgm:t>
        <a:bodyPr/>
        <a:lstStyle/>
        <a:p>
          <a:endParaRPr lang="ru-RU"/>
        </a:p>
      </dgm:t>
    </dgm:pt>
    <dgm:pt modelId="{8EE60878-83DB-4B67-BEA6-81BB41BA8E05}" type="sibTrans" cxnId="{C5E16374-ADAE-4AE1-8273-2AA970BB7D44}">
      <dgm:prSet/>
      <dgm:spPr/>
      <dgm:t>
        <a:bodyPr/>
        <a:lstStyle/>
        <a:p>
          <a:endParaRPr lang="ru-RU"/>
        </a:p>
      </dgm:t>
    </dgm:pt>
    <dgm:pt modelId="{046CC3A8-8EBF-403C-97BD-D7BE15DA320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7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 образовательных учреждении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</a:t>
          </a:r>
          <a:r>
            <a:rPr lang="ru-RU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7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959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</a:t>
          </a:r>
          <a:r>
            <a:rPr lang="ru-RU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</a:t>
          </a:r>
          <a:r>
            <a:rPr lang="ru-RU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303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чел. </a:t>
          </a:r>
        </a:p>
      </dgm:t>
    </dgm:pt>
    <dgm:pt modelId="{6998D3B3-4893-4980-8AE4-FF2E771D1FDC}" type="parTrans" cxnId="{2406FD40-1AEA-4868-A838-5CD0971672D7}">
      <dgm:prSet/>
      <dgm:spPr/>
      <dgm:t>
        <a:bodyPr/>
        <a:lstStyle/>
        <a:p>
          <a:endParaRPr lang="ru-RU"/>
        </a:p>
      </dgm:t>
    </dgm:pt>
    <dgm:pt modelId="{45C92C30-B280-4801-AA94-8847D86534E4}" type="sibTrans" cxnId="{2406FD40-1AEA-4868-A838-5CD0971672D7}">
      <dgm:prSet/>
      <dgm:spPr/>
      <dgm:t>
        <a:bodyPr/>
        <a:lstStyle/>
        <a:p>
          <a:endParaRPr lang="ru-RU"/>
        </a:p>
      </dgm:t>
    </dgm:pt>
    <dgm:pt modelId="{566E3CEB-D19A-42E3-94DE-85B9E047F1BB}">
      <dgm:prSet phldrT="[Текст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учреждения дополнительного образования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3 141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</dgm:t>
    </dgm:pt>
    <dgm:pt modelId="{2FCB89ED-706F-4B6C-9EBE-8F035FB8B075}" type="parTrans" cxnId="{CD1A8187-8EE7-4AB5-A5A7-01CE7499F8B0}">
      <dgm:prSet/>
      <dgm:spPr/>
      <dgm:t>
        <a:bodyPr/>
        <a:lstStyle/>
        <a:p>
          <a:endParaRPr lang="ru-RU"/>
        </a:p>
      </dgm:t>
    </dgm:pt>
    <dgm:pt modelId="{D1689882-A3E4-43DE-9E82-AAA85A6912E3}" type="sibTrans" cxnId="{CD1A8187-8EE7-4AB5-A5A7-01CE7499F8B0}">
      <dgm:prSet/>
      <dgm:spPr/>
      <dgm:t>
        <a:bodyPr/>
        <a:lstStyle/>
        <a:p>
          <a:endParaRPr lang="ru-RU"/>
        </a:p>
      </dgm:t>
    </dgm:pt>
    <dgm:pt modelId="{6014DD0D-FDDF-4B05-917F-B0C319783BD2}" type="asst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казенных учреждения 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</dgm:t>
    </dgm:pt>
    <dgm:pt modelId="{BD05E9E2-BBAF-4FA5-B151-330079CFBEFB}" type="parTrans" cxnId="{6DE739C4-6DD7-4516-A390-74F6B8E5F616}">
      <dgm:prSet/>
      <dgm:spPr/>
      <dgm:t>
        <a:bodyPr/>
        <a:lstStyle/>
        <a:p>
          <a:endParaRPr lang="ru-RU"/>
        </a:p>
      </dgm:t>
    </dgm:pt>
    <dgm:pt modelId="{9F76CAE2-E947-460B-82C3-8936A5026002}" type="sibTrans" cxnId="{6DE739C4-6DD7-4516-A390-74F6B8E5F616}">
      <dgm:prSet/>
      <dgm:spPr/>
      <dgm:t>
        <a:bodyPr/>
        <a:lstStyle/>
        <a:p>
          <a:endParaRPr lang="ru-RU"/>
        </a:p>
      </dgm:t>
    </dgm:pt>
    <dgm:pt modelId="{01846356-E50B-4076-97B5-486BDB7370CE}" type="pres">
      <dgm:prSet presAssocID="{045B0699-E094-40DE-93EB-B4A8975072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F556B0-140F-4EA2-862F-8D34AE2E2B43}" type="pres">
      <dgm:prSet presAssocID="{609A4F35-9D3C-4A53-8FA9-9AD420D748BF}" presName="hierRoot1" presStyleCnt="0">
        <dgm:presLayoutVars>
          <dgm:hierBranch val="init"/>
        </dgm:presLayoutVars>
      </dgm:prSet>
      <dgm:spPr/>
    </dgm:pt>
    <dgm:pt modelId="{F6986334-5BD0-471F-A02C-5E36907694FE}" type="pres">
      <dgm:prSet presAssocID="{609A4F35-9D3C-4A53-8FA9-9AD420D748BF}" presName="rootComposite1" presStyleCnt="0"/>
      <dgm:spPr/>
    </dgm:pt>
    <dgm:pt modelId="{857A33D0-DFF7-431A-BA95-7A0C555059BD}" type="pres">
      <dgm:prSet presAssocID="{609A4F35-9D3C-4A53-8FA9-9AD420D748BF}" presName="rootText1" presStyleLbl="node0" presStyleIdx="0" presStyleCnt="1" custScaleX="135995" custScaleY="65824" custLinFactNeighborX="-7883" custLinFactNeighborY="20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116E1-7417-4086-8E90-E9B7942725FC}" type="pres">
      <dgm:prSet presAssocID="{609A4F35-9D3C-4A53-8FA9-9AD420D748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EDA245-2648-4678-983A-F332467DB86C}" type="pres">
      <dgm:prSet presAssocID="{609A4F35-9D3C-4A53-8FA9-9AD420D748BF}" presName="hierChild2" presStyleCnt="0"/>
      <dgm:spPr/>
    </dgm:pt>
    <dgm:pt modelId="{6B83CB92-8DBA-46B7-8128-7F263CDF324C}" type="pres">
      <dgm:prSet presAssocID="{6998D3B3-4893-4980-8AE4-FF2E771D1FD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EDABB2D-7C19-4424-B49D-8798424F9140}" type="pres">
      <dgm:prSet presAssocID="{046CC3A8-8EBF-403C-97BD-D7BE15DA3204}" presName="hierRoot2" presStyleCnt="0">
        <dgm:presLayoutVars>
          <dgm:hierBranch val="init"/>
        </dgm:presLayoutVars>
      </dgm:prSet>
      <dgm:spPr/>
    </dgm:pt>
    <dgm:pt modelId="{6E327F79-5376-4D07-93E9-6469EC48EA98}" type="pres">
      <dgm:prSet presAssocID="{046CC3A8-8EBF-403C-97BD-D7BE15DA3204}" presName="rootComposite" presStyleCnt="0"/>
      <dgm:spPr/>
    </dgm:pt>
    <dgm:pt modelId="{E5D54EDE-4F16-48B7-B470-4DA515FCCEBB}" type="pres">
      <dgm:prSet presAssocID="{046CC3A8-8EBF-403C-97BD-D7BE15DA3204}" presName="rootText" presStyleLbl="node2" presStyleIdx="0" presStyleCnt="2" custScaleX="125823" custScaleY="199168" custLinFactNeighborX="-12089" custLinFactNeighborY="-21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2DD12-335A-4DDF-99DB-BD29E272CEF8}" type="pres">
      <dgm:prSet presAssocID="{046CC3A8-8EBF-403C-97BD-D7BE15DA3204}" presName="rootConnector" presStyleLbl="node2" presStyleIdx="0" presStyleCnt="2"/>
      <dgm:spPr/>
      <dgm:t>
        <a:bodyPr/>
        <a:lstStyle/>
        <a:p>
          <a:endParaRPr lang="ru-RU"/>
        </a:p>
      </dgm:t>
    </dgm:pt>
    <dgm:pt modelId="{A30F6CD0-B96A-49EF-98AC-1A3A5B0B0BC2}" type="pres">
      <dgm:prSet presAssocID="{046CC3A8-8EBF-403C-97BD-D7BE15DA3204}" presName="hierChild4" presStyleCnt="0"/>
      <dgm:spPr/>
    </dgm:pt>
    <dgm:pt modelId="{CD8A6732-292C-442A-ADC9-8161B5C4AB32}" type="pres">
      <dgm:prSet presAssocID="{046CC3A8-8EBF-403C-97BD-D7BE15DA3204}" presName="hierChild5" presStyleCnt="0"/>
      <dgm:spPr/>
    </dgm:pt>
    <dgm:pt modelId="{4D375643-3FBB-4D01-9107-F00971C479D6}" type="pres">
      <dgm:prSet presAssocID="{2FCB89ED-706F-4B6C-9EBE-8F035FB8B07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AEB31BD-2179-4F58-8593-AAC6E2D446E4}" type="pres">
      <dgm:prSet presAssocID="{566E3CEB-D19A-42E3-94DE-85B9E047F1BB}" presName="hierRoot2" presStyleCnt="0">
        <dgm:presLayoutVars>
          <dgm:hierBranch val="init"/>
        </dgm:presLayoutVars>
      </dgm:prSet>
      <dgm:spPr/>
    </dgm:pt>
    <dgm:pt modelId="{29081571-9BD6-47BF-90D4-7A9C49BE9702}" type="pres">
      <dgm:prSet presAssocID="{566E3CEB-D19A-42E3-94DE-85B9E047F1BB}" presName="rootComposite" presStyleCnt="0"/>
      <dgm:spPr/>
    </dgm:pt>
    <dgm:pt modelId="{0E8CF646-9C6C-4C23-9346-C8703DA9C282}" type="pres">
      <dgm:prSet presAssocID="{566E3CEB-D19A-42E3-94DE-85B9E047F1BB}" presName="rootText" presStyleLbl="node2" presStyleIdx="1" presStyleCnt="2" custScaleX="93131" custScaleY="192144" custLinFactNeighborX="-1166" custLinFactNeighborY="-33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343C3-5F99-4F7D-BA78-E3D23543E3F2}" type="pres">
      <dgm:prSet presAssocID="{566E3CEB-D19A-42E3-94DE-85B9E047F1BB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FEE509-560F-4A94-AE8F-6C293B6EC538}" type="pres">
      <dgm:prSet presAssocID="{566E3CEB-D19A-42E3-94DE-85B9E047F1BB}" presName="hierChild4" presStyleCnt="0"/>
      <dgm:spPr/>
    </dgm:pt>
    <dgm:pt modelId="{26342E9F-8F16-4197-B948-24FBF21D176A}" type="pres">
      <dgm:prSet presAssocID="{566E3CEB-D19A-42E3-94DE-85B9E047F1BB}" presName="hierChild5" presStyleCnt="0"/>
      <dgm:spPr/>
    </dgm:pt>
    <dgm:pt modelId="{7873FA02-B9A4-47BD-AC0E-995C899D3F8A}" type="pres">
      <dgm:prSet presAssocID="{609A4F35-9D3C-4A53-8FA9-9AD420D748BF}" presName="hierChild3" presStyleCnt="0"/>
      <dgm:spPr/>
    </dgm:pt>
    <dgm:pt modelId="{673082D5-099E-4BDD-A61F-B029D6E2E93F}" type="pres">
      <dgm:prSet presAssocID="{9102C70D-F0AE-4821-ABD1-5CD0BFBD3176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E18A9F4D-8676-4FC2-A3C0-C5663EF32DE3}" type="pres">
      <dgm:prSet presAssocID="{71B5DEED-26F0-47C4-B6A2-4FECAB4F09BD}" presName="hierRoot3" presStyleCnt="0">
        <dgm:presLayoutVars>
          <dgm:hierBranch val="init"/>
        </dgm:presLayoutVars>
      </dgm:prSet>
      <dgm:spPr/>
    </dgm:pt>
    <dgm:pt modelId="{7962BE5D-E81A-4A26-AE33-D04129E8F393}" type="pres">
      <dgm:prSet presAssocID="{71B5DEED-26F0-47C4-B6A2-4FECAB4F09BD}" presName="rootComposite3" presStyleCnt="0"/>
      <dgm:spPr/>
    </dgm:pt>
    <dgm:pt modelId="{C1E94989-5041-4DBF-BC3D-1A643AF1F9FE}" type="pres">
      <dgm:prSet presAssocID="{71B5DEED-26F0-47C4-B6A2-4FECAB4F09BD}" presName="rootText3" presStyleLbl="asst1" presStyleIdx="0" presStyleCnt="2" custScaleX="145453" custScaleY="214529" custLinFactNeighborX="-3152" custLinFactNeighborY="-9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B5487-E240-403E-831B-B649B9044E94}" type="pres">
      <dgm:prSet presAssocID="{71B5DEED-26F0-47C4-B6A2-4FECAB4F09B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F4980426-CE34-43B7-BDA1-8886E69DAEDB}" type="pres">
      <dgm:prSet presAssocID="{71B5DEED-26F0-47C4-B6A2-4FECAB4F09BD}" presName="hierChild6" presStyleCnt="0"/>
      <dgm:spPr/>
    </dgm:pt>
    <dgm:pt modelId="{C2958116-97D0-4328-BDA4-9122B61C84FB}" type="pres">
      <dgm:prSet presAssocID="{71B5DEED-26F0-47C4-B6A2-4FECAB4F09BD}" presName="hierChild7" presStyleCnt="0"/>
      <dgm:spPr/>
    </dgm:pt>
    <dgm:pt modelId="{3ABD4A1A-072C-480F-95CB-613F5E3BF4DD}" type="pres">
      <dgm:prSet presAssocID="{BD05E9E2-BBAF-4FA5-B151-330079CFBEFB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571C9CE-82F5-4525-8016-AE3EDA853FAA}" type="pres">
      <dgm:prSet presAssocID="{6014DD0D-FDDF-4B05-917F-B0C319783BD2}" presName="hierRoot3" presStyleCnt="0">
        <dgm:presLayoutVars>
          <dgm:hierBranch val="init"/>
        </dgm:presLayoutVars>
      </dgm:prSet>
      <dgm:spPr/>
    </dgm:pt>
    <dgm:pt modelId="{7B508D7B-7F65-4962-BE65-8BB6AB9FDB4C}" type="pres">
      <dgm:prSet presAssocID="{6014DD0D-FDDF-4B05-917F-B0C319783BD2}" presName="rootComposite3" presStyleCnt="0"/>
      <dgm:spPr/>
    </dgm:pt>
    <dgm:pt modelId="{3BA50DCB-0BBB-4C77-97A7-E7A75615470E}" type="pres">
      <dgm:prSet presAssocID="{6014DD0D-FDDF-4B05-917F-B0C319783BD2}" presName="rootText3" presStyleLbl="asst1" presStyleIdx="1" presStyleCnt="2" custScaleX="113171" custScaleY="85182" custLinFactNeighborX="-227" custLinFactNeighborY="-17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AC4B9F-A495-4BC3-8915-59C5074AECB0}" type="pres">
      <dgm:prSet presAssocID="{6014DD0D-FDDF-4B05-917F-B0C319783BD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897AE35-5963-4764-B4C5-E1EDC9B3B03B}" type="pres">
      <dgm:prSet presAssocID="{6014DD0D-FDDF-4B05-917F-B0C319783BD2}" presName="hierChild6" presStyleCnt="0"/>
      <dgm:spPr/>
    </dgm:pt>
    <dgm:pt modelId="{17E01ECD-07C4-459A-862B-D862166BA3E6}" type="pres">
      <dgm:prSet presAssocID="{6014DD0D-FDDF-4B05-917F-B0C319783BD2}" presName="hierChild7" presStyleCnt="0"/>
      <dgm:spPr/>
    </dgm:pt>
  </dgm:ptLst>
  <dgm:cxnLst>
    <dgm:cxn modelId="{FBD82E76-DC40-4AB7-826A-5FF4CD03F230}" type="presOf" srcId="{609A4F35-9D3C-4A53-8FA9-9AD420D748BF}" destId="{857A33D0-DFF7-431A-BA95-7A0C555059BD}" srcOrd="0" destOrd="0" presId="urn:microsoft.com/office/officeart/2005/8/layout/orgChart1"/>
    <dgm:cxn modelId="{69FE1F35-30C2-403C-B58C-5FD234C0EDF8}" type="presOf" srcId="{046CC3A8-8EBF-403C-97BD-D7BE15DA3204}" destId="{E5D54EDE-4F16-48B7-B470-4DA515FCCEBB}" srcOrd="0" destOrd="0" presId="urn:microsoft.com/office/officeart/2005/8/layout/orgChart1"/>
    <dgm:cxn modelId="{5007903D-6396-43B2-8B2A-B7D2FFECC277}" type="presOf" srcId="{045B0699-E094-40DE-93EB-B4A897507279}" destId="{01846356-E50B-4076-97B5-486BDB7370CE}" srcOrd="0" destOrd="0" presId="urn:microsoft.com/office/officeart/2005/8/layout/orgChart1"/>
    <dgm:cxn modelId="{CD1A8187-8EE7-4AB5-A5A7-01CE7499F8B0}" srcId="{609A4F35-9D3C-4A53-8FA9-9AD420D748BF}" destId="{566E3CEB-D19A-42E3-94DE-85B9E047F1BB}" srcOrd="3" destOrd="0" parTransId="{2FCB89ED-706F-4B6C-9EBE-8F035FB8B075}" sibTransId="{D1689882-A3E4-43DE-9E82-AAA85A6912E3}"/>
    <dgm:cxn modelId="{A126631A-3BA8-4149-97AF-A0ABC9D567D4}" type="presOf" srcId="{609A4F35-9D3C-4A53-8FA9-9AD420D748BF}" destId="{CC7116E1-7417-4086-8E90-E9B7942725FC}" srcOrd="1" destOrd="0" presId="urn:microsoft.com/office/officeart/2005/8/layout/orgChart1"/>
    <dgm:cxn modelId="{A11D8A0A-DAE2-4218-A6B4-59CA403EF552}" type="presOf" srcId="{9102C70D-F0AE-4821-ABD1-5CD0BFBD3176}" destId="{673082D5-099E-4BDD-A61F-B029D6E2E93F}" srcOrd="0" destOrd="0" presId="urn:microsoft.com/office/officeart/2005/8/layout/orgChart1"/>
    <dgm:cxn modelId="{C5618950-F556-48B9-986D-D26954FA9D8E}" type="presOf" srcId="{2FCB89ED-706F-4B6C-9EBE-8F035FB8B075}" destId="{4D375643-3FBB-4D01-9107-F00971C479D6}" srcOrd="0" destOrd="0" presId="urn:microsoft.com/office/officeart/2005/8/layout/orgChart1"/>
    <dgm:cxn modelId="{40B64C3E-77D6-4A3B-AE39-30F8C5BB1534}" type="presOf" srcId="{566E3CEB-D19A-42E3-94DE-85B9E047F1BB}" destId="{0E8CF646-9C6C-4C23-9346-C8703DA9C282}" srcOrd="0" destOrd="0" presId="urn:microsoft.com/office/officeart/2005/8/layout/orgChart1"/>
    <dgm:cxn modelId="{6DE739C4-6DD7-4516-A390-74F6B8E5F616}" srcId="{609A4F35-9D3C-4A53-8FA9-9AD420D748BF}" destId="{6014DD0D-FDDF-4B05-917F-B0C319783BD2}" srcOrd="1" destOrd="0" parTransId="{BD05E9E2-BBAF-4FA5-B151-330079CFBEFB}" sibTransId="{9F76CAE2-E947-460B-82C3-8936A5026002}"/>
    <dgm:cxn modelId="{1DD3467D-15C1-48AA-9801-ED77D8B342DA}" type="presOf" srcId="{566E3CEB-D19A-42E3-94DE-85B9E047F1BB}" destId="{F2C343C3-5F99-4F7D-BA78-E3D23543E3F2}" srcOrd="1" destOrd="0" presId="urn:microsoft.com/office/officeart/2005/8/layout/orgChart1"/>
    <dgm:cxn modelId="{C5E16374-ADAE-4AE1-8273-2AA970BB7D44}" srcId="{609A4F35-9D3C-4A53-8FA9-9AD420D748BF}" destId="{71B5DEED-26F0-47C4-B6A2-4FECAB4F09BD}" srcOrd="0" destOrd="0" parTransId="{9102C70D-F0AE-4821-ABD1-5CD0BFBD3176}" sibTransId="{8EE60878-83DB-4B67-BEA6-81BB41BA8E05}"/>
    <dgm:cxn modelId="{5A736310-9E15-4251-893B-0997E447E0F7}" srcId="{045B0699-E094-40DE-93EB-B4A897507279}" destId="{609A4F35-9D3C-4A53-8FA9-9AD420D748BF}" srcOrd="0" destOrd="0" parTransId="{1CFF8869-2B3F-4AC3-98CC-2E2960AC3B90}" sibTransId="{73901F27-BEF1-4AD0-A4BA-B70EE70A529B}"/>
    <dgm:cxn modelId="{B38A34B1-1A99-4764-BB68-3A525B286C80}" type="presOf" srcId="{71B5DEED-26F0-47C4-B6A2-4FECAB4F09BD}" destId="{AC1B5487-E240-403E-831B-B649B9044E94}" srcOrd="1" destOrd="0" presId="urn:microsoft.com/office/officeart/2005/8/layout/orgChart1"/>
    <dgm:cxn modelId="{29E9562A-F2D5-4585-B6EA-26D98A4F7F04}" type="presOf" srcId="{6014DD0D-FDDF-4B05-917F-B0C319783BD2}" destId="{3BA50DCB-0BBB-4C77-97A7-E7A75615470E}" srcOrd="0" destOrd="0" presId="urn:microsoft.com/office/officeart/2005/8/layout/orgChart1"/>
    <dgm:cxn modelId="{2406FD40-1AEA-4868-A838-5CD0971672D7}" srcId="{609A4F35-9D3C-4A53-8FA9-9AD420D748BF}" destId="{046CC3A8-8EBF-403C-97BD-D7BE15DA3204}" srcOrd="2" destOrd="0" parTransId="{6998D3B3-4893-4980-8AE4-FF2E771D1FDC}" sibTransId="{45C92C30-B280-4801-AA94-8847D86534E4}"/>
    <dgm:cxn modelId="{4E76D781-2207-43BE-813E-0F1663AAB599}" type="presOf" srcId="{71B5DEED-26F0-47C4-B6A2-4FECAB4F09BD}" destId="{C1E94989-5041-4DBF-BC3D-1A643AF1F9FE}" srcOrd="0" destOrd="0" presId="urn:microsoft.com/office/officeart/2005/8/layout/orgChart1"/>
    <dgm:cxn modelId="{5B00EC5C-9C98-46EB-A86F-A78238A951A0}" type="presOf" srcId="{BD05E9E2-BBAF-4FA5-B151-330079CFBEFB}" destId="{3ABD4A1A-072C-480F-95CB-613F5E3BF4DD}" srcOrd="0" destOrd="0" presId="urn:microsoft.com/office/officeart/2005/8/layout/orgChart1"/>
    <dgm:cxn modelId="{708B7A5A-4208-47BE-99FF-8ECCCE424D2F}" type="presOf" srcId="{6014DD0D-FDDF-4B05-917F-B0C319783BD2}" destId="{1AAC4B9F-A495-4BC3-8915-59C5074AECB0}" srcOrd="1" destOrd="0" presId="urn:microsoft.com/office/officeart/2005/8/layout/orgChart1"/>
    <dgm:cxn modelId="{CC0C9E0D-20BE-41B1-BCA2-76C45659562D}" type="presOf" srcId="{046CC3A8-8EBF-403C-97BD-D7BE15DA3204}" destId="{CEF2DD12-335A-4DDF-99DB-BD29E272CEF8}" srcOrd="1" destOrd="0" presId="urn:microsoft.com/office/officeart/2005/8/layout/orgChart1"/>
    <dgm:cxn modelId="{A3BD1BD4-7349-4396-9F76-791D313ED7D6}" type="presOf" srcId="{6998D3B3-4893-4980-8AE4-FF2E771D1FDC}" destId="{6B83CB92-8DBA-46B7-8128-7F263CDF324C}" srcOrd="0" destOrd="0" presId="urn:microsoft.com/office/officeart/2005/8/layout/orgChart1"/>
    <dgm:cxn modelId="{F18DD0DD-A228-4B1F-A6D1-248FE01A7CBE}" type="presParOf" srcId="{01846356-E50B-4076-97B5-486BDB7370CE}" destId="{58F556B0-140F-4EA2-862F-8D34AE2E2B43}" srcOrd="0" destOrd="0" presId="urn:microsoft.com/office/officeart/2005/8/layout/orgChart1"/>
    <dgm:cxn modelId="{FA6F69B5-09A2-439B-8980-D3CFB4D16E31}" type="presParOf" srcId="{58F556B0-140F-4EA2-862F-8D34AE2E2B43}" destId="{F6986334-5BD0-471F-A02C-5E36907694FE}" srcOrd="0" destOrd="0" presId="urn:microsoft.com/office/officeart/2005/8/layout/orgChart1"/>
    <dgm:cxn modelId="{B2E966A4-755E-4DDF-B14D-401E94D523CA}" type="presParOf" srcId="{F6986334-5BD0-471F-A02C-5E36907694FE}" destId="{857A33D0-DFF7-431A-BA95-7A0C555059BD}" srcOrd="0" destOrd="0" presId="urn:microsoft.com/office/officeart/2005/8/layout/orgChart1"/>
    <dgm:cxn modelId="{1345D679-1755-498A-89EA-86DB3AEC04A1}" type="presParOf" srcId="{F6986334-5BD0-471F-A02C-5E36907694FE}" destId="{CC7116E1-7417-4086-8E90-E9B7942725FC}" srcOrd="1" destOrd="0" presId="urn:microsoft.com/office/officeart/2005/8/layout/orgChart1"/>
    <dgm:cxn modelId="{93BCD9C5-42B6-452C-8B90-D1FCBD648150}" type="presParOf" srcId="{58F556B0-140F-4EA2-862F-8D34AE2E2B43}" destId="{EEEDA245-2648-4678-983A-F332467DB86C}" srcOrd="1" destOrd="0" presId="urn:microsoft.com/office/officeart/2005/8/layout/orgChart1"/>
    <dgm:cxn modelId="{F44F2A60-5B30-462B-890B-C85F7CC6482E}" type="presParOf" srcId="{EEEDA245-2648-4678-983A-F332467DB86C}" destId="{6B83CB92-8DBA-46B7-8128-7F263CDF324C}" srcOrd="0" destOrd="0" presId="urn:microsoft.com/office/officeart/2005/8/layout/orgChart1"/>
    <dgm:cxn modelId="{425ABE1F-2599-46CA-B0B1-0F26AB1E2BA9}" type="presParOf" srcId="{EEEDA245-2648-4678-983A-F332467DB86C}" destId="{3EDABB2D-7C19-4424-B49D-8798424F9140}" srcOrd="1" destOrd="0" presId="urn:microsoft.com/office/officeart/2005/8/layout/orgChart1"/>
    <dgm:cxn modelId="{2DC4ABFC-684A-4891-96A6-3712EBE1CC8B}" type="presParOf" srcId="{3EDABB2D-7C19-4424-B49D-8798424F9140}" destId="{6E327F79-5376-4D07-93E9-6469EC48EA98}" srcOrd="0" destOrd="0" presId="urn:microsoft.com/office/officeart/2005/8/layout/orgChart1"/>
    <dgm:cxn modelId="{7EDE6366-1896-40B2-A739-80BBBEEEE84C}" type="presParOf" srcId="{6E327F79-5376-4D07-93E9-6469EC48EA98}" destId="{E5D54EDE-4F16-48B7-B470-4DA515FCCEBB}" srcOrd="0" destOrd="0" presId="urn:microsoft.com/office/officeart/2005/8/layout/orgChart1"/>
    <dgm:cxn modelId="{605A67F9-630C-4F1C-A467-EB6455064BA5}" type="presParOf" srcId="{6E327F79-5376-4D07-93E9-6469EC48EA98}" destId="{CEF2DD12-335A-4DDF-99DB-BD29E272CEF8}" srcOrd="1" destOrd="0" presId="urn:microsoft.com/office/officeart/2005/8/layout/orgChart1"/>
    <dgm:cxn modelId="{94BA2AFE-C9E5-40A2-93B7-CEE6A6D95A8C}" type="presParOf" srcId="{3EDABB2D-7C19-4424-B49D-8798424F9140}" destId="{A30F6CD0-B96A-49EF-98AC-1A3A5B0B0BC2}" srcOrd="1" destOrd="0" presId="urn:microsoft.com/office/officeart/2005/8/layout/orgChart1"/>
    <dgm:cxn modelId="{20976D7B-5935-43BD-904A-3E306239D91C}" type="presParOf" srcId="{3EDABB2D-7C19-4424-B49D-8798424F9140}" destId="{CD8A6732-292C-442A-ADC9-8161B5C4AB32}" srcOrd="2" destOrd="0" presId="urn:microsoft.com/office/officeart/2005/8/layout/orgChart1"/>
    <dgm:cxn modelId="{FB8CA8B6-4278-47B4-A2A8-459EBB24DD10}" type="presParOf" srcId="{EEEDA245-2648-4678-983A-F332467DB86C}" destId="{4D375643-3FBB-4D01-9107-F00971C479D6}" srcOrd="2" destOrd="0" presId="urn:microsoft.com/office/officeart/2005/8/layout/orgChart1"/>
    <dgm:cxn modelId="{05252EB8-4057-44B1-A083-D9E464D1F0B6}" type="presParOf" srcId="{EEEDA245-2648-4678-983A-F332467DB86C}" destId="{8AEB31BD-2179-4F58-8593-AAC6E2D446E4}" srcOrd="3" destOrd="0" presId="urn:microsoft.com/office/officeart/2005/8/layout/orgChart1"/>
    <dgm:cxn modelId="{E8A47FC9-9384-4F31-AFD4-7DDF13D59856}" type="presParOf" srcId="{8AEB31BD-2179-4F58-8593-AAC6E2D446E4}" destId="{29081571-9BD6-47BF-90D4-7A9C49BE9702}" srcOrd="0" destOrd="0" presId="urn:microsoft.com/office/officeart/2005/8/layout/orgChart1"/>
    <dgm:cxn modelId="{A85397CC-B520-4759-9B91-8C9961AE8970}" type="presParOf" srcId="{29081571-9BD6-47BF-90D4-7A9C49BE9702}" destId="{0E8CF646-9C6C-4C23-9346-C8703DA9C282}" srcOrd="0" destOrd="0" presId="urn:microsoft.com/office/officeart/2005/8/layout/orgChart1"/>
    <dgm:cxn modelId="{A53920B9-CA00-4958-8C2B-76D64C712618}" type="presParOf" srcId="{29081571-9BD6-47BF-90D4-7A9C49BE9702}" destId="{F2C343C3-5F99-4F7D-BA78-E3D23543E3F2}" srcOrd="1" destOrd="0" presId="urn:microsoft.com/office/officeart/2005/8/layout/orgChart1"/>
    <dgm:cxn modelId="{55373262-4B0D-4A28-B982-F418037D7FBE}" type="presParOf" srcId="{8AEB31BD-2179-4F58-8593-AAC6E2D446E4}" destId="{9CFEE509-560F-4A94-AE8F-6C293B6EC538}" srcOrd="1" destOrd="0" presId="urn:microsoft.com/office/officeart/2005/8/layout/orgChart1"/>
    <dgm:cxn modelId="{0CD26C37-7741-43CC-A1A6-EFC24E8EF50A}" type="presParOf" srcId="{8AEB31BD-2179-4F58-8593-AAC6E2D446E4}" destId="{26342E9F-8F16-4197-B948-24FBF21D176A}" srcOrd="2" destOrd="0" presId="urn:microsoft.com/office/officeart/2005/8/layout/orgChart1"/>
    <dgm:cxn modelId="{44CA1288-C7AC-45CD-B28F-EF32A0F1A96A}" type="presParOf" srcId="{58F556B0-140F-4EA2-862F-8D34AE2E2B43}" destId="{7873FA02-B9A4-47BD-AC0E-995C899D3F8A}" srcOrd="2" destOrd="0" presId="urn:microsoft.com/office/officeart/2005/8/layout/orgChart1"/>
    <dgm:cxn modelId="{425E388B-A1CB-4590-AA66-366FF4CFB564}" type="presParOf" srcId="{7873FA02-B9A4-47BD-AC0E-995C899D3F8A}" destId="{673082D5-099E-4BDD-A61F-B029D6E2E93F}" srcOrd="0" destOrd="0" presId="urn:microsoft.com/office/officeart/2005/8/layout/orgChart1"/>
    <dgm:cxn modelId="{B6A61573-6644-4BFB-BEF3-365B48442F4A}" type="presParOf" srcId="{7873FA02-B9A4-47BD-AC0E-995C899D3F8A}" destId="{E18A9F4D-8676-4FC2-A3C0-C5663EF32DE3}" srcOrd="1" destOrd="0" presId="urn:microsoft.com/office/officeart/2005/8/layout/orgChart1"/>
    <dgm:cxn modelId="{F23115BE-4E5A-4127-A101-30414BF3F338}" type="presParOf" srcId="{E18A9F4D-8676-4FC2-A3C0-C5663EF32DE3}" destId="{7962BE5D-E81A-4A26-AE33-D04129E8F393}" srcOrd="0" destOrd="0" presId="urn:microsoft.com/office/officeart/2005/8/layout/orgChart1"/>
    <dgm:cxn modelId="{15319086-745B-45DF-B2D5-B0411F474213}" type="presParOf" srcId="{7962BE5D-E81A-4A26-AE33-D04129E8F393}" destId="{C1E94989-5041-4DBF-BC3D-1A643AF1F9FE}" srcOrd="0" destOrd="0" presId="urn:microsoft.com/office/officeart/2005/8/layout/orgChart1"/>
    <dgm:cxn modelId="{39E8DCB8-F25B-4F94-A5E6-8F43ECA7195D}" type="presParOf" srcId="{7962BE5D-E81A-4A26-AE33-D04129E8F393}" destId="{AC1B5487-E240-403E-831B-B649B9044E94}" srcOrd="1" destOrd="0" presId="urn:microsoft.com/office/officeart/2005/8/layout/orgChart1"/>
    <dgm:cxn modelId="{E589AA6D-D410-48F1-A7CA-D99DF37FC84B}" type="presParOf" srcId="{E18A9F4D-8676-4FC2-A3C0-C5663EF32DE3}" destId="{F4980426-CE34-43B7-BDA1-8886E69DAEDB}" srcOrd="1" destOrd="0" presId="urn:microsoft.com/office/officeart/2005/8/layout/orgChart1"/>
    <dgm:cxn modelId="{561F3D62-32F5-4AD8-B20B-76886CAB957F}" type="presParOf" srcId="{E18A9F4D-8676-4FC2-A3C0-C5663EF32DE3}" destId="{C2958116-97D0-4328-BDA4-9122B61C84FB}" srcOrd="2" destOrd="0" presId="urn:microsoft.com/office/officeart/2005/8/layout/orgChart1"/>
    <dgm:cxn modelId="{46D5CA35-8D57-44B6-8425-4A364FC357F7}" type="presParOf" srcId="{7873FA02-B9A4-47BD-AC0E-995C899D3F8A}" destId="{3ABD4A1A-072C-480F-95CB-613F5E3BF4DD}" srcOrd="2" destOrd="0" presId="urn:microsoft.com/office/officeart/2005/8/layout/orgChart1"/>
    <dgm:cxn modelId="{272E61E1-A532-436E-98FE-524B6C9D1E5B}" type="presParOf" srcId="{7873FA02-B9A4-47BD-AC0E-995C899D3F8A}" destId="{5571C9CE-82F5-4525-8016-AE3EDA853FAA}" srcOrd="3" destOrd="0" presId="urn:microsoft.com/office/officeart/2005/8/layout/orgChart1"/>
    <dgm:cxn modelId="{D4E49250-4E09-4EF4-91DF-216C0B9A93B2}" type="presParOf" srcId="{5571C9CE-82F5-4525-8016-AE3EDA853FAA}" destId="{7B508D7B-7F65-4962-BE65-8BB6AB9FDB4C}" srcOrd="0" destOrd="0" presId="urn:microsoft.com/office/officeart/2005/8/layout/orgChart1"/>
    <dgm:cxn modelId="{06DC8825-7383-4B96-9FE6-55F0A459CC65}" type="presParOf" srcId="{7B508D7B-7F65-4962-BE65-8BB6AB9FDB4C}" destId="{3BA50DCB-0BBB-4C77-97A7-E7A75615470E}" srcOrd="0" destOrd="0" presId="urn:microsoft.com/office/officeart/2005/8/layout/orgChart1"/>
    <dgm:cxn modelId="{EBF87DF5-1D9C-43D4-AAD4-94544488B221}" type="presParOf" srcId="{7B508D7B-7F65-4962-BE65-8BB6AB9FDB4C}" destId="{1AAC4B9F-A495-4BC3-8915-59C5074AECB0}" srcOrd="1" destOrd="0" presId="urn:microsoft.com/office/officeart/2005/8/layout/orgChart1"/>
    <dgm:cxn modelId="{598092DA-4E77-414E-8CB3-4CDCA720ACE6}" type="presParOf" srcId="{5571C9CE-82F5-4525-8016-AE3EDA853FAA}" destId="{3897AE35-5963-4764-B4C5-E1EDC9B3B03B}" srcOrd="1" destOrd="0" presId="urn:microsoft.com/office/officeart/2005/8/layout/orgChart1"/>
    <dgm:cxn modelId="{C2B80F4A-972D-4919-A441-33A84D849A0B}" type="presParOf" srcId="{5571C9CE-82F5-4525-8016-AE3EDA853FAA}" destId="{17E01ECD-07C4-459A-862B-D862166BA3E6}" srcOrd="2" destOrd="0" presId="urn:microsoft.com/office/officeart/2005/8/layout/orgChart1"/>
  </dgm:cxnLst>
  <dgm:bg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4A1A-072C-480F-95CB-613F5E3BF4DD}">
      <dsp:nvSpPr>
        <dsp:cNvPr id="0" name=""/>
        <dsp:cNvSpPr/>
      </dsp:nvSpPr>
      <dsp:spPr>
        <a:xfrm>
          <a:off x="3069167" y="834831"/>
          <a:ext cx="350192" cy="52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644"/>
              </a:lnTo>
              <a:lnTo>
                <a:pt x="350192" y="525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082D5-099E-4BDD-A61F-B029D6E2E93F}">
      <dsp:nvSpPr>
        <dsp:cNvPr id="0" name=""/>
        <dsp:cNvSpPr/>
      </dsp:nvSpPr>
      <dsp:spPr>
        <a:xfrm>
          <a:off x="2957895" y="834831"/>
          <a:ext cx="111272" cy="1150415"/>
        </a:xfrm>
        <a:custGeom>
          <a:avLst/>
          <a:gdLst/>
          <a:ahLst/>
          <a:cxnLst/>
          <a:rect l="0" t="0" r="0" b="0"/>
          <a:pathLst>
            <a:path>
              <a:moveTo>
                <a:pt x="111272" y="0"/>
              </a:moveTo>
              <a:lnTo>
                <a:pt x="111272" y="1150415"/>
              </a:lnTo>
              <a:lnTo>
                <a:pt x="0" y="1150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75643-3FBB-4D01-9107-F00971C479D6}">
      <dsp:nvSpPr>
        <dsp:cNvPr id="0" name=""/>
        <dsp:cNvSpPr/>
      </dsp:nvSpPr>
      <dsp:spPr>
        <a:xfrm>
          <a:off x="3069167" y="834831"/>
          <a:ext cx="1545514" cy="2358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872"/>
              </a:lnTo>
              <a:lnTo>
                <a:pt x="1545514" y="2155872"/>
              </a:lnTo>
              <a:lnTo>
                <a:pt x="1545514" y="23583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3CB92-8DBA-46B7-8128-7F263CDF324C}">
      <dsp:nvSpPr>
        <dsp:cNvPr id="0" name=""/>
        <dsp:cNvSpPr/>
      </dsp:nvSpPr>
      <dsp:spPr>
        <a:xfrm>
          <a:off x="1887365" y="834831"/>
          <a:ext cx="1181801" cy="2479388"/>
        </a:xfrm>
        <a:custGeom>
          <a:avLst/>
          <a:gdLst/>
          <a:ahLst/>
          <a:cxnLst/>
          <a:rect l="0" t="0" r="0" b="0"/>
          <a:pathLst>
            <a:path>
              <a:moveTo>
                <a:pt x="1181801" y="0"/>
              </a:moveTo>
              <a:lnTo>
                <a:pt x="1181801" y="2276865"/>
              </a:lnTo>
              <a:lnTo>
                <a:pt x="0" y="2276865"/>
              </a:lnTo>
              <a:lnTo>
                <a:pt x="0" y="2479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A33D0-DFF7-431A-BA95-7A0C555059BD}">
      <dsp:nvSpPr>
        <dsp:cNvPr id="0" name=""/>
        <dsp:cNvSpPr/>
      </dsp:nvSpPr>
      <dsp:spPr>
        <a:xfrm>
          <a:off x="1757634" y="200026"/>
          <a:ext cx="2623064" cy="634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7634" y="200026"/>
        <a:ext cx="2623064" cy="634805"/>
      </dsp:txXfrm>
    </dsp:sp>
    <dsp:sp modelId="{E5D54EDE-4F16-48B7-B470-4DA515FCCEBB}">
      <dsp:nvSpPr>
        <dsp:cNvPr id="0" name=""/>
        <dsp:cNvSpPr/>
      </dsp:nvSpPr>
      <dsp:spPr>
        <a:xfrm>
          <a:off x="673931" y="3314220"/>
          <a:ext cx="2426867" cy="192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 образовательных учреждении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7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959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en-US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303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чел. </a:t>
          </a:r>
        </a:p>
      </dsp:txBody>
      <dsp:txXfrm>
        <a:off x="673931" y="3314220"/>
        <a:ext cx="2426867" cy="1920771"/>
      </dsp:txXfrm>
    </dsp:sp>
    <dsp:sp modelId="{0E8CF646-9C6C-4C23-9346-C8703DA9C282}">
      <dsp:nvSpPr>
        <dsp:cNvPr id="0" name=""/>
        <dsp:cNvSpPr/>
      </dsp:nvSpPr>
      <dsp:spPr>
        <a:xfrm>
          <a:off x="3716528" y="3193226"/>
          <a:ext cx="1796306" cy="185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учреждения дополнительного образования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3 141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</dsp:txBody>
      <dsp:txXfrm>
        <a:off x="3716528" y="3193226"/>
        <a:ext cx="1796306" cy="1853031"/>
      </dsp:txXfrm>
    </dsp:sp>
    <dsp:sp modelId="{C1E94989-5041-4DBF-BC3D-1A643AF1F9FE}">
      <dsp:nvSpPr>
        <dsp:cNvPr id="0" name=""/>
        <dsp:cNvSpPr/>
      </dsp:nvSpPr>
      <dsp:spPr>
        <a:xfrm>
          <a:off x="152404" y="950790"/>
          <a:ext cx="2805490" cy="2068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414 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классы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учащихся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13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359 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853 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52404" y="950790"/>
        <a:ext cx="2805490" cy="2068912"/>
      </dsp:txXfrm>
    </dsp:sp>
    <dsp:sp modelId="{3BA50DCB-0BBB-4C77-97A7-E7A75615470E}">
      <dsp:nvSpPr>
        <dsp:cNvPr id="0" name=""/>
        <dsp:cNvSpPr/>
      </dsp:nvSpPr>
      <dsp:spPr>
        <a:xfrm>
          <a:off x="3419359" y="949729"/>
          <a:ext cx="2182836" cy="821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казенных 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</a:p>
      </dsp:txBody>
      <dsp:txXfrm>
        <a:off x="3419359" y="949729"/>
        <a:ext cx="2182836" cy="821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0.10999</cdr:x>
      <cdr:y>0.10431</cdr:y>
    </cdr:from>
    <cdr:to>
      <cdr:x>0.40857</cdr:x>
      <cdr:y>0.20591</cdr:y>
    </cdr:to>
    <cdr:sp macro="" textlink="">
      <cdr:nvSpPr>
        <cdr:cNvPr id="327" name="TextBox 1"/>
        <cdr:cNvSpPr/>
      </cdr:nvSpPr>
      <cdr:spPr>
        <a:xfrm xmlns:a="http://schemas.openxmlformats.org/drawingml/2006/main">
          <a:off x="900360" y="457560"/>
          <a:ext cx="2444040" cy="445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endParaRPr lang="ru-RU" sz="1100" b="0" strike="noStrike" spc="-1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 xmlns:cdr="http://schemas.openxmlformats.org/drawingml/2006/chartDrawing">
    <cdr:from>
      <cdr:x>0.10269</cdr:x>
      <cdr:y>0.38014</cdr:y>
    </cdr:from>
    <cdr:to>
      <cdr:x>0.45567</cdr:x>
      <cdr:y>0.45039</cdr:y>
    </cdr:to>
    <cdr:sp macro="" textlink="">
      <cdr:nvSpPr>
        <cdr:cNvPr id="328" name="TextBox 2"/>
        <cdr:cNvSpPr/>
      </cdr:nvSpPr>
      <cdr:spPr>
        <a:xfrm xmlns:a="http://schemas.openxmlformats.org/drawingml/2006/main">
          <a:off x="840600" y="1667520"/>
          <a:ext cx="288936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ru-RU" sz="1600" b="1" strike="noStrike" spc="-1">
              <a:solidFill>
                <a:srgbClr val="000000"/>
              </a:solidFill>
              <a:latin typeface="Times New Roman"/>
              <a:ea typeface="DejaVu Sans"/>
            </a:rPr>
            <a:t>1 877,397млн. руб.</a:t>
          </a:r>
          <a:endParaRPr sz="1600" b="0" strike="noStrike" spc="-1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0.15265</cdr:x>
      <cdr:y>0.46992</cdr:y>
    </cdr:from>
    <cdr:to>
      <cdr:x>0.29456</cdr:x>
      <cdr:y>0.5451</cdr:y>
    </cdr:to>
    <cdr:sp macro="" textlink="">
      <cdr:nvSpPr>
        <cdr:cNvPr id="338" name="TextBox 1"/>
        <cdr:cNvSpPr/>
      </cdr:nvSpPr>
      <cdr:spPr>
        <a:xfrm xmlns:a="http://schemas.openxmlformats.org/drawingml/2006/main">
          <a:off x="1203840" y="192600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ru-RU" sz="1800" b="1" strike="noStrike" spc="-1">
              <a:solidFill>
                <a:srgbClr val="000000"/>
              </a:solidFill>
              <a:latin typeface="Times New Roman"/>
              <a:ea typeface="DejaVu Sans"/>
            </a:rPr>
            <a:t>21,34%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0.13854</cdr:x>
      <cdr:y>0.14291</cdr:y>
    </cdr:from>
    <cdr:to>
      <cdr:x>0.28046</cdr:x>
      <cdr:y>0.21809</cdr:y>
    </cdr:to>
    <cdr:sp macro="" textlink="">
      <cdr:nvSpPr>
        <cdr:cNvPr id="339" name="TextBox 1"/>
        <cdr:cNvSpPr/>
      </cdr:nvSpPr>
      <cdr:spPr>
        <a:xfrm xmlns:a="http://schemas.openxmlformats.org/drawingml/2006/main">
          <a:off x="1092600" y="58572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21,92%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0.11736</cdr:x>
      <cdr:y>0.79649</cdr:y>
    </cdr:from>
    <cdr:to>
      <cdr:x>0.25928</cdr:x>
      <cdr:y>0.87167</cdr:y>
    </cdr:to>
    <cdr:sp macro="" textlink="">
      <cdr:nvSpPr>
        <cdr:cNvPr id="340" name="TextBox 1"/>
        <cdr:cNvSpPr/>
      </cdr:nvSpPr>
      <cdr:spPr>
        <a:xfrm xmlns:a="http://schemas.openxmlformats.org/drawingml/2006/main">
          <a:off x="925560" y="326448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en-US" sz="1800" b="1" strike="noStrike" spc="-1">
              <a:solidFill>
                <a:srgbClr val="000000"/>
              </a:solidFill>
              <a:latin typeface="Calibri"/>
              <a:ea typeface="DejaVu Sans"/>
            </a:rPr>
            <a:t>2</a:t>
          </a: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1,01</a:t>
          </a:r>
          <a:r>
            <a:rPr lang="en-US" sz="1800" b="1" strike="noStrike" spc="-1">
              <a:solidFill>
                <a:srgbClr val="000000"/>
              </a:solidFill>
              <a:latin typeface="Calibri"/>
              <a:ea typeface="DejaVu Sans"/>
            </a:rPr>
            <a:t> </a:t>
          </a: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0.15</cdr:x>
      <cdr:y>0.21467</cdr:y>
    </cdr:from>
    <cdr:to>
      <cdr:x>0.29192</cdr:x>
      <cdr:y>0.28986</cdr:y>
    </cdr:to>
    <cdr:sp macro="" textlink="">
      <cdr:nvSpPr>
        <cdr:cNvPr id="341" name="TextBox 1"/>
        <cdr:cNvSpPr/>
      </cdr:nvSpPr>
      <cdr:spPr>
        <a:xfrm xmlns:a="http://schemas.openxmlformats.org/drawingml/2006/main">
          <a:off x="1182960" y="87984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5,88 </a:t>
          </a:r>
          <a:r>
            <a:rPr lang="ru-RU" sz="1800" b="1" strike="noStrike" spc="-1" dirty="0">
              <a:solidFill>
                <a:srgbClr val="000000"/>
              </a:solidFill>
              <a:latin typeface="Calibri"/>
              <a:ea typeface="DejaVu Sans"/>
            </a:rPr>
            <a:t>%</a:t>
          </a:r>
          <a:endParaRPr sz="1800" b="0" strike="noStrike" spc="-1" dirty="0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0.15867</cdr:x>
      <cdr:y>0.54827</cdr:y>
    </cdr:from>
    <cdr:to>
      <cdr:x>0.30059</cdr:x>
      <cdr:y>0.62345</cdr:y>
    </cdr:to>
    <cdr:sp macro="" textlink="">
      <cdr:nvSpPr>
        <cdr:cNvPr id="342" name="TextBox 1"/>
        <cdr:cNvSpPr/>
      </cdr:nvSpPr>
      <cdr:spPr>
        <a:xfrm xmlns:a="http://schemas.openxmlformats.org/drawingml/2006/main">
          <a:off x="1251360" y="224712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4,63</a:t>
          </a:r>
          <a:r>
            <a:rPr lang="en-US" sz="1800" b="1" strike="noStrike" spc="-1">
              <a:solidFill>
                <a:srgbClr val="000000"/>
              </a:solidFill>
              <a:latin typeface="Calibri"/>
              <a:ea typeface="DejaVu Sans"/>
            </a:rPr>
            <a:t> </a:t>
          </a: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0.13954</cdr:x>
      <cdr:y>0.86623</cdr:y>
    </cdr:from>
    <cdr:to>
      <cdr:x>0.28146</cdr:x>
      <cdr:y>0.94141</cdr:y>
    </cdr:to>
    <cdr:sp macro="" textlink="">
      <cdr:nvSpPr>
        <cdr:cNvPr id="343" name="TextBox 1"/>
        <cdr:cNvSpPr/>
      </cdr:nvSpPr>
      <cdr:spPr>
        <a:xfrm xmlns:a="http://schemas.openxmlformats.org/drawingml/2006/main">
          <a:off x="1100520" y="355032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    2,31</a:t>
          </a:r>
          <a:r>
            <a:rPr lang="en-US" sz="1800" b="1" strike="noStrike" spc="-1">
              <a:solidFill>
                <a:srgbClr val="000000"/>
              </a:solidFill>
              <a:latin typeface="Calibri"/>
              <a:ea typeface="DejaVu Sans"/>
            </a:rPr>
            <a:t> </a:t>
          </a: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0.02191</cdr:x>
      <cdr:y>0.10206</cdr:y>
    </cdr:from>
    <cdr:to>
      <cdr:x>0.10951</cdr:x>
      <cdr:y>0.22995</cdr:y>
    </cdr:to>
    <cdr:sp macro="" textlink="">
      <cdr:nvSpPr>
        <cdr:cNvPr id="344" name="TextBox 10"/>
        <cdr:cNvSpPr/>
      </cdr:nvSpPr>
      <cdr:spPr>
        <a:xfrm xmlns:a="http://schemas.openxmlformats.org/drawingml/2006/main">
          <a:off x="172800" y="418320"/>
          <a:ext cx="690840" cy="524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</a:pPr>
          <a:r>
            <a:rPr lang="ru-RU" sz="1400" b="1" strike="noStrike" spc="-1">
              <a:solidFill>
                <a:srgbClr val="000000"/>
              </a:solidFill>
              <a:latin typeface="Times New Roman"/>
              <a:ea typeface="DejaVu Sans"/>
            </a:rPr>
            <a:t>2025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</a:pPr>
          <a:r>
            <a:rPr lang="ru-RU" sz="1400" b="1" strike="noStrike" spc="-1">
              <a:solidFill>
                <a:srgbClr val="000000"/>
              </a:solidFill>
              <a:latin typeface="Times New Roman"/>
              <a:ea typeface="DejaVu Sans"/>
            </a:rPr>
            <a:t>год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0.02191</cdr:x>
      <cdr:y>0.44216</cdr:y>
    </cdr:from>
    <cdr:to>
      <cdr:x>0.10951</cdr:x>
      <cdr:y>0.57005</cdr:y>
    </cdr:to>
    <cdr:sp macro="" textlink="">
      <cdr:nvSpPr>
        <cdr:cNvPr id="345" name="TextBox 1"/>
        <cdr:cNvSpPr/>
      </cdr:nvSpPr>
      <cdr:spPr>
        <a:xfrm xmlns:a="http://schemas.openxmlformats.org/drawingml/2006/main">
          <a:off x="172800" y="1812240"/>
          <a:ext cx="690840" cy="524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r>
            <a:rPr lang="ru-RU" sz="1400" b="1" strike="noStrike" spc="-1">
              <a:solidFill>
                <a:srgbClr val="000000"/>
              </a:solidFill>
              <a:latin typeface="Calibri"/>
              <a:ea typeface="DejaVu Sans"/>
            </a:rPr>
            <a:t>2026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r>
            <a:rPr lang="ru-RU" sz="1400" b="1" strike="noStrike" spc="-1">
              <a:solidFill>
                <a:srgbClr val="000000"/>
              </a:solidFill>
              <a:latin typeface="Calibri"/>
              <a:ea typeface="DejaVu Sans"/>
            </a:rPr>
            <a:t>год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0.02191</cdr:x>
      <cdr:y>0.77383</cdr:y>
    </cdr:from>
    <cdr:to>
      <cdr:x>0.10951</cdr:x>
      <cdr:y>0.90171</cdr:y>
    </cdr:to>
    <cdr:sp macro="" textlink="">
      <cdr:nvSpPr>
        <cdr:cNvPr id="346" name="TextBox 1"/>
        <cdr:cNvSpPr/>
      </cdr:nvSpPr>
      <cdr:spPr>
        <a:xfrm xmlns:a="http://schemas.openxmlformats.org/drawingml/2006/main">
          <a:off x="172800" y="3171600"/>
          <a:ext cx="690840" cy="524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r>
            <a:rPr lang="ru-RU" sz="1400" b="1" strike="noStrike" spc="-1">
              <a:solidFill>
                <a:srgbClr val="000000"/>
              </a:solidFill>
              <a:latin typeface="Calibri"/>
              <a:ea typeface="DejaVu Sans"/>
            </a:rPr>
            <a:t>2027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r>
            <a:rPr lang="ru-RU" sz="1400" b="1" strike="noStrike" spc="-1">
              <a:solidFill>
                <a:srgbClr val="000000"/>
              </a:solidFill>
              <a:latin typeface="Calibri"/>
              <a:ea typeface="DejaVu Sans"/>
            </a:rPr>
            <a:t>год</a:t>
          </a:r>
          <a:endParaRPr sz="14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0.32446</cdr:x>
      <cdr:y>0.07809</cdr:y>
    </cdr:from>
    <cdr:to>
      <cdr:x>0.46638</cdr:x>
      <cdr:y>0.15327</cdr:y>
    </cdr:to>
    <cdr:sp macro="" textlink="">
      <cdr:nvSpPr>
        <cdr:cNvPr id="347" name="TextBox 1"/>
        <cdr:cNvSpPr/>
      </cdr:nvSpPr>
      <cdr:spPr>
        <a:xfrm xmlns:a="http://schemas.openxmlformats.org/drawingml/2006/main">
          <a:off x="2558880" y="32004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72,20%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0.31401</cdr:x>
      <cdr:y>0.40641</cdr:y>
    </cdr:from>
    <cdr:to>
      <cdr:x>0.45593</cdr:x>
      <cdr:y>0.4816</cdr:y>
    </cdr:to>
    <cdr:sp macro="" textlink="">
      <cdr:nvSpPr>
        <cdr:cNvPr id="348" name="TextBox 1"/>
        <cdr:cNvSpPr/>
      </cdr:nvSpPr>
      <cdr:spPr>
        <a:xfrm xmlns:a="http://schemas.openxmlformats.org/drawingml/2006/main">
          <a:off x="2476440" y="166572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74,03</a:t>
          </a:r>
          <a:r>
            <a:rPr lang="en-US" sz="1800" b="1" strike="noStrike" spc="-1">
              <a:solidFill>
                <a:srgbClr val="000000"/>
              </a:solidFill>
              <a:latin typeface="Calibri"/>
              <a:ea typeface="DejaVu Sans"/>
            </a:rPr>
            <a:t> </a:t>
          </a: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0.3104</cdr:x>
      <cdr:y>0.72473</cdr:y>
    </cdr:from>
    <cdr:to>
      <cdr:x>0.45232</cdr:x>
      <cdr:y>0.79991</cdr:y>
    </cdr:to>
    <cdr:sp macro="" textlink="">
      <cdr:nvSpPr>
        <cdr:cNvPr id="349" name="TextBox 1"/>
        <cdr:cNvSpPr/>
      </cdr:nvSpPr>
      <cdr:spPr>
        <a:xfrm xmlns:a="http://schemas.openxmlformats.org/drawingml/2006/main">
          <a:off x="2448000" y="2970360"/>
          <a:ext cx="1119240" cy="3081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r>
            <a:rPr lang="ru-RU" sz="1800" b="1" strike="noStrike" spc="-1">
              <a:solidFill>
                <a:srgbClr val="000000"/>
              </a:solidFill>
              <a:latin typeface="Calibri"/>
              <a:ea typeface="DejaVu Sans"/>
            </a:rPr>
            <a:t>76,68%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82C20-2D24-4219-B52A-CFC2B0D1AC5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099B-598B-4E2B-9243-C0594BA98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5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sldNum" idx="11"/>
          </p:nvPr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040D54F-224E-4110-A44F-5DF994D7492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B099B-598B-4E2B-9243-C0594BA987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6356350"/>
            <a:ext cx="57375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684000"/>
            <a:ext cx="529875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78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34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2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684000"/>
            <a:ext cx="529875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81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6356350"/>
            <a:ext cx="57375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41"/>
            <a:ext cx="68067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40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41"/>
            <a:ext cx="68067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27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9000"/>
              </a:srgbClr>
            </a:gs>
            <a:gs pos="39999">
              <a:srgbClr val="85C2FF">
                <a:alpha val="22000"/>
              </a:srgbClr>
            </a:gs>
            <a:gs pos="70000">
              <a:srgbClr val="C4D6EB">
                <a:alpha val="58000"/>
              </a:srgbClr>
            </a:gs>
            <a:gs pos="100000">
              <a:srgbClr val="FFEBFA">
                <a:alpha val="1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чая папка\0) ДОПОЛНИТЕЛЬНАЯ\Презентации\Презентация бюджет\на 2024\12414141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1" y="2735942"/>
            <a:ext cx="7763876" cy="4122058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686"/>
            <a:ext cx="9144000" cy="2670629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ПРОЕКТ БЮДЖЕТА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УПРАВЛЕНИЯ ОБРАЗОВАНИЯ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АДМИНИСТРАЦИИ ГОРОДА ЕВПАТОРИИ РЕСПУБЛИКИ КРЫМ 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202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5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г.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и плановый период 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202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202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Segoe Script" panose="030B0504020000000003" pitchFamily="66" charset="0"/>
                <a:cs typeface="Times New Roman" pitchFamily="18" charset="0"/>
              </a:rPr>
              <a:t>гг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egoe Script" panose="030B0504020000000003" pitchFamily="66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Picture 2" descr="C:\Users\Admin\Desktop\12312321321312312.jpg"/>
          <p:cNvPicPr/>
          <p:nvPr/>
        </p:nvPicPr>
        <p:blipFill>
          <a:blip r:embed="rId2"/>
          <a:stretch/>
        </p:blipFill>
        <p:spPr>
          <a:xfrm>
            <a:off x="39960" y="1600200"/>
            <a:ext cx="9039600" cy="5198040"/>
          </a:xfrm>
          <a:prstGeom prst="rect">
            <a:avLst/>
          </a:prstGeom>
          <a:ln w="0">
            <a:noFill/>
          </a:ln>
          <a:effectLst>
            <a:softEdge rad="419040"/>
          </a:effectLst>
        </p:spPr>
      </p:pic>
      <p:sp>
        <p:nvSpPr>
          <p:cNvPr id="509" name="AutoShape 3"/>
          <p:cNvSpPr/>
          <p:nvPr/>
        </p:nvSpPr>
        <p:spPr>
          <a:xfrm>
            <a:off x="1348200" y="1765440"/>
            <a:ext cx="7110720" cy="43992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6378B6"/>
              </a:gs>
              <a:gs pos="100000">
                <a:srgbClr val="4463B0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10" name="AutoShape 12"/>
          <p:cNvSpPr/>
          <p:nvPr/>
        </p:nvSpPr>
        <p:spPr>
          <a:xfrm>
            <a:off x="1811520" y="1573920"/>
            <a:ext cx="5790600" cy="30528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11" name="Text Box 15"/>
          <p:cNvSpPr/>
          <p:nvPr/>
        </p:nvSpPr>
        <p:spPr>
          <a:xfrm>
            <a:off x="1436400" y="1845000"/>
            <a:ext cx="6934320" cy="45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– 0,275 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и эвакуации — 0,389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Rectangle 18"/>
          <p:cNvSpPr/>
          <p:nvPr/>
        </p:nvSpPr>
        <p:spPr>
          <a:xfrm>
            <a:off x="2192400" y="152892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27 «Розочка»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Box 6"/>
          <p:cNvSpPr/>
          <p:nvPr/>
        </p:nvSpPr>
        <p:spPr>
          <a:xfrm>
            <a:off x="2232360" y="31680"/>
            <a:ext cx="639756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Установка оборудования в целях обеспечения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антитеррористической и противопожарной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защищенности в дошкольных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образовательных организациях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AutoShape 3"/>
          <p:cNvSpPr/>
          <p:nvPr/>
        </p:nvSpPr>
        <p:spPr>
          <a:xfrm>
            <a:off x="4541400" y="5635080"/>
            <a:ext cx="4119480" cy="56196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6FACB6"/>
              </a:gs>
              <a:gs pos="100000">
                <a:srgbClr val="55A4B1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15" name="Text Box 15"/>
          <p:cNvSpPr/>
          <p:nvPr/>
        </p:nvSpPr>
        <p:spPr>
          <a:xfrm>
            <a:off x="4637520" y="5613120"/>
            <a:ext cx="4017240" cy="576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EFFFF"/>
                </a:solidFill>
                <a:latin typeface="Calibri"/>
                <a:ea typeface="DejaVu Sans"/>
              </a:rPr>
              <a:t>Итого по дошкольным образовательным организациям : 5,270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TextBox 25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AutoShape 3"/>
          <p:cNvSpPr/>
          <p:nvPr/>
        </p:nvSpPr>
        <p:spPr>
          <a:xfrm>
            <a:off x="1389600" y="2571120"/>
            <a:ext cx="7110720" cy="4608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A79CAA"/>
              </a:gs>
              <a:gs pos="100000">
                <a:srgbClr val="9C8EA0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18" name="AutoShape 12"/>
          <p:cNvSpPr/>
          <p:nvPr/>
        </p:nvSpPr>
        <p:spPr>
          <a:xfrm>
            <a:off x="1811520" y="2344680"/>
            <a:ext cx="5790600" cy="2685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19" name="Text Box 15"/>
          <p:cNvSpPr/>
          <p:nvPr/>
        </p:nvSpPr>
        <p:spPr>
          <a:xfrm>
            <a:off x="1566000" y="2571120"/>
            <a:ext cx="6934320" cy="45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– 0,108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ограждения – 0,594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Rectangle 18"/>
          <p:cNvSpPr/>
          <p:nvPr/>
        </p:nvSpPr>
        <p:spPr>
          <a:xfrm>
            <a:off x="2096640" y="231228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 dirty="0">
                <a:solidFill>
                  <a:schemeClr val="accent1"/>
                </a:solidFill>
                <a:latin typeface="Calibri"/>
                <a:ea typeface="DejaVu Sans"/>
              </a:rPr>
              <a:t>МБДОУ «ДС № 29 «Чебурашка»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Rectangle 18"/>
          <p:cNvSpPr/>
          <p:nvPr/>
        </p:nvSpPr>
        <p:spPr>
          <a:xfrm>
            <a:off x="2070000" y="4098600"/>
            <a:ext cx="5028480" cy="344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2" name="AutoShape 3"/>
          <p:cNvSpPr/>
          <p:nvPr/>
        </p:nvSpPr>
        <p:spPr>
          <a:xfrm>
            <a:off x="1416240" y="3441960"/>
            <a:ext cx="7110720" cy="43596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6A7D6"/>
              </a:gs>
              <a:gs pos="100000">
                <a:srgbClr val="5B9CD6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23" name="AutoShape 12"/>
          <p:cNvSpPr/>
          <p:nvPr/>
        </p:nvSpPr>
        <p:spPr>
          <a:xfrm>
            <a:off x="1857960" y="3204000"/>
            <a:ext cx="5790600" cy="2685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24" name="Text Box 15"/>
          <p:cNvSpPr/>
          <p:nvPr/>
        </p:nvSpPr>
        <p:spPr>
          <a:xfrm>
            <a:off x="1616400" y="3414960"/>
            <a:ext cx="6934320" cy="46021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Монтаж системы </a:t>
            </a:r>
            <a:r>
              <a:rPr lang="ru-RU" sz="1200" b="1" strike="noStrike" spc="-1" dirty="0" smtClean="0">
                <a:solidFill>
                  <a:srgbClr val="FEFFFF"/>
                </a:solidFill>
                <a:latin typeface="Calibri"/>
                <a:ea typeface="DejaVu Sans"/>
              </a:rPr>
              <a:t>оповещения </a:t>
            </a: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и эвакуации – 0,276 млн. руб.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Дооснащение системы видеонаблюдения – 0,340 млн. руб.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Rectangle 18"/>
          <p:cNvSpPr/>
          <p:nvPr/>
        </p:nvSpPr>
        <p:spPr>
          <a:xfrm>
            <a:off x="2190960" y="317160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32 «Якорек»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2" descr="C:\Users\Admin\Desktop\12312321321312312.jpg"/>
          <p:cNvPicPr/>
          <p:nvPr/>
        </p:nvPicPr>
        <p:blipFill>
          <a:blip r:embed="rId2"/>
          <a:stretch/>
        </p:blipFill>
        <p:spPr>
          <a:xfrm>
            <a:off x="39960" y="1600200"/>
            <a:ext cx="9039600" cy="5198040"/>
          </a:xfrm>
          <a:prstGeom prst="rect">
            <a:avLst/>
          </a:prstGeom>
          <a:ln w="0">
            <a:noFill/>
          </a:ln>
          <a:effectLst>
            <a:softEdge rad="419040"/>
          </a:effectLst>
        </p:spPr>
      </p:pic>
      <p:sp>
        <p:nvSpPr>
          <p:cNvPr id="527" name="TextBox 6"/>
          <p:cNvSpPr/>
          <p:nvPr/>
        </p:nvSpPr>
        <p:spPr>
          <a:xfrm>
            <a:off x="1980000" y="180000"/>
            <a:ext cx="67251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Установка оборудования в целях обеспечения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антитеррористической и противопожарной защищенности в общеобразовательных организациях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AutoShape 3"/>
          <p:cNvSpPr/>
          <p:nvPr/>
        </p:nvSpPr>
        <p:spPr>
          <a:xfrm>
            <a:off x="809280" y="1966320"/>
            <a:ext cx="7902720" cy="36396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4A66AC"/>
              </a:gs>
              <a:gs pos="100000">
                <a:srgbClr val="334778"/>
              </a:gs>
            </a:gsLst>
            <a:lin ang="5400000"/>
          </a:gra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29" name="AutoShape 12"/>
          <p:cNvSpPr/>
          <p:nvPr/>
        </p:nvSpPr>
        <p:spPr>
          <a:xfrm>
            <a:off x="1419840" y="1868040"/>
            <a:ext cx="6435360" cy="2286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0" name="Text Box 15"/>
          <p:cNvSpPr/>
          <p:nvPr/>
        </p:nvSpPr>
        <p:spPr>
          <a:xfrm>
            <a:off x="948240" y="2054160"/>
            <a:ext cx="779436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наружного освещения – 0,498 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Rectangle 18"/>
          <p:cNvSpPr/>
          <p:nvPr/>
        </p:nvSpPr>
        <p:spPr>
          <a:xfrm>
            <a:off x="1816560" y="175176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МБОУ «МСШ»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AutoShape 3"/>
          <p:cNvSpPr/>
          <p:nvPr/>
        </p:nvSpPr>
        <p:spPr>
          <a:xfrm>
            <a:off x="818640" y="2636280"/>
            <a:ext cx="7902720" cy="548640"/>
          </a:xfrm>
          <a:prstGeom prst="roundRect">
            <a:avLst>
              <a:gd name="adj" fmla="val 11921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3" name="AutoShape 12"/>
          <p:cNvSpPr/>
          <p:nvPr/>
        </p:nvSpPr>
        <p:spPr>
          <a:xfrm>
            <a:off x="1441800" y="243504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4" name="Text Box 15"/>
          <p:cNvSpPr/>
          <p:nvPr/>
        </p:nvSpPr>
        <p:spPr>
          <a:xfrm>
            <a:off x="985680" y="2724120"/>
            <a:ext cx="7794360" cy="27554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 dirty="0" smtClean="0">
                <a:solidFill>
                  <a:srgbClr val="FEFFFF"/>
                </a:solidFill>
                <a:latin typeface="Calibri"/>
                <a:ea typeface="DejaVu Sans"/>
              </a:rPr>
              <a:t>Монтаж </a:t>
            </a: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охранной сигнализации — 1,204 млн. руб.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Rectangle 18"/>
          <p:cNvSpPr/>
          <p:nvPr/>
        </p:nvSpPr>
        <p:spPr>
          <a:xfrm>
            <a:off x="1859760" y="236700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rgbClr val="5C64B7"/>
                </a:solidFill>
                <a:latin typeface="Calibri"/>
                <a:ea typeface="DejaVu Sans"/>
              </a:rPr>
              <a:t>МБОУ «Гимназия им. И.Сельвинского»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AutoShape 3"/>
          <p:cNvSpPr/>
          <p:nvPr/>
        </p:nvSpPr>
        <p:spPr>
          <a:xfrm>
            <a:off x="864720" y="3570480"/>
            <a:ext cx="7902720" cy="548640"/>
          </a:xfrm>
          <a:prstGeom prst="roundRect">
            <a:avLst>
              <a:gd name="adj" fmla="val 11921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7" name="AutoShape 12"/>
          <p:cNvSpPr/>
          <p:nvPr/>
        </p:nvSpPr>
        <p:spPr>
          <a:xfrm>
            <a:off x="1433520" y="336924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9CC7C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8" name="Text Box 15"/>
          <p:cNvSpPr/>
          <p:nvPr/>
        </p:nvSpPr>
        <p:spPr>
          <a:xfrm>
            <a:off x="977400" y="3658320"/>
            <a:ext cx="7794360" cy="46021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 dirty="0" smtClean="0">
                <a:solidFill>
                  <a:srgbClr val="FEFFFF"/>
                </a:solidFill>
                <a:latin typeface="Calibri"/>
                <a:ea typeface="DejaVu Sans"/>
              </a:rPr>
              <a:t>ПСД на монтаж </a:t>
            </a: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системы управления эвакуацией (детский сад) – 0,207  млн. руб.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 dirty="0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— 1,623 млн. руб.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Rectangle 18"/>
          <p:cNvSpPr/>
          <p:nvPr/>
        </p:nvSpPr>
        <p:spPr>
          <a:xfrm>
            <a:off x="1851480" y="330156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МБОУ «ЕУВК Интеграл»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AutoShape 3"/>
          <p:cNvSpPr/>
          <p:nvPr/>
        </p:nvSpPr>
        <p:spPr>
          <a:xfrm>
            <a:off x="873000" y="4528800"/>
            <a:ext cx="7902720" cy="363960"/>
          </a:xfrm>
          <a:prstGeom prst="roundRect">
            <a:avLst>
              <a:gd name="adj" fmla="val 11921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41" name="AutoShape 12"/>
          <p:cNvSpPr/>
          <p:nvPr/>
        </p:nvSpPr>
        <p:spPr>
          <a:xfrm>
            <a:off x="1441800" y="432756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7EB2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42" name="Text Box 15"/>
          <p:cNvSpPr/>
          <p:nvPr/>
        </p:nvSpPr>
        <p:spPr>
          <a:xfrm>
            <a:off x="985680" y="4616640"/>
            <a:ext cx="779436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– 0,347 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Rectangle 18"/>
          <p:cNvSpPr/>
          <p:nvPr/>
        </p:nvSpPr>
        <p:spPr>
          <a:xfrm>
            <a:off x="1859760" y="425988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МБОУ «СШ № 7»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AutoShape 3"/>
          <p:cNvSpPr/>
          <p:nvPr/>
        </p:nvSpPr>
        <p:spPr>
          <a:xfrm>
            <a:off x="931320" y="5343840"/>
            <a:ext cx="7888320" cy="955800"/>
          </a:xfrm>
          <a:prstGeom prst="roundRect">
            <a:avLst>
              <a:gd name="adj" fmla="val 11921"/>
            </a:avLst>
          </a:prstGeom>
          <a:solidFill>
            <a:schemeClr val="accent2">
              <a:lumMod val="75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45" name="AutoShape 12"/>
          <p:cNvSpPr/>
          <p:nvPr/>
        </p:nvSpPr>
        <p:spPr>
          <a:xfrm>
            <a:off x="1500480" y="514260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3477B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46" name="Text Box 15"/>
          <p:cNvSpPr/>
          <p:nvPr/>
        </p:nvSpPr>
        <p:spPr>
          <a:xfrm>
            <a:off x="924120" y="5431680"/>
            <a:ext cx="7895520" cy="819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ПСД на капитальный ремонт наружного освещения – 0,427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Установка противотаранного устройства — 0,510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(1 этаж) — 0,398 млн.руб.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(цокольный этаж) — 0,388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Rectangle 18"/>
          <p:cNvSpPr/>
          <p:nvPr/>
        </p:nvSpPr>
        <p:spPr>
          <a:xfrm>
            <a:off x="1918440" y="507492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МБОУ «Гимназия № 8»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TextBox 50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4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1" descr="C:\Users\Admin\Desktop\12312321321312312.jpg"/>
          <p:cNvPicPr/>
          <p:nvPr/>
        </p:nvPicPr>
        <p:blipFill>
          <a:blip r:embed="rId2"/>
          <a:stretch/>
        </p:blipFill>
        <p:spPr>
          <a:xfrm>
            <a:off x="39960" y="1600200"/>
            <a:ext cx="9039600" cy="5198040"/>
          </a:xfrm>
          <a:prstGeom prst="rect">
            <a:avLst/>
          </a:prstGeom>
          <a:ln w="0">
            <a:noFill/>
          </a:ln>
          <a:effectLst>
            <a:softEdge rad="419040"/>
          </a:effectLst>
        </p:spPr>
      </p:pic>
      <p:sp>
        <p:nvSpPr>
          <p:cNvPr id="550" name="TextBox 3"/>
          <p:cNvSpPr/>
          <p:nvPr/>
        </p:nvSpPr>
        <p:spPr>
          <a:xfrm>
            <a:off x="1980000" y="199080"/>
            <a:ext cx="67251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Установка оборудования в целях обеспечения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Антитеррористической и противопожарной защищенности в общеобразовательных организациях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AutoShape 13"/>
          <p:cNvSpPr/>
          <p:nvPr/>
        </p:nvSpPr>
        <p:spPr>
          <a:xfrm>
            <a:off x="809280" y="1966320"/>
            <a:ext cx="7933320" cy="54216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4A66AC"/>
              </a:gs>
              <a:gs pos="100000">
                <a:srgbClr val="334778"/>
              </a:gs>
            </a:gsLst>
            <a:lin ang="5400000"/>
          </a:gra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2" name="AutoShape 14"/>
          <p:cNvSpPr/>
          <p:nvPr/>
        </p:nvSpPr>
        <p:spPr>
          <a:xfrm>
            <a:off x="1419840" y="1868040"/>
            <a:ext cx="6435360" cy="2286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3" name="Text Box 6"/>
          <p:cNvSpPr/>
          <p:nvPr/>
        </p:nvSpPr>
        <p:spPr>
          <a:xfrm>
            <a:off x="948240" y="2054160"/>
            <a:ext cx="7794360" cy="45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уличного освещения – 3,962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и эвакуации — 2,387 млн.руб.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Rectangle 6"/>
          <p:cNvSpPr/>
          <p:nvPr/>
        </p:nvSpPr>
        <p:spPr>
          <a:xfrm>
            <a:off x="1816560" y="175176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МБОУ «НСШ»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Rectangle 7"/>
          <p:cNvSpPr/>
          <p:nvPr/>
        </p:nvSpPr>
        <p:spPr>
          <a:xfrm>
            <a:off x="1859760" y="2367000"/>
            <a:ext cx="5588640" cy="418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AutoShape 17"/>
          <p:cNvSpPr/>
          <p:nvPr/>
        </p:nvSpPr>
        <p:spPr>
          <a:xfrm>
            <a:off x="819360" y="3057480"/>
            <a:ext cx="7902720" cy="362160"/>
          </a:xfrm>
          <a:prstGeom prst="roundRect">
            <a:avLst>
              <a:gd name="adj" fmla="val 11921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7" name="AutoShape 18"/>
          <p:cNvSpPr/>
          <p:nvPr/>
        </p:nvSpPr>
        <p:spPr>
          <a:xfrm>
            <a:off x="1620000" y="277128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9CC7C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8" name="Text Box 8"/>
          <p:cNvSpPr/>
          <p:nvPr/>
        </p:nvSpPr>
        <p:spPr>
          <a:xfrm>
            <a:off x="900000" y="3060000"/>
            <a:ext cx="839160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– 0,598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8"/>
          <p:cNvSpPr/>
          <p:nvPr/>
        </p:nvSpPr>
        <p:spPr>
          <a:xfrm>
            <a:off x="1971000" y="264132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6">
                    <a:lumMod val="75000"/>
                    <a:lumOff val="40000"/>
                  </a:schemeClr>
                </a:solidFill>
                <a:latin typeface="Calibri"/>
                <a:ea typeface="DejaVu Sans"/>
              </a:rPr>
              <a:t>МБОУ «СШ № 12»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AutoShape 19"/>
          <p:cNvSpPr/>
          <p:nvPr/>
        </p:nvSpPr>
        <p:spPr>
          <a:xfrm>
            <a:off x="916920" y="4252320"/>
            <a:ext cx="7902720" cy="363960"/>
          </a:xfrm>
          <a:prstGeom prst="roundRect">
            <a:avLst>
              <a:gd name="adj" fmla="val 11921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1" name="AutoShape 20"/>
          <p:cNvSpPr/>
          <p:nvPr/>
        </p:nvSpPr>
        <p:spPr>
          <a:xfrm>
            <a:off x="1484280" y="396000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7EB2E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2" name="Text Box 9"/>
          <p:cNvSpPr/>
          <p:nvPr/>
        </p:nvSpPr>
        <p:spPr>
          <a:xfrm>
            <a:off x="1080000" y="4252320"/>
            <a:ext cx="779436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охранной сигнализации – 0,590 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Rectangle 9"/>
          <p:cNvSpPr/>
          <p:nvPr/>
        </p:nvSpPr>
        <p:spPr>
          <a:xfrm>
            <a:off x="1791000" y="384120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МБОУ «СШ № 13»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AutoShape 21"/>
          <p:cNvSpPr/>
          <p:nvPr/>
        </p:nvSpPr>
        <p:spPr>
          <a:xfrm>
            <a:off x="900000" y="4983840"/>
            <a:ext cx="7739640" cy="595800"/>
          </a:xfrm>
          <a:prstGeom prst="roundRect">
            <a:avLst>
              <a:gd name="adj" fmla="val 11921"/>
            </a:avLst>
          </a:prstGeom>
          <a:solidFill>
            <a:schemeClr val="accent2">
              <a:lumMod val="75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5" name="AutoShape 22"/>
          <p:cNvSpPr/>
          <p:nvPr/>
        </p:nvSpPr>
        <p:spPr>
          <a:xfrm>
            <a:off x="1536840" y="481608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3477B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6" name="Text Box 10"/>
          <p:cNvSpPr/>
          <p:nvPr/>
        </p:nvSpPr>
        <p:spPr>
          <a:xfrm>
            <a:off x="900000" y="5040000"/>
            <a:ext cx="7895520" cy="45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ПСД на капитальный ремонт забора – 0,500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наружного освещения — 1,569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Rectangle 10"/>
          <p:cNvSpPr/>
          <p:nvPr/>
        </p:nvSpPr>
        <p:spPr>
          <a:xfrm>
            <a:off x="1918440" y="472392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МБОУ «СШ № 15»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Box 5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Picture 2" descr="C:\Users\Admin\Desktop\12312321321312312.jpg"/>
          <p:cNvPicPr/>
          <p:nvPr/>
        </p:nvPicPr>
        <p:blipFill>
          <a:blip r:embed="rId2"/>
          <a:stretch/>
        </p:blipFill>
        <p:spPr>
          <a:xfrm>
            <a:off x="39960" y="1600200"/>
            <a:ext cx="9039600" cy="5198040"/>
          </a:xfrm>
          <a:prstGeom prst="rect">
            <a:avLst/>
          </a:prstGeom>
          <a:ln w="0">
            <a:noFill/>
          </a:ln>
          <a:effectLst>
            <a:softEdge rad="419040"/>
          </a:effectLst>
        </p:spPr>
      </p:pic>
      <p:sp>
        <p:nvSpPr>
          <p:cNvPr id="570" name="AutoShape 3"/>
          <p:cNvSpPr/>
          <p:nvPr/>
        </p:nvSpPr>
        <p:spPr>
          <a:xfrm>
            <a:off x="764280" y="2124360"/>
            <a:ext cx="7902720" cy="548640"/>
          </a:xfrm>
          <a:prstGeom prst="roundRect">
            <a:avLst>
              <a:gd name="adj" fmla="val 11921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71" name="AutoShape 12"/>
          <p:cNvSpPr/>
          <p:nvPr/>
        </p:nvSpPr>
        <p:spPr>
          <a:xfrm>
            <a:off x="1387800" y="192312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72" name="Text Box 15"/>
          <p:cNvSpPr/>
          <p:nvPr/>
        </p:nvSpPr>
        <p:spPr>
          <a:xfrm>
            <a:off x="931320" y="2212200"/>
            <a:ext cx="779436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– 2,337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18"/>
          <p:cNvSpPr/>
          <p:nvPr/>
        </p:nvSpPr>
        <p:spPr>
          <a:xfrm>
            <a:off x="1805400" y="185508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rgbClr val="5C64B7"/>
                </a:solidFill>
                <a:latin typeface="Calibri"/>
                <a:ea typeface="DejaVu Sans"/>
              </a:rPr>
              <a:t>МБОУ «СШ № 16»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AutoShape 3"/>
          <p:cNvSpPr/>
          <p:nvPr/>
        </p:nvSpPr>
        <p:spPr>
          <a:xfrm>
            <a:off x="807840" y="3327480"/>
            <a:ext cx="7902720" cy="548640"/>
          </a:xfrm>
          <a:prstGeom prst="roundRect">
            <a:avLst>
              <a:gd name="adj" fmla="val 11921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75" name="AutoShape 12"/>
          <p:cNvSpPr/>
          <p:nvPr/>
        </p:nvSpPr>
        <p:spPr>
          <a:xfrm>
            <a:off x="1440000" y="3131280"/>
            <a:ext cx="6435360" cy="2883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9CC7C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76" name="Text Box 15"/>
          <p:cNvSpPr/>
          <p:nvPr/>
        </p:nvSpPr>
        <p:spPr>
          <a:xfrm>
            <a:off x="916200" y="3420000"/>
            <a:ext cx="779436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– 0,136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Rectangle 18"/>
          <p:cNvSpPr/>
          <p:nvPr/>
        </p:nvSpPr>
        <p:spPr>
          <a:xfrm>
            <a:off x="1791000" y="3001320"/>
            <a:ext cx="5588640" cy="418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strike="noStrike" spc="-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МБОУ «СШ № 18»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AutoShape 3"/>
          <p:cNvSpPr/>
          <p:nvPr/>
        </p:nvSpPr>
        <p:spPr>
          <a:xfrm>
            <a:off x="381600" y="5676840"/>
            <a:ext cx="8366400" cy="6948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4A66AC"/>
              </a:gs>
              <a:gs pos="100000">
                <a:srgbClr val="334778"/>
              </a:gs>
            </a:gsLst>
            <a:lin ang="5400000"/>
          </a:gradFill>
          <a:ln w="25400">
            <a:solidFill>
              <a:srgbClr val="FEFFFF"/>
            </a:solidFill>
            <a:round/>
          </a:ln>
          <a:effectLst>
            <a:outerShdw dist="53966" dir="2700000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Итого по дошкольным и общеобразовательным организациям: 22,951 млн. руб.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TextBox 50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AutoShape 3"/>
          <p:cNvSpPr/>
          <p:nvPr/>
        </p:nvSpPr>
        <p:spPr>
          <a:xfrm>
            <a:off x="4628880" y="4739760"/>
            <a:ext cx="4119480" cy="56196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6FACB6"/>
              </a:gs>
              <a:gs pos="100000">
                <a:srgbClr val="55A4B1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81" name="Text Box 15"/>
          <p:cNvSpPr/>
          <p:nvPr/>
        </p:nvSpPr>
        <p:spPr>
          <a:xfrm>
            <a:off x="4759560" y="4717800"/>
            <a:ext cx="4017240" cy="576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EFFFF"/>
                </a:solidFill>
                <a:latin typeface="Calibri"/>
                <a:ea typeface="DejaVu Sans"/>
              </a:rPr>
              <a:t>Итого по общеобразовательным организациям : 17,681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TextBox 52"/>
          <p:cNvSpPr/>
          <p:nvPr/>
        </p:nvSpPr>
        <p:spPr>
          <a:xfrm>
            <a:off x="2000520" y="202320"/>
            <a:ext cx="672516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Установка оборудования в целях обеспечения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антитеррористической и противопожарной защищенности в общеобразовательных организациях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4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2" descr="F:\Рабочая папка\0) ДОПОЛНИТЕЛЬНАЯ\Презентации\Презентация бюджет\на 2024\3423423423432.jpg"/>
          <p:cNvPicPr/>
          <p:nvPr/>
        </p:nvPicPr>
        <p:blipFill>
          <a:blip r:embed="rId2"/>
          <a:srcRect l="7342" r="10743"/>
          <a:stretch/>
        </p:blipFill>
        <p:spPr>
          <a:xfrm>
            <a:off x="5273640" y="542880"/>
            <a:ext cx="3869640" cy="401904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sp>
        <p:nvSpPr>
          <p:cNvPr id="584" name="PlaceHolder 1"/>
          <p:cNvSpPr>
            <a:spLocks noGrp="1"/>
          </p:cNvSpPr>
          <p:nvPr>
            <p:ph type="title" idx="4294967295"/>
          </p:nvPr>
        </p:nvSpPr>
        <p:spPr>
          <a:xfrm>
            <a:off x="1796040" y="425880"/>
            <a:ext cx="6537600" cy="79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accent1"/>
                </a:solidFill>
                <a:latin typeface="Times New Roman"/>
              </a:rPr>
              <a:t>Питание детей 1 – 4 классов и детей льготных категорий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Rectangle 3"/>
          <p:cNvSpPr/>
          <p:nvPr/>
        </p:nvSpPr>
        <p:spPr>
          <a:xfrm>
            <a:off x="1411560" y="2552760"/>
            <a:ext cx="4170240" cy="84672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86" name="Rectangle 5"/>
          <p:cNvSpPr/>
          <p:nvPr/>
        </p:nvSpPr>
        <p:spPr>
          <a:xfrm>
            <a:off x="1289160" y="4296960"/>
            <a:ext cx="3830760" cy="224640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87" name="Rectangle 174"/>
          <p:cNvSpPr/>
          <p:nvPr/>
        </p:nvSpPr>
        <p:spPr>
          <a:xfrm>
            <a:off x="221760" y="2552760"/>
            <a:ext cx="1717560" cy="84672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88" name="Rectangle 176"/>
          <p:cNvSpPr/>
          <p:nvPr/>
        </p:nvSpPr>
        <p:spPr>
          <a:xfrm>
            <a:off x="352440" y="4296960"/>
            <a:ext cx="1717560" cy="2246400"/>
          </a:xfrm>
          <a:prstGeom prst="rect">
            <a:avLst/>
          </a:prstGeom>
          <a:solidFill>
            <a:schemeClr val="folHlink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89" name="Rectangle 177"/>
          <p:cNvSpPr/>
          <p:nvPr/>
        </p:nvSpPr>
        <p:spPr>
          <a:xfrm>
            <a:off x="139680" y="2630520"/>
            <a:ext cx="1799640" cy="683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FFFFFF"/>
                </a:solidFill>
                <a:latin typeface="Calibri"/>
                <a:ea typeface="DejaVu Sans"/>
              </a:rPr>
              <a:t>За счет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FFFFFF"/>
                </a:solidFill>
                <a:latin typeface="Calibri"/>
                <a:ea typeface="DejaVu Sans"/>
              </a:rPr>
              <a:t>Федерального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FFFFFF"/>
                </a:solidFill>
                <a:latin typeface="Calibri"/>
                <a:ea typeface="DejaVu Sans"/>
              </a:rPr>
              <a:t>бюджета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Rectangle 179"/>
          <p:cNvSpPr/>
          <p:nvPr/>
        </p:nvSpPr>
        <p:spPr>
          <a:xfrm>
            <a:off x="492840" y="4503240"/>
            <a:ext cx="1302480" cy="1461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За счет средств муниципального бюджета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Rectangle 180"/>
          <p:cNvSpPr/>
          <p:nvPr/>
        </p:nvSpPr>
        <p:spPr>
          <a:xfrm>
            <a:off x="2182320" y="2557080"/>
            <a:ext cx="2856960" cy="78337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Осуществляется горячее питание обучающихся 1-4 классов в количестве </a:t>
            </a: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292 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чел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на </a:t>
            </a: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73,71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рублей в день. На</a:t>
            </a:r>
            <a:r>
              <a:rPr lang="ru-RU" sz="1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2025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год объем субсидии составляет 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69,995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млн. руб.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Rectangle 182"/>
          <p:cNvSpPr/>
          <p:nvPr/>
        </p:nvSpPr>
        <p:spPr>
          <a:xfrm>
            <a:off x="2182320" y="4681800"/>
            <a:ext cx="2571840" cy="170670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Осуществляется  2-х разовое горячее питание детей льготной категории,  (дети-сироты, оставшиеся без попечения родителей, дети-инвалиды, дети с ограниченными возможностями здоровья, дети из многодетных семей, дети из малоимущих семей, дети участников СВО) в количестве </a:t>
            </a:r>
            <a:r>
              <a:rPr lang="ru-RU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3 341 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человек 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общую сумму 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67,083  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млн.  руб.,  в том числе: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Rectangle 5"/>
          <p:cNvSpPr/>
          <p:nvPr/>
        </p:nvSpPr>
        <p:spPr>
          <a:xfrm>
            <a:off x="5922000" y="4331520"/>
            <a:ext cx="3087720" cy="49716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94" name="Rectangle 5"/>
          <p:cNvSpPr/>
          <p:nvPr/>
        </p:nvSpPr>
        <p:spPr>
          <a:xfrm>
            <a:off x="5922000" y="4889880"/>
            <a:ext cx="3087720" cy="46872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95" name="Rectangle 5"/>
          <p:cNvSpPr/>
          <p:nvPr/>
        </p:nvSpPr>
        <p:spPr>
          <a:xfrm>
            <a:off x="5919120" y="5450040"/>
            <a:ext cx="3087720" cy="45540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96" name="Rectangle 5"/>
          <p:cNvSpPr/>
          <p:nvPr/>
        </p:nvSpPr>
        <p:spPr>
          <a:xfrm>
            <a:off x="5919120" y="5980680"/>
            <a:ext cx="3087720" cy="44172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97" name="Стрелка вправо 1"/>
          <p:cNvSpPr/>
          <p:nvPr/>
        </p:nvSpPr>
        <p:spPr>
          <a:xfrm>
            <a:off x="5144400" y="4546440"/>
            <a:ext cx="774000" cy="13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2680" rIns="90000" bIns="22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98" name="Стрелка вправо 33"/>
          <p:cNvSpPr/>
          <p:nvPr/>
        </p:nvSpPr>
        <p:spPr>
          <a:xfrm>
            <a:off x="5120640" y="5057280"/>
            <a:ext cx="774000" cy="13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2680" rIns="90000" bIns="22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99" name="Стрелка вправо 34"/>
          <p:cNvSpPr/>
          <p:nvPr/>
        </p:nvSpPr>
        <p:spPr>
          <a:xfrm>
            <a:off x="5120640" y="5610600"/>
            <a:ext cx="774000" cy="13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2680" rIns="90000" bIns="22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00" name="Стрелка вправо 35"/>
          <p:cNvSpPr/>
          <p:nvPr/>
        </p:nvSpPr>
        <p:spPr>
          <a:xfrm>
            <a:off x="5120640" y="6134400"/>
            <a:ext cx="774000" cy="134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2680" rIns="90000" bIns="22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01" name="TextBox 36"/>
          <p:cNvSpPr/>
          <p:nvPr/>
        </p:nvSpPr>
        <p:spPr>
          <a:xfrm>
            <a:off x="5954040" y="4278240"/>
            <a:ext cx="3056040" cy="567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муниципальных дошкольных образовательных учреждениях </a:t>
            </a:r>
            <a:r>
              <a:rPr lang="ru-RU" sz="95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95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344 </a:t>
            </a:r>
            <a:r>
              <a:rPr lang="ru-RU" sz="95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воспитанника на сумму </a:t>
            </a:r>
            <a:endParaRPr lang="ru-RU" sz="9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11,047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млн.  руб.</a:t>
            </a:r>
            <a:endParaRPr lang="ru-RU" sz="9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TextBox 37"/>
          <p:cNvSpPr/>
          <p:nvPr/>
        </p:nvSpPr>
        <p:spPr>
          <a:xfrm>
            <a:off x="5954040" y="4847400"/>
            <a:ext cx="3056040" cy="591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муниципальных общеобразовательных  учреждениях –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lang="ru-RU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997 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обучающихся на сумму </a:t>
            </a:r>
            <a:endParaRPr lang="ru-RU" sz="9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52,963</a:t>
            </a:r>
            <a:r>
              <a:rPr lang="ru-RU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млн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руб.</a:t>
            </a:r>
            <a:endParaRPr lang="ru-RU" sz="9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TextBox 38"/>
          <p:cNvSpPr/>
          <p:nvPr/>
        </p:nvSpPr>
        <p:spPr>
          <a:xfrm>
            <a:off x="5951160" y="5451120"/>
            <a:ext cx="305604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питание детей льготной категории в лагерях дневного пребывания  </a:t>
            </a:r>
            <a:r>
              <a:rPr lang="ru-RU" sz="10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lang="ru-RU" sz="105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800</a:t>
            </a:r>
            <a:r>
              <a:rPr lang="ru-RU" sz="1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95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млн. руб.</a:t>
            </a:r>
            <a:endParaRPr lang="ru-RU" sz="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TextBox 39"/>
          <p:cNvSpPr/>
          <p:nvPr/>
        </p:nvSpPr>
        <p:spPr>
          <a:xfrm>
            <a:off x="5946840" y="6005160"/>
            <a:ext cx="3016440" cy="4217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Выплата компенсаций </a:t>
            </a:r>
            <a:r>
              <a:rPr lang="ru-RU" sz="95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обучающимся </a:t>
            </a:r>
            <a:r>
              <a:rPr lang="ru-RU" sz="95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на дому 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питание – </a:t>
            </a: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2,273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млн</a:t>
            </a:r>
            <a:r>
              <a:rPr lang="ru-RU" sz="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руб.</a:t>
            </a:r>
            <a:endParaRPr lang="ru-RU" sz="9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TextBox 41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Рисунок 5"/>
          <p:cNvPicPr/>
          <p:nvPr/>
        </p:nvPicPr>
        <p:blipFill>
          <a:blip r:embed="rId2"/>
          <a:stretch/>
        </p:blipFill>
        <p:spPr>
          <a:xfrm>
            <a:off x="0" y="4400640"/>
            <a:ext cx="9143280" cy="2504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aphicFrame>
        <p:nvGraphicFramePr>
          <p:cNvPr id="607" name="Таблица 10"/>
          <p:cNvGraphicFramePr/>
          <p:nvPr/>
        </p:nvGraphicFramePr>
        <p:xfrm>
          <a:off x="389520" y="2766960"/>
          <a:ext cx="8363520" cy="3170160"/>
        </p:xfrm>
        <a:graphic>
          <a:graphicData uri="http://schemas.openxmlformats.org/drawingml/2006/table">
            <a:tbl>
              <a:tblPr/>
              <a:tblGrid>
                <a:gridCol w="2090880"/>
                <a:gridCol w="2090880"/>
                <a:gridCol w="2090880"/>
                <a:gridCol w="2090880"/>
              </a:tblGrid>
              <a:tr h="469440"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242852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2025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2026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2027 год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Расходы на фонд оплаты труда работникам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16,911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17,977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19,042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</a:tr>
              <a:tr h="46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Услуги по обучению детей в рамках персонифицированного финансирования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 1,593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1,593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1,593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Укрепление материально-технической базы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  <a:ea typeface="Microsoft YaHei"/>
                        </a:rPr>
                        <a:t>0,216</a:t>
                      </a: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0,042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242852"/>
                          </a:solidFill>
                          <a:latin typeface="Times New Roman"/>
                        </a:rPr>
                        <a:t>0,042 млн. руб.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</a:tr>
              <a:tr h="46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Прочие расходы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0,066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0,051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0,050 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ИТОГО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18,786 </a:t>
                      </a:r>
                      <a:r>
                        <a:rPr lang="ru-RU" sz="1200" b="1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242852"/>
                          </a:solidFill>
                          <a:latin typeface="Calibri"/>
                        </a:rPr>
                        <a:t>19,663 </a:t>
                      </a:r>
                      <a:r>
                        <a:rPr lang="ru-RU" sz="1200" b="1" strike="noStrike" spc="-1">
                          <a:solidFill>
                            <a:srgbClr val="242852"/>
                          </a:solidFill>
                          <a:latin typeface="Times New Roman"/>
                        </a:rPr>
                        <a:t>млн.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242852"/>
                          </a:solidFill>
                          <a:latin typeface="Calibri"/>
                        </a:rPr>
                        <a:t>20,727 </a:t>
                      </a:r>
                      <a:r>
                        <a:rPr lang="ru-RU" sz="1200" b="1" strike="noStrike" spc="-1" dirty="0">
                          <a:solidFill>
                            <a:srgbClr val="242852"/>
                          </a:solidFill>
                          <a:latin typeface="Times New Roman"/>
                        </a:rPr>
                        <a:t>млн. руб.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297FD5"/>
                      </a:solidFill>
                      <a:prstDash val="solid"/>
                    </a:lnL>
                    <a:lnR w="12240">
                      <a:solidFill>
                        <a:srgbClr val="297FD5"/>
                      </a:solidFill>
                      <a:prstDash val="solid"/>
                    </a:lnR>
                    <a:lnT w="12240">
                      <a:solidFill>
                        <a:srgbClr val="297FD5"/>
                      </a:solidFill>
                      <a:prstDash val="solid"/>
                    </a:lnT>
                    <a:lnB w="12240">
                      <a:solidFill>
                        <a:srgbClr val="297FD5"/>
                      </a:solidFill>
                      <a:prstDash val="solid"/>
                    </a:lnB>
                    <a:solidFill>
                      <a:srgbClr val="297FD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8" name="TextBox 4"/>
          <p:cNvSpPr/>
          <p:nvPr/>
        </p:nvSpPr>
        <p:spPr>
          <a:xfrm>
            <a:off x="0" y="1812960"/>
            <a:ext cx="896040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счет средств муниципального образования запланированы расходы в целях финансового обеспечения исполнения муниципального социального заказа на оказание муниципальных услуг в социальной сфере на реализацию мероприятий в рамках федерального проекта «Успех каждого ребенка» национального проекта «Образование», в том числе: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TextBox 7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Прямоугольник 1"/>
          <p:cNvSpPr/>
          <p:nvPr/>
        </p:nvSpPr>
        <p:spPr>
          <a:xfrm>
            <a:off x="2445120" y="552960"/>
            <a:ext cx="6240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E58C4"/>
                </a:solidFill>
                <a:latin typeface="Times New Roman"/>
                <a:ea typeface="DejaVu Sans"/>
              </a:rPr>
              <a:t>Расходы на обеспечение функционирования дополнительного образования детей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Rectangle 3"/>
          <p:cNvSpPr/>
          <p:nvPr/>
        </p:nvSpPr>
        <p:spPr>
          <a:xfrm>
            <a:off x="359640" y="5936544"/>
            <a:ext cx="6192720" cy="846720"/>
          </a:xfrm>
          <a:prstGeom prst="rect">
            <a:avLst/>
          </a:prstGeom>
          <a:solidFill>
            <a:srgbClr val="CCECFF">
              <a:alpha val="64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Детей в дополнительном образовании всего 3 141 чел.,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том числе по социальному заказу 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1 580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чел.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Стоимость сертификата – 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11 890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,00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1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абочая папка\0) ДОПОЛНИТЕЛЬНАЯ\Презентации\Презентация бюджет\на 2024\2424242422525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67" y="5199802"/>
            <a:ext cx="2293253" cy="16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6277445"/>
              </p:ext>
            </p:extLst>
          </p:nvPr>
        </p:nvGraphicFramePr>
        <p:xfrm>
          <a:off x="143127" y="1591519"/>
          <a:ext cx="8867947" cy="514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https://cdnstatic.rg.ru/uploads/images/198/31/27/iStock-1082371358_d_8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2570" r="26200" b="8702"/>
          <a:stretch/>
        </p:blipFill>
        <p:spPr bwMode="auto">
          <a:xfrm>
            <a:off x="0" y="1513878"/>
            <a:ext cx="2269240" cy="2375452"/>
          </a:xfrm>
          <a:prstGeom prst="rect">
            <a:avLst/>
          </a:prstGeom>
          <a:noFill/>
          <a:effectLst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8"/>
          <p:cNvSpPr>
            <a:spLocks noChangeArrowheads="1"/>
          </p:cNvSpPr>
          <p:nvPr/>
        </p:nvSpPr>
        <p:spPr bwMode="gray">
          <a:xfrm>
            <a:off x="1492006" y="263854"/>
            <a:ext cx="7852227" cy="11888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Сравнительный анализ плановых показателей </a:t>
            </a:r>
          </a:p>
          <a:p>
            <a:pPr algn="ctr" latinLnBrk="1">
              <a:defRPr/>
            </a:pPr>
            <a:r>
              <a:rPr kumimoji="1" lang="ru-RU" altLang="ko-K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по расходам бюджета муниципального образования</a:t>
            </a:r>
          </a:p>
          <a:p>
            <a:pPr algn="ctr" latinLnBrk="1">
              <a:defRPr/>
            </a:pPr>
            <a:r>
              <a:rPr kumimoji="1" lang="ru-RU" altLang="ko-K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г. Евпатория за </a:t>
            </a:r>
            <a:r>
              <a:rPr kumimoji="1" lang="ru-RU" altLang="ko-KR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202</a:t>
            </a:r>
            <a:r>
              <a:rPr kumimoji="1"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4</a:t>
            </a:r>
            <a:r>
              <a:rPr kumimoji="1" lang="ru-RU" altLang="ko-KR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-202</a:t>
            </a:r>
            <a:r>
              <a:rPr kumimoji="1"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5</a:t>
            </a:r>
            <a:r>
              <a:rPr kumimoji="1" lang="ru-RU" altLang="ko-KR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  <a:r>
              <a:rPr kumimoji="1" lang="ru-RU" altLang="ko-K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годы</a:t>
            </a:r>
            <a:endParaRPr kumimoji="1" lang="en-US" altLang="ko-KR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853" y="1837367"/>
            <a:ext cx="193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25,957 млн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9738" y="2211787"/>
            <a:ext cx="174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6,778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1300" y="2631258"/>
            <a:ext cx="189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11,731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6275" y="2978710"/>
            <a:ext cx="174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1,604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7995" y="3425015"/>
            <a:ext cx="189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13,648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8199" y="3823179"/>
            <a:ext cx="1820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+ 10,082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7371" y="4218102"/>
            <a:ext cx="185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0,508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9197" y="4625008"/>
            <a:ext cx="174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1,406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6009" y="5030525"/>
            <a:ext cx="18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30,91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6816" y="5459895"/>
            <a:ext cx="174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4231" y="5865412"/>
            <a:ext cx="174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- 2,126 млн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662" y="0"/>
            <a:ext cx="869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БЮДЖЕТА УПРАВЛЕНИЯ ОБРАЗОВАНИЯ  АДМИНИСТРАЦИИ ГОРОДА ЕВПАТОРИИ  РЕСПУБЛИКИ КРЫМ НА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Г. И ПЛАНОВЫЙ ПЕРИОД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ГОДЫ.</a:t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9000">
              <a:schemeClr val="accent1">
                <a:tint val="44500"/>
                <a:satMod val="160000"/>
                <a:lumMod val="0"/>
                <a:lumOff val="100000"/>
                <a:alpha val="2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Рабочая папка\0) ДОПОЛНИТЕЛЬНАЯ\Презентации\Презентация бюджет\на 2024\12121212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625"/>
            <a:ext cx="9143999" cy="5286375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08" y="1390650"/>
            <a:ext cx="885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41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чая папка\0) ДОПОЛНИТЕЛЬНАЯ\Презентации\Презентация бюджет\на 2024\14141414141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/>
        </p:blipFill>
        <p:spPr bwMode="auto">
          <a:xfrm>
            <a:off x="731058" y="4755204"/>
            <a:ext cx="7999933" cy="210279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50" y="0"/>
            <a:ext cx="8655750" cy="599242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управления образования</a:t>
            </a:r>
            <a:br>
              <a:rPr lang="ru-RU" sz="9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города Евпатории</a:t>
            </a:r>
            <a:br>
              <a:rPr lang="ru-RU" sz="9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Крым 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реализуется в рамках: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Развития образования в городском округе Евпатория Республики Крым,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Гражданская оборона, защита населения и территорий городского округа Евпатории Республики Крым,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муниципальной программы Социальная защита населения городского округа Евпатория Республики 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</a:t>
            </a: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«Молодежь Евпатории».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662" y="0"/>
            <a:ext cx="869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БЮДЖЕТА УПРАВЛЕНИЯ ОБРАЗОВАНИЯ  АДМИНИСТРАЦИИ ГОРОДА ЕВПАТОРИИ  РЕСПУБЛИКИ КРЫМ НА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Г. И ПЛАНОВЫЙ ПЕРИОД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ГОДЫ.</a:t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Y9ft4_mXk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657"/>
            <a:ext cx="9020175" cy="4978400"/>
          </a:xfrm>
          <a:prstGeom prst="rect">
            <a:avLst/>
          </a:prstGeom>
          <a:noFill/>
          <a:effectLst>
            <a:glow rad="1905000">
              <a:schemeClr val="accent1">
                <a:alpha val="12000"/>
              </a:schemeClr>
            </a:glo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0" y="189041"/>
            <a:ext cx="74013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находящихся в ведении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99710"/>
              </p:ext>
            </p:extLst>
          </p:nvPr>
        </p:nvGraphicFramePr>
        <p:xfrm>
          <a:off x="171449" y="1257301"/>
          <a:ext cx="5819775" cy="544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662" y="0"/>
            <a:ext cx="869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БЮДЖЕТА УПРАВЛЕНИЯ ОБРАЗОВАНИЯ  АДМИНИСТРАЦИИ ГОРОДА ЕВПАТОРИИ  РЕСПУБЛИКИ КРЫМ НА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Г. И ПЛАНОВЫЙ ПЕРИОД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2026-2027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ГОДЫ.</a:t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https://www.fertilizerdaily.ru/wp-content/uploads/2018/01/price.jpeg"/>
          <p:cNvPicPr/>
          <p:nvPr/>
        </p:nvPicPr>
        <p:blipFill>
          <a:blip r:embed="rId2"/>
          <a:srcRect t="14375" b="13590"/>
          <a:stretch/>
        </p:blipFill>
        <p:spPr>
          <a:xfrm>
            <a:off x="0" y="1523880"/>
            <a:ext cx="9143280" cy="4390200"/>
          </a:xfrm>
          <a:prstGeom prst="rect">
            <a:avLst/>
          </a:prstGeom>
          <a:ln w="0">
            <a:noFill/>
          </a:ln>
          <a:effectLst>
            <a:softEdge rad="647640"/>
          </a:effectLst>
        </p:spPr>
      </p:pic>
      <p:sp>
        <p:nvSpPr>
          <p:cNvPr id="325" name="Прямоугольник 9"/>
          <p:cNvSpPr/>
          <p:nvPr/>
        </p:nvSpPr>
        <p:spPr>
          <a:xfrm>
            <a:off x="1897920" y="653760"/>
            <a:ext cx="58546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Times New Roman"/>
                <a:ea typeface="DejaVu Sans"/>
              </a:rPr>
              <a:t>Общий объем ассигнования на 2025 год и плановый период 2026-2027 годы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26" name="Диаграмма 1"/>
          <p:cNvGraphicFramePr/>
          <p:nvPr/>
        </p:nvGraphicFramePr>
        <p:xfrm>
          <a:off x="457200" y="2004120"/>
          <a:ext cx="8185320" cy="438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9" name="TextBox 1"/>
          <p:cNvSpPr/>
          <p:nvPr/>
        </p:nvSpPr>
        <p:spPr>
          <a:xfrm>
            <a:off x="3770640" y="2729520"/>
            <a:ext cx="227700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1 928,198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1"/>
          <p:cNvSpPr/>
          <p:nvPr/>
        </p:nvSpPr>
        <p:spPr>
          <a:xfrm>
            <a:off x="5918760" y="2015640"/>
            <a:ext cx="231012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958,524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10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2025 Г. И ПЛАНОВЫЙ ПЕРИОД 2026-2027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2"/>
          <p:cNvSpPr/>
          <p:nvPr/>
        </p:nvSpPr>
        <p:spPr>
          <a:xfrm>
            <a:off x="2184840" y="5915160"/>
            <a:ext cx="638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8"/>
          <p:cNvSpPr/>
          <p:nvPr/>
        </p:nvSpPr>
        <p:spPr>
          <a:xfrm>
            <a:off x="6642360" y="5934240"/>
            <a:ext cx="638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11"/>
          <p:cNvSpPr/>
          <p:nvPr/>
        </p:nvSpPr>
        <p:spPr>
          <a:xfrm>
            <a:off x="4411440" y="5934240"/>
            <a:ext cx="638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3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4" descr="https://accurate.id/wp-content/uploads/2021/01/Account-Receivable-1.jpeg"/>
          <p:cNvPicPr/>
          <p:nvPr/>
        </p:nvPicPr>
        <p:blipFill>
          <a:blip r:embed="rId2"/>
          <a:stretch/>
        </p:blipFill>
        <p:spPr>
          <a:xfrm>
            <a:off x="2347560" y="4263120"/>
            <a:ext cx="6795720" cy="2594160"/>
          </a:xfrm>
          <a:prstGeom prst="rect">
            <a:avLst/>
          </a:prstGeom>
          <a:ln w="0">
            <a:noFill/>
          </a:ln>
          <a:effectLst>
            <a:softEdge rad="660240"/>
          </a:effectLst>
        </p:spPr>
      </p:pic>
      <p:sp>
        <p:nvSpPr>
          <p:cNvPr id="336" name="Прямоугольник 9"/>
          <p:cNvSpPr/>
          <p:nvPr/>
        </p:nvSpPr>
        <p:spPr>
          <a:xfrm>
            <a:off x="2347560" y="625320"/>
            <a:ext cx="59670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E58C4"/>
                </a:solidFill>
                <a:latin typeface="Times New Roman"/>
                <a:ea typeface="DejaVu Sans"/>
              </a:rPr>
              <a:t>Структура бюджета на </a:t>
            </a:r>
            <a:r>
              <a:rPr lang="ru-RU" sz="2400" b="1" strike="noStrike" spc="-1" dirty="0" smtClean="0">
                <a:solidFill>
                  <a:srgbClr val="0E58C4"/>
                </a:solidFill>
                <a:latin typeface="Times New Roman"/>
                <a:ea typeface="DejaVu Sans"/>
              </a:rPr>
              <a:t>2025 </a:t>
            </a:r>
            <a:r>
              <a:rPr lang="ru-RU" sz="2400" b="1" strike="noStrike" spc="-1" dirty="0">
                <a:solidFill>
                  <a:srgbClr val="0E58C4"/>
                </a:solidFill>
                <a:latin typeface="Times New Roman"/>
                <a:ea typeface="DejaVu Sans"/>
              </a:rPr>
              <a:t>год и плановый период 2026 – 2027</a:t>
            </a:r>
            <a:r>
              <a:rPr lang="en-US" sz="2400" b="1" strike="noStrike" spc="-1" dirty="0">
                <a:solidFill>
                  <a:srgbClr val="0E58C4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E58C4"/>
                </a:solidFill>
                <a:latin typeface="Times New Roman"/>
                <a:ea typeface="DejaVu Sans"/>
              </a:rPr>
              <a:t>годы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7" name="Объект 7"/>
          <p:cNvGraphicFramePr/>
          <p:nvPr>
            <p:extLst>
              <p:ext uri="{D42A27DB-BD31-4B8C-83A1-F6EECF244321}">
                <p14:modId xmlns:p14="http://schemas.microsoft.com/office/powerpoint/2010/main" val="1177135349"/>
              </p:ext>
            </p:extLst>
          </p:nvPr>
        </p:nvGraphicFramePr>
        <p:xfrm>
          <a:off x="228600" y="2086560"/>
          <a:ext cx="7886160" cy="409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0" name="TextBox 6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2025 Г. И ПЛАНОВЫЙ ПЕРИОД 2026-2027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8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3" descr="F:\Рабочая папка\0) ДОПОЛНИТЕЛЬНАЯ\Презентации\Презентация бюджет\на 2024\1111111111111111.jpg"/>
          <p:cNvPicPr/>
          <p:nvPr/>
        </p:nvPicPr>
        <p:blipFill>
          <a:blip r:embed="rId2"/>
          <a:stretch/>
        </p:blipFill>
        <p:spPr>
          <a:xfrm>
            <a:off x="0" y="1191600"/>
            <a:ext cx="9143280" cy="3971520"/>
          </a:xfrm>
          <a:prstGeom prst="rect">
            <a:avLst/>
          </a:prstGeom>
          <a:ln w="0">
            <a:noFill/>
          </a:ln>
          <a:effectLst>
            <a:softEdge rad="1092240"/>
          </a:effectLst>
        </p:spPr>
      </p:pic>
      <p:sp>
        <p:nvSpPr>
          <p:cNvPr id="352" name="PlaceHolder 1"/>
          <p:cNvSpPr>
            <a:spLocks noGrp="1"/>
          </p:cNvSpPr>
          <p:nvPr>
            <p:ph type="title" idx="4294967295"/>
          </p:nvPr>
        </p:nvSpPr>
        <p:spPr>
          <a:xfrm>
            <a:off x="1863720" y="354240"/>
            <a:ext cx="6852960" cy="114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E58C4"/>
                </a:solidFill>
                <a:latin typeface="Times New Roman"/>
              </a:rPr>
              <a:t>Статьи расходования средств из бюджета Республики Крым на 2025 год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ссылка" hidden="1"/>
          <p:cNvSpPr/>
          <p:nvPr/>
        </p:nvSpPr>
        <p:spPr>
          <a:xfrm>
            <a:off x="2376360" y="501480"/>
            <a:ext cx="4390200" cy="5853960"/>
          </a:xfrm>
          <a:custGeom>
            <a:avLst/>
            <a:gdLst>
              <a:gd name="textAreaLeft" fmla="*/ 0 w 4390200"/>
              <a:gd name="textAreaRight" fmla="*/ 4390920 w 4390200"/>
              <a:gd name="textAreaTop" fmla="*/ 0 h 5853960"/>
              <a:gd name="textAreaBottom" fmla="*/ 5854680 h 5853960"/>
            </a:gdLst>
            <a:ahLst/>
            <a:cxnLst/>
            <a:rect l="textAreaLeft" t="textAreaTop" r="textAreaRight" b="textAreaBottom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4" name="Овал 21" hidden="1"/>
          <p:cNvSpPr/>
          <p:nvPr/>
        </p:nvSpPr>
        <p:spPr>
          <a:xfrm>
            <a:off x="3929400" y="2187360"/>
            <a:ext cx="1855440" cy="2474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5" name="Прямоугольник 4"/>
          <p:cNvSpPr/>
          <p:nvPr/>
        </p:nvSpPr>
        <p:spPr>
          <a:xfrm>
            <a:off x="984960" y="4255560"/>
            <a:ext cx="7346880" cy="156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6" name="Овал 10"/>
          <p:cNvSpPr/>
          <p:nvPr/>
        </p:nvSpPr>
        <p:spPr>
          <a:xfrm>
            <a:off x="3111840" y="413172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7" name="Овал 11"/>
          <p:cNvSpPr/>
          <p:nvPr/>
        </p:nvSpPr>
        <p:spPr>
          <a:xfrm>
            <a:off x="674640" y="413928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8" name="Овал 13"/>
          <p:cNvSpPr/>
          <p:nvPr/>
        </p:nvSpPr>
        <p:spPr>
          <a:xfrm>
            <a:off x="7761240" y="413172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59" name="Капля 48"/>
          <p:cNvSpPr/>
          <p:nvPr/>
        </p:nvSpPr>
        <p:spPr>
          <a:xfrm rot="8092200">
            <a:off x="230760" y="2286360"/>
            <a:ext cx="1259280" cy="944280"/>
          </a:xfrm>
          <a:prstGeom prst="teardrop">
            <a:avLst>
              <a:gd name="adj" fmla="val 100000"/>
            </a:avLst>
          </a:prstGeom>
          <a:solidFill>
            <a:srgbClr val="4A66AC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60" name="Капля 15"/>
          <p:cNvSpPr/>
          <p:nvPr/>
        </p:nvSpPr>
        <p:spPr>
          <a:xfrm rot="8092200">
            <a:off x="2801520" y="2331000"/>
            <a:ext cx="1259280" cy="94428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61" name="Капля 16"/>
          <p:cNvSpPr/>
          <p:nvPr/>
        </p:nvSpPr>
        <p:spPr>
          <a:xfrm rot="8092200">
            <a:off x="4808880" y="2402280"/>
            <a:ext cx="1259280" cy="94428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62" name="Капля 17"/>
          <p:cNvSpPr/>
          <p:nvPr/>
        </p:nvSpPr>
        <p:spPr>
          <a:xfrm rot="8092200">
            <a:off x="7308720" y="2340000"/>
            <a:ext cx="1259280" cy="94428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63" name="TextBox 18"/>
          <p:cNvSpPr/>
          <p:nvPr/>
        </p:nvSpPr>
        <p:spPr>
          <a:xfrm>
            <a:off x="7407360" y="2572560"/>
            <a:ext cx="944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0,01%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Box 19"/>
          <p:cNvSpPr/>
          <p:nvPr/>
        </p:nvSpPr>
        <p:spPr>
          <a:xfrm>
            <a:off x="3008520" y="2547360"/>
            <a:ext cx="972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2,34%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Box 22"/>
          <p:cNvSpPr/>
          <p:nvPr/>
        </p:nvSpPr>
        <p:spPr>
          <a:xfrm>
            <a:off x="310680" y="2527920"/>
            <a:ext cx="1098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97,56%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Box 23"/>
          <p:cNvSpPr/>
          <p:nvPr/>
        </p:nvSpPr>
        <p:spPr>
          <a:xfrm>
            <a:off x="5053680" y="2644200"/>
            <a:ext cx="104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0,09%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Box 24"/>
          <p:cNvSpPr/>
          <p:nvPr/>
        </p:nvSpPr>
        <p:spPr>
          <a:xfrm>
            <a:off x="7326720" y="4741200"/>
            <a:ext cx="126576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4A66AC"/>
                </a:solidFill>
                <a:latin typeface="Calibri"/>
                <a:ea typeface="DejaVu Sans"/>
              </a:rPr>
              <a:t>0,151 млн. руб.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Box 26"/>
          <p:cNvSpPr/>
          <p:nvPr/>
        </p:nvSpPr>
        <p:spPr>
          <a:xfrm>
            <a:off x="2155680" y="4733640"/>
            <a:ext cx="241560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4A66AC"/>
                </a:solidFill>
                <a:latin typeface="Calibri"/>
                <a:ea typeface="DejaVu Sans"/>
              </a:rPr>
              <a:t>31,641 млн. руб.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Box 52"/>
          <p:cNvSpPr/>
          <p:nvPr/>
        </p:nvSpPr>
        <p:spPr>
          <a:xfrm>
            <a:off x="14040" y="4741200"/>
            <a:ext cx="159048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4A66AC"/>
                </a:solidFill>
                <a:latin typeface="Calibri"/>
                <a:ea typeface="DejaVu Sans"/>
              </a:rPr>
              <a:t>1 318,867  млн. руб.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Box 54"/>
          <p:cNvSpPr/>
          <p:nvPr/>
        </p:nvSpPr>
        <p:spPr>
          <a:xfrm>
            <a:off x="6893640" y="5229360"/>
            <a:ext cx="2313000" cy="159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Выплата компенсации на осуществление отдельных государственных полномочий по материальному и денежному обеспечению одеждой, обувью и мягким инвентарем лиц из числа детей - сирот и детей, оставшихся без попечения родителей, обучающихся в муниципальных образовательных организациях</a:t>
            </a:r>
            <a:endParaRPr lang="ru-RU" sz="9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Box 62"/>
          <p:cNvSpPr/>
          <p:nvPr/>
        </p:nvSpPr>
        <p:spPr>
          <a:xfrm>
            <a:off x="2736720" y="5340600"/>
            <a:ext cx="13874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Выплата компенсации родительской платы за присмотр и уход за детьми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66"/>
          <p:cNvSpPr/>
          <p:nvPr/>
        </p:nvSpPr>
        <p:spPr>
          <a:xfrm>
            <a:off x="156240" y="5262480"/>
            <a:ext cx="1387440" cy="11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Заработная плата и прочие расходы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Стрелка вниз 2"/>
          <p:cNvSpPr/>
          <p:nvPr/>
        </p:nvSpPr>
        <p:spPr>
          <a:xfrm>
            <a:off x="725400" y="424080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4" name="Стрелка вниз 37"/>
          <p:cNvSpPr/>
          <p:nvPr/>
        </p:nvSpPr>
        <p:spPr>
          <a:xfrm>
            <a:off x="3161520" y="425556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5" name="Стрелка вниз 40"/>
          <p:cNvSpPr/>
          <p:nvPr/>
        </p:nvSpPr>
        <p:spPr>
          <a:xfrm>
            <a:off x="7812360" y="425556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6" name="Стрелка вниз 41"/>
          <p:cNvSpPr/>
          <p:nvPr/>
        </p:nvSpPr>
        <p:spPr>
          <a:xfrm>
            <a:off x="715680" y="501912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7" name="Стрелка вниз 42"/>
          <p:cNvSpPr/>
          <p:nvPr/>
        </p:nvSpPr>
        <p:spPr>
          <a:xfrm>
            <a:off x="3162600" y="507276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8" name="Стрелка вниз 45"/>
          <p:cNvSpPr/>
          <p:nvPr/>
        </p:nvSpPr>
        <p:spPr>
          <a:xfrm>
            <a:off x="7803360" y="502020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79" name="TextBox 49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2025 Г. И ПЛАНОВЫЙ ПЕРИОД 2027-202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Овал 50"/>
          <p:cNvSpPr/>
          <p:nvPr/>
        </p:nvSpPr>
        <p:spPr>
          <a:xfrm>
            <a:off x="5250600" y="408708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81" name="TextBox 51"/>
          <p:cNvSpPr/>
          <p:nvPr/>
        </p:nvSpPr>
        <p:spPr>
          <a:xfrm>
            <a:off x="4818960" y="4726800"/>
            <a:ext cx="126576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4A66AC"/>
                </a:solidFill>
                <a:latin typeface="Calibri"/>
                <a:ea typeface="DejaVu Sans"/>
              </a:rPr>
              <a:t>1,206 млн. руб.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Стрелка вниз 55"/>
          <p:cNvSpPr/>
          <p:nvPr/>
        </p:nvSpPr>
        <p:spPr>
          <a:xfrm>
            <a:off x="5301720" y="422928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83" name="Стрелка вниз 56"/>
          <p:cNvSpPr/>
          <p:nvPr/>
        </p:nvSpPr>
        <p:spPr>
          <a:xfrm>
            <a:off x="5300640" y="495396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84" name="TextBox 57"/>
          <p:cNvSpPr/>
          <p:nvPr/>
        </p:nvSpPr>
        <p:spPr>
          <a:xfrm>
            <a:off x="4691880" y="5256720"/>
            <a:ext cx="16160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Компенсация расходов на оплату жилых помещений педагогическим работникам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3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3" descr="F:\Рабочая папка\0) ДОПОЛНИТЕЛЬНАЯ\Презентации\Презентация бюджет\на 2024\1111111111111111.jpg"/>
          <p:cNvPicPr/>
          <p:nvPr/>
        </p:nvPicPr>
        <p:blipFill>
          <a:blip r:embed="rId2"/>
          <a:stretch/>
        </p:blipFill>
        <p:spPr>
          <a:xfrm>
            <a:off x="629280" y="1402920"/>
            <a:ext cx="8212320" cy="3971520"/>
          </a:xfrm>
          <a:prstGeom prst="rect">
            <a:avLst/>
          </a:prstGeom>
          <a:ln w="0">
            <a:noFill/>
          </a:ln>
          <a:effectLst>
            <a:softEdge rad="1092240"/>
          </a:effectLst>
        </p:spPr>
      </p:pic>
      <p:sp>
        <p:nvSpPr>
          <p:cNvPr id="386" name="PlaceHolder 1"/>
          <p:cNvSpPr>
            <a:spLocks noGrp="1"/>
          </p:cNvSpPr>
          <p:nvPr>
            <p:ph type="title" idx="4294967295"/>
          </p:nvPr>
        </p:nvSpPr>
        <p:spPr>
          <a:xfrm>
            <a:off x="1971000" y="425880"/>
            <a:ext cx="6772320" cy="114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E58C4"/>
                </a:solidFill>
                <a:latin typeface="Times New Roman"/>
              </a:rPr>
              <a:t>Статьи расходования средств из Федерального  бюджета на 2025 год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ссылка" hidden="1"/>
          <p:cNvSpPr/>
          <p:nvPr/>
        </p:nvSpPr>
        <p:spPr>
          <a:xfrm>
            <a:off x="2376360" y="501480"/>
            <a:ext cx="4390200" cy="5853960"/>
          </a:xfrm>
          <a:custGeom>
            <a:avLst/>
            <a:gdLst>
              <a:gd name="textAreaLeft" fmla="*/ 0 w 4390200"/>
              <a:gd name="textAreaRight" fmla="*/ 4390920 w 4390200"/>
              <a:gd name="textAreaTop" fmla="*/ 0 h 5853960"/>
              <a:gd name="textAreaBottom" fmla="*/ 5854680 h 5853960"/>
            </a:gdLst>
            <a:ahLst/>
            <a:cxnLst/>
            <a:rect l="textAreaLeft" t="textAreaTop" r="textAreaRight" b="textAreaBottom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88" name="Овал 21" hidden="1"/>
          <p:cNvSpPr/>
          <p:nvPr/>
        </p:nvSpPr>
        <p:spPr>
          <a:xfrm>
            <a:off x="3929400" y="2187360"/>
            <a:ext cx="1855440" cy="2474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89" name="Прямоугольник 4"/>
          <p:cNvSpPr/>
          <p:nvPr/>
        </p:nvSpPr>
        <p:spPr>
          <a:xfrm>
            <a:off x="866160" y="3888720"/>
            <a:ext cx="7558200" cy="1551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90" name="Овал 10"/>
          <p:cNvSpPr/>
          <p:nvPr/>
        </p:nvSpPr>
        <p:spPr>
          <a:xfrm>
            <a:off x="7081920" y="368964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91" name="Овал 11"/>
          <p:cNvSpPr/>
          <p:nvPr/>
        </p:nvSpPr>
        <p:spPr>
          <a:xfrm>
            <a:off x="1549800" y="372636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92" name="Капля 48"/>
          <p:cNvSpPr/>
          <p:nvPr/>
        </p:nvSpPr>
        <p:spPr>
          <a:xfrm rot="8092200">
            <a:off x="1197360" y="2266200"/>
            <a:ext cx="1259280" cy="944280"/>
          </a:xfrm>
          <a:prstGeom prst="teardrop">
            <a:avLst>
              <a:gd name="adj" fmla="val 100000"/>
            </a:avLst>
          </a:prstGeom>
          <a:solidFill>
            <a:srgbClr val="4A66AC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93" name="Капля 15"/>
          <p:cNvSpPr/>
          <p:nvPr/>
        </p:nvSpPr>
        <p:spPr>
          <a:xfrm rot="8092200">
            <a:off x="6723720" y="2266200"/>
            <a:ext cx="1259280" cy="94428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394" name="TextBox 19"/>
          <p:cNvSpPr/>
          <p:nvPr/>
        </p:nvSpPr>
        <p:spPr>
          <a:xfrm>
            <a:off x="6835680" y="2585880"/>
            <a:ext cx="944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3,67%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Box 22"/>
          <p:cNvSpPr/>
          <p:nvPr/>
        </p:nvSpPr>
        <p:spPr>
          <a:xfrm>
            <a:off x="1277280" y="2507760"/>
            <a:ext cx="1098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60,84%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TextBox 26"/>
          <p:cNvSpPr/>
          <p:nvPr/>
        </p:nvSpPr>
        <p:spPr>
          <a:xfrm>
            <a:off x="6594840" y="4262040"/>
            <a:ext cx="15156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4A66AC"/>
                </a:solidFill>
                <a:latin typeface="Calibri"/>
                <a:ea typeface="DejaVu Sans"/>
              </a:rPr>
              <a:t>4,192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TextBox 52"/>
          <p:cNvSpPr/>
          <p:nvPr/>
        </p:nvSpPr>
        <p:spPr>
          <a:xfrm>
            <a:off x="999720" y="4244400"/>
            <a:ext cx="15721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4A66AC"/>
                </a:solidFill>
                <a:latin typeface="Calibri"/>
                <a:ea typeface="DejaVu Sans"/>
              </a:rPr>
              <a:t>69,995млн.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Box 64"/>
          <p:cNvSpPr/>
          <p:nvPr/>
        </p:nvSpPr>
        <p:spPr>
          <a:xfrm>
            <a:off x="574200" y="5028480"/>
            <a:ext cx="21578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одноразовым горячим питанием  учащихся 1 - 4 классов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(из расчета 73,71 руб.)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Box 66"/>
          <p:cNvSpPr/>
          <p:nvPr/>
        </p:nvSpPr>
        <p:spPr>
          <a:xfrm>
            <a:off x="5754960" y="5037480"/>
            <a:ext cx="3117600" cy="100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Стрелка вниз 2"/>
          <p:cNvSpPr/>
          <p:nvPr/>
        </p:nvSpPr>
        <p:spPr>
          <a:xfrm>
            <a:off x="1600920" y="382752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01" name="Стрелка вниз 37"/>
          <p:cNvSpPr/>
          <p:nvPr/>
        </p:nvSpPr>
        <p:spPr>
          <a:xfrm>
            <a:off x="7133040" y="385020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02" name="Стрелка вниз 41"/>
          <p:cNvSpPr/>
          <p:nvPr/>
        </p:nvSpPr>
        <p:spPr>
          <a:xfrm>
            <a:off x="1651680" y="459000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03" name="Стрелка вниз 42"/>
          <p:cNvSpPr/>
          <p:nvPr/>
        </p:nvSpPr>
        <p:spPr>
          <a:xfrm>
            <a:off x="7179480" y="4590000"/>
            <a:ext cx="268560" cy="294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04" name="TextBox 25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2025 Г. И ПЛАНОВЫЙ ПЕРИОД 2026-2027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Капля 23"/>
          <p:cNvSpPr/>
          <p:nvPr/>
        </p:nvSpPr>
        <p:spPr>
          <a:xfrm rot="8092200">
            <a:off x="1228320" y="2266200"/>
            <a:ext cx="1259280" cy="944280"/>
          </a:xfrm>
          <a:prstGeom prst="teardrop">
            <a:avLst>
              <a:gd name="adj" fmla="val 100000"/>
            </a:avLst>
          </a:prstGeom>
          <a:solidFill>
            <a:srgbClr val="4A66AC"/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06" name="TextBox 24"/>
          <p:cNvSpPr/>
          <p:nvPr/>
        </p:nvSpPr>
        <p:spPr>
          <a:xfrm>
            <a:off x="1308240" y="2507760"/>
            <a:ext cx="1098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61,34%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Овал 28"/>
          <p:cNvSpPr/>
          <p:nvPr/>
        </p:nvSpPr>
        <p:spPr>
          <a:xfrm>
            <a:off x="4170600" y="3726360"/>
            <a:ext cx="370440" cy="49428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08" name="TextBox 29"/>
          <p:cNvSpPr/>
          <p:nvPr/>
        </p:nvSpPr>
        <p:spPr>
          <a:xfrm>
            <a:off x="3597840" y="4247280"/>
            <a:ext cx="16178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4A66AC"/>
                </a:solidFill>
                <a:latin typeface="Calibri"/>
                <a:ea typeface="DejaVu Sans"/>
              </a:rPr>
              <a:t>39,9</a:t>
            </a:r>
            <a:r>
              <a:rPr lang="ru-RU" sz="1600" b="1" strike="noStrike" spc="-1">
                <a:solidFill>
                  <a:srgbClr val="4A66AC"/>
                </a:solidFill>
                <a:latin typeface="Calibri"/>
                <a:ea typeface="DejaVu Sans"/>
              </a:rPr>
              <a:t>19 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Box 30"/>
          <p:cNvSpPr/>
          <p:nvPr/>
        </p:nvSpPr>
        <p:spPr>
          <a:xfrm>
            <a:off x="2732760" y="5028480"/>
            <a:ext cx="281700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Выплата ежемесячного денежного вознаграждения за классное руководство педагогическим работникам муниципальных общеобразовательных организаций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(классных руководителей – 510 чел.; выплата – по 5 000 руб.)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Стрелка вниз 2"/>
          <p:cNvSpPr/>
          <p:nvPr/>
        </p:nvSpPr>
        <p:spPr>
          <a:xfrm>
            <a:off x="4221720" y="382752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11" name="Стрелка вниз 41"/>
          <p:cNvSpPr/>
          <p:nvPr/>
        </p:nvSpPr>
        <p:spPr>
          <a:xfrm>
            <a:off x="4272480" y="4590000"/>
            <a:ext cx="268560" cy="27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364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12" name="Капля 33"/>
          <p:cNvSpPr/>
          <p:nvPr/>
        </p:nvSpPr>
        <p:spPr>
          <a:xfrm rot="8092200">
            <a:off x="3849120" y="2266200"/>
            <a:ext cx="1259280" cy="944280"/>
          </a:xfrm>
          <a:prstGeom prst="teardrop">
            <a:avLst>
              <a:gd name="adj" fmla="val 1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52280" dist="101520" dir="5400000" sx="90000" sy="-19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3" name="TextBox 34"/>
          <p:cNvSpPr/>
          <p:nvPr/>
        </p:nvSpPr>
        <p:spPr>
          <a:xfrm>
            <a:off x="3929040" y="2507760"/>
            <a:ext cx="1098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34,99%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3"/>
          <p:cNvPicPr/>
          <p:nvPr/>
        </p:nvPicPr>
        <p:blipFill>
          <a:blip r:embed="rId3"/>
          <a:stretch/>
        </p:blipFill>
        <p:spPr>
          <a:xfrm>
            <a:off x="0" y="2916000"/>
            <a:ext cx="9143280" cy="39412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415" name="Восьмиугольник 2"/>
          <p:cNvSpPr/>
          <p:nvPr/>
        </p:nvSpPr>
        <p:spPr>
          <a:xfrm>
            <a:off x="59760" y="2082600"/>
            <a:ext cx="1720440" cy="158436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6" name="Полилиния: фигура 57"/>
          <p:cNvSpPr/>
          <p:nvPr/>
        </p:nvSpPr>
        <p:spPr>
          <a:xfrm>
            <a:off x="189360" y="3573360"/>
            <a:ext cx="1460880" cy="307440"/>
          </a:xfrm>
          <a:custGeom>
            <a:avLst/>
            <a:gdLst>
              <a:gd name="textAreaLeft" fmla="*/ 0 w 1460880"/>
              <a:gd name="textAreaRight" fmla="*/ 1461600 w 1460880"/>
              <a:gd name="textAreaTop" fmla="*/ 0 h 307440"/>
              <a:gd name="textAreaBottom" fmla="*/ 308160 h 30744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7" name="Блок-схема: задержка 14"/>
          <p:cNvSpPr/>
          <p:nvPr/>
        </p:nvSpPr>
        <p:spPr>
          <a:xfrm rot="5400000">
            <a:off x="708120" y="2021400"/>
            <a:ext cx="425520" cy="505440"/>
          </a:xfrm>
          <a:prstGeom prst="flowChartDelay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8" name="Восьмиугольник 25"/>
          <p:cNvSpPr/>
          <p:nvPr/>
        </p:nvSpPr>
        <p:spPr>
          <a:xfrm>
            <a:off x="1821960" y="2061000"/>
            <a:ext cx="1835280" cy="162612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9" name="Полилиния: фигура 56"/>
          <p:cNvSpPr/>
          <p:nvPr/>
        </p:nvSpPr>
        <p:spPr>
          <a:xfrm>
            <a:off x="2012760" y="3587400"/>
            <a:ext cx="1454040" cy="307440"/>
          </a:xfrm>
          <a:custGeom>
            <a:avLst/>
            <a:gdLst>
              <a:gd name="textAreaLeft" fmla="*/ 0 w 1454040"/>
              <a:gd name="textAreaRight" fmla="*/ 1454760 w 1454040"/>
              <a:gd name="textAreaTop" fmla="*/ 0 h 307440"/>
              <a:gd name="textAreaBottom" fmla="*/ 308160 h 30744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20" name="Блок-схема: задержка 29"/>
          <p:cNvSpPr/>
          <p:nvPr/>
        </p:nvSpPr>
        <p:spPr>
          <a:xfrm rot="5400000">
            <a:off x="2470320" y="2019600"/>
            <a:ext cx="425520" cy="50544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21" name="Группа 60"/>
          <p:cNvGrpSpPr/>
          <p:nvPr/>
        </p:nvGrpSpPr>
        <p:grpSpPr>
          <a:xfrm>
            <a:off x="3692880" y="2027520"/>
            <a:ext cx="1711800" cy="1867320"/>
            <a:chOff x="3692880" y="2027520"/>
            <a:chExt cx="1711800" cy="1867320"/>
          </a:xfrm>
        </p:grpSpPr>
        <p:sp>
          <p:nvSpPr>
            <p:cNvPr id="422" name="Восьмиугольник 36"/>
            <p:cNvSpPr/>
            <p:nvPr/>
          </p:nvSpPr>
          <p:spPr>
            <a:xfrm>
              <a:off x="3692880" y="2027520"/>
              <a:ext cx="1711800" cy="1740960"/>
            </a:xfrm>
            <a:prstGeom prst="octagon">
              <a:avLst>
                <a:gd name="adj" fmla="val 29289"/>
              </a:avLst>
            </a:prstGeom>
            <a:solidFill>
              <a:schemeClr val="bg1"/>
            </a:solidFill>
            <a:ln>
              <a:noFill/>
            </a:ln>
            <a:effectLst>
              <a:outerShdw blurRad="6336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alibri"/>
                  <a:ea typeface="Microsoft YaHei"/>
                </a:rPr>
                <a:t>Питание детей льготной категории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Полилиния: фигура 58"/>
            <p:cNvSpPr/>
            <p:nvPr/>
          </p:nvSpPr>
          <p:spPr>
            <a:xfrm>
              <a:off x="3825360" y="3589920"/>
              <a:ext cx="1447200" cy="304920"/>
            </a:xfrm>
            <a:custGeom>
              <a:avLst/>
              <a:gdLst>
                <a:gd name="textAreaLeft" fmla="*/ 0 w 1447200"/>
                <a:gd name="textAreaRight" fmla="*/ 1447920 w 1447200"/>
                <a:gd name="textAreaTop" fmla="*/ 0 h 304920"/>
                <a:gd name="textAreaBottom" fmla="*/ 305640 h 304920"/>
              </a:gdLst>
              <a:ahLst/>
              <a:cxnLst/>
              <a:rect l="textAreaLeft" t="textAreaTop" r="textAreaRight" b="textAreaBottom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24" name="Блок-схема: задержка 40"/>
          <p:cNvSpPr/>
          <p:nvPr/>
        </p:nvSpPr>
        <p:spPr>
          <a:xfrm rot="5400000">
            <a:off x="4344840" y="1987560"/>
            <a:ext cx="425520" cy="50544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25" name="Группа 61"/>
          <p:cNvGrpSpPr/>
          <p:nvPr/>
        </p:nvGrpSpPr>
        <p:grpSpPr>
          <a:xfrm>
            <a:off x="5438520" y="2077200"/>
            <a:ext cx="1782720" cy="1817640"/>
            <a:chOff x="5438520" y="2077200"/>
            <a:chExt cx="1782720" cy="1817640"/>
          </a:xfrm>
        </p:grpSpPr>
        <p:sp>
          <p:nvSpPr>
            <p:cNvPr id="426" name="Восьмиугольник 47"/>
            <p:cNvSpPr/>
            <p:nvPr/>
          </p:nvSpPr>
          <p:spPr>
            <a:xfrm>
              <a:off x="5438520" y="2077200"/>
              <a:ext cx="1782720" cy="1657080"/>
            </a:xfrm>
            <a:prstGeom prst="octagon">
              <a:avLst>
                <a:gd name="adj" fmla="val 29289"/>
              </a:avLst>
            </a:prstGeom>
            <a:solidFill>
              <a:schemeClr val="bg1"/>
            </a:solidFill>
            <a:ln>
              <a:noFill/>
            </a:ln>
            <a:effectLst>
              <a:outerShdw blurRad="6336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427" name="Полилиния: фигура 59"/>
            <p:cNvSpPr/>
            <p:nvPr/>
          </p:nvSpPr>
          <p:spPr>
            <a:xfrm>
              <a:off x="5627520" y="3573360"/>
              <a:ext cx="1433520" cy="321480"/>
            </a:xfrm>
            <a:custGeom>
              <a:avLst/>
              <a:gdLst>
                <a:gd name="textAreaLeft" fmla="*/ 0 w 1433520"/>
                <a:gd name="textAreaRight" fmla="*/ 1434240 w 1433520"/>
                <a:gd name="textAreaTop" fmla="*/ 0 h 321480"/>
                <a:gd name="textAreaBottom" fmla="*/ 322200 h 321480"/>
              </a:gdLst>
              <a:ahLst/>
              <a:cxnLst/>
              <a:rect l="textAreaLeft" t="textAreaTop" r="textAreaRight" b="textAreaBottom"/>
              <a:pathLst>
                <a:path w="1845419" h="308038">
                  <a:moveTo>
                    <a:pt x="172616" y="0"/>
                  </a:moveTo>
                  <a:lnTo>
                    <a:pt x="172622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2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2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28" name="Блок-схема: задержка 51"/>
          <p:cNvSpPr/>
          <p:nvPr/>
        </p:nvSpPr>
        <p:spPr>
          <a:xfrm rot="5400000">
            <a:off x="6149160" y="2021040"/>
            <a:ext cx="425520" cy="50544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29" name="Прямоугольник 5"/>
          <p:cNvSpPr/>
          <p:nvPr/>
        </p:nvSpPr>
        <p:spPr>
          <a:xfrm>
            <a:off x="1877040" y="338400"/>
            <a:ext cx="6598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Times New Roman"/>
                <a:ea typeface="DejaVu Sans"/>
              </a:rPr>
              <a:t>Статьи расходования средств из бюджета муниципального образования  г. Евпатория на 20</a:t>
            </a:r>
            <a:r>
              <a:rPr lang="en-US" sz="2400" b="1" strike="noStrike" spc="-1">
                <a:solidFill>
                  <a:srgbClr val="0E58C4"/>
                </a:solidFill>
                <a:latin typeface="Times New Roman"/>
                <a:ea typeface="DejaVu Sans"/>
              </a:rPr>
              <a:t>2</a:t>
            </a:r>
            <a:r>
              <a:rPr lang="ru-RU" sz="2400" b="1" strike="noStrike" spc="-1">
                <a:solidFill>
                  <a:srgbClr val="0E58C4"/>
                </a:solidFill>
                <a:latin typeface="Times New Roman"/>
                <a:ea typeface="DejaVu Sans"/>
              </a:rPr>
              <a:t>5 год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Восьмиугольник 48"/>
          <p:cNvSpPr/>
          <p:nvPr/>
        </p:nvSpPr>
        <p:spPr>
          <a:xfrm>
            <a:off x="7251840" y="2082600"/>
            <a:ext cx="1720440" cy="161532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31" name="Полилиния: фигура 57"/>
          <p:cNvSpPr/>
          <p:nvPr/>
        </p:nvSpPr>
        <p:spPr>
          <a:xfrm>
            <a:off x="7381800" y="3573360"/>
            <a:ext cx="1460880" cy="307440"/>
          </a:xfrm>
          <a:custGeom>
            <a:avLst/>
            <a:gdLst>
              <a:gd name="textAreaLeft" fmla="*/ 0 w 1460880"/>
              <a:gd name="textAreaRight" fmla="*/ 1461600 w 1460880"/>
              <a:gd name="textAreaTop" fmla="*/ 0 h 307440"/>
              <a:gd name="textAreaBottom" fmla="*/ 308160 h 30744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32" name="Блок-схема: задержка 50"/>
          <p:cNvSpPr/>
          <p:nvPr/>
        </p:nvSpPr>
        <p:spPr>
          <a:xfrm rot="5400000">
            <a:off x="7900200" y="2037240"/>
            <a:ext cx="425520" cy="505440"/>
          </a:xfrm>
          <a:prstGeom prst="flowChartDelay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33" name="Группа 82"/>
          <p:cNvGrpSpPr/>
          <p:nvPr/>
        </p:nvGrpSpPr>
        <p:grpSpPr>
          <a:xfrm>
            <a:off x="-50040" y="4585680"/>
            <a:ext cx="1518480" cy="1490400"/>
            <a:chOff x="-50040" y="4585680"/>
            <a:chExt cx="1518480" cy="1490400"/>
          </a:xfrm>
        </p:grpSpPr>
        <p:sp>
          <p:nvSpPr>
            <p:cNvPr id="434" name="Восьмиугольник 83"/>
            <p:cNvSpPr/>
            <p:nvPr/>
          </p:nvSpPr>
          <p:spPr>
            <a:xfrm>
              <a:off x="-50040" y="4585680"/>
              <a:ext cx="1518480" cy="1353960"/>
            </a:xfrm>
            <a:prstGeom prst="octagon">
              <a:avLst>
                <a:gd name="adj" fmla="val 29289"/>
              </a:avLst>
            </a:prstGeom>
            <a:solidFill>
              <a:schemeClr val="bg1"/>
            </a:solidFill>
            <a:ln>
              <a:noFill/>
            </a:ln>
            <a:effectLst>
              <a:outerShdw blurRad="6336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Налоги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Полилиния: фигура 59"/>
            <p:cNvSpPr/>
            <p:nvPr/>
          </p:nvSpPr>
          <p:spPr>
            <a:xfrm>
              <a:off x="99360" y="5730840"/>
              <a:ext cx="1256760" cy="345240"/>
            </a:xfrm>
            <a:custGeom>
              <a:avLst/>
              <a:gdLst>
                <a:gd name="textAreaLeft" fmla="*/ 0 w 1256760"/>
                <a:gd name="textAreaRight" fmla="*/ 1257480 w 1256760"/>
                <a:gd name="textAreaTop" fmla="*/ 0 h 345240"/>
                <a:gd name="textAreaBottom" fmla="*/ 345960 h 345240"/>
              </a:gdLst>
              <a:ahLst/>
              <a:cxnLst/>
              <a:rect l="textAreaLeft" t="textAreaTop" r="textAreaRight" b="textAreaBottom"/>
              <a:pathLst>
                <a:path w="1845419" h="308038">
                  <a:moveTo>
                    <a:pt x="172616" y="0"/>
                  </a:moveTo>
                  <a:lnTo>
                    <a:pt x="172622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2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2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36" name="Блок-схема: задержка 85"/>
          <p:cNvSpPr/>
          <p:nvPr/>
        </p:nvSpPr>
        <p:spPr>
          <a:xfrm rot="5400000">
            <a:off x="518040" y="4463280"/>
            <a:ext cx="425520" cy="50544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37" name="Группа 86"/>
          <p:cNvGrpSpPr/>
          <p:nvPr/>
        </p:nvGrpSpPr>
        <p:grpSpPr>
          <a:xfrm>
            <a:off x="1496880" y="4504680"/>
            <a:ext cx="1536480" cy="1571400"/>
            <a:chOff x="1496880" y="4504680"/>
            <a:chExt cx="1536480" cy="1571400"/>
          </a:xfrm>
        </p:grpSpPr>
        <p:sp>
          <p:nvSpPr>
            <p:cNvPr id="438" name="Восьмиугольник 87"/>
            <p:cNvSpPr/>
            <p:nvPr/>
          </p:nvSpPr>
          <p:spPr>
            <a:xfrm>
              <a:off x="1496880" y="4504680"/>
              <a:ext cx="1536480" cy="1445760"/>
            </a:xfrm>
            <a:prstGeom prst="octagon">
              <a:avLst>
                <a:gd name="adj" fmla="val 29289"/>
              </a:avLst>
            </a:prstGeom>
            <a:solidFill>
              <a:schemeClr val="bg1"/>
            </a:solidFill>
            <a:ln>
              <a:noFill/>
            </a:ln>
            <a:effectLst>
              <a:outerShdw blurRad="6336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439" name="Полилиния: фигура 58"/>
            <p:cNvSpPr/>
            <p:nvPr/>
          </p:nvSpPr>
          <p:spPr>
            <a:xfrm>
              <a:off x="1615680" y="5757840"/>
              <a:ext cx="1298880" cy="318240"/>
            </a:xfrm>
            <a:custGeom>
              <a:avLst/>
              <a:gdLst>
                <a:gd name="textAreaLeft" fmla="*/ 0 w 1298880"/>
                <a:gd name="textAreaRight" fmla="*/ 1299600 w 1298880"/>
                <a:gd name="textAreaTop" fmla="*/ 0 h 318240"/>
                <a:gd name="textAreaBottom" fmla="*/ 318960 h 318240"/>
              </a:gdLst>
              <a:ahLst/>
              <a:cxnLst/>
              <a:rect l="textAreaLeft" t="textAreaTop" r="textAreaRight" b="textAreaBottom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40" name="Блок-схема: задержка 89"/>
          <p:cNvSpPr/>
          <p:nvPr/>
        </p:nvSpPr>
        <p:spPr>
          <a:xfrm rot="5400000">
            <a:off x="2032200" y="4464720"/>
            <a:ext cx="425520" cy="50544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1" name="Восьмиугольник 90"/>
          <p:cNvSpPr/>
          <p:nvPr/>
        </p:nvSpPr>
        <p:spPr>
          <a:xfrm>
            <a:off x="2976840" y="4504680"/>
            <a:ext cx="1571760" cy="145224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2" name="Полилиния: фигура 56"/>
          <p:cNvSpPr/>
          <p:nvPr/>
        </p:nvSpPr>
        <p:spPr>
          <a:xfrm>
            <a:off x="3098520" y="5757840"/>
            <a:ext cx="1328400" cy="315000"/>
          </a:xfrm>
          <a:custGeom>
            <a:avLst/>
            <a:gdLst>
              <a:gd name="textAreaLeft" fmla="*/ 0 w 1328400"/>
              <a:gd name="textAreaRight" fmla="*/ 1329120 w 1328400"/>
              <a:gd name="textAreaTop" fmla="*/ 0 h 315000"/>
              <a:gd name="textAreaBottom" fmla="*/ 315720 h 31500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3" name="Блок-схема: задержка 92"/>
          <p:cNvSpPr/>
          <p:nvPr/>
        </p:nvSpPr>
        <p:spPr>
          <a:xfrm rot="5400000">
            <a:off x="3550680" y="4444560"/>
            <a:ext cx="425520" cy="50544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4" name="Восьмиугольник 93"/>
          <p:cNvSpPr/>
          <p:nvPr/>
        </p:nvSpPr>
        <p:spPr>
          <a:xfrm>
            <a:off x="4534200" y="4504680"/>
            <a:ext cx="1546920" cy="139968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Приобретение основных средств и материальных запасов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Полилиния: фигура 57"/>
          <p:cNvSpPr/>
          <p:nvPr/>
        </p:nvSpPr>
        <p:spPr>
          <a:xfrm>
            <a:off x="4617360" y="5763600"/>
            <a:ext cx="1328400" cy="312480"/>
          </a:xfrm>
          <a:custGeom>
            <a:avLst/>
            <a:gdLst>
              <a:gd name="textAreaLeft" fmla="*/ 0 w 1328400"/>
              <a:gd name="textAreaRight" fmla="*/ 1329120 w 1328400"/>
              <a:gd name="textAreaTop" fmla="*/ 0 h 312480"/>
              <a:gd name="textAreaBottom" fmla="*/ 313200 h 31248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6" name="Блок-схема: задержка 95"/>
          <p:cNvSpPr/>
          <p:nvPr/>
        </p:nvSpPr>
        <p:spPr>
          <a:xfrm rot="5400000">
            <a:off x="5074200" y="4444560"/>
            <a:ext cx="425520" cy="505440"/>
          </a:xfrm>
          <a:prstGeom prst="flowChartDelay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47" name="Группа 96"/>
          <p:cNvGrpSpPr/>
          <p:nvPr/>
        </p:nvGrpSpPr>
        <p:grpSpPr>
          <a:xfrm>
            <a:off x="6081840" y="4504680"/>
            <a:ext cx="1490400" cy="1567800"/>
            <a:chOff x="6081840" y="4504680"/>
            <a:chExt cx="1490400" cy="1567800"/>
          </a:xfrm>
        </p:grpSpPr>
        <p:sp>
          <p:nvSpPr>
            <p:cNvPr id="448" name="Восьмиугольник 97"/>
            <p:cNvSpPr/>
            <p:nvPr/>
          </p:nvSpPr>
          <p:spPr>
            <a:xfrm>
              <a:off x="6081840" y="4504680"/>
              <a:ext cx="1490400" cy="1353960"/>
            </a:xfrm>
            <a:prstGeom prst="octagon">
              <a:avLst>
                <a:gd name="adj" fmla="val 29289"/>
              </a:avLst>
            </a:prstGeom>
            <a:solidFill>
              <a:schemeClr val="bg1"/>
            </a:solidFill>
            <a:ln>
              <a:noFill/>
            </a:ln>
            <a:effectLst>
              <a:outerShdw blurRad="6336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449" name="Полилиния: фигура 59"/>
            <p:cNvSpPr/>
            <p:nvPr/>
          </p:nvSpPr>
          <p:spPr>
            <a:xfrm>
              <a:off x="6239520" y="5763600"/>
              <a:ext cx="1198440" cy="308880"/>
            </a:xfrm>
            <a:custGeom>
              <a:avLst/>
              <a:gdLst>
                <a:gd name="textAreaLeft" fmla="*/ 0 w 1198440"/>
                <a:gd name="textAreaRight" fmla="*/ 1199160 w 1198440"/>
                <a:gd name="textAreaTop" fmla="*/ 0 h 308880"/>
                <a:gd name="textAreaBottom" fmla="*/ 309600 h 308880"/>
              </a:gdLst>
              <a:ahLst/>
              <a:cxnLst/>
              <a:rect l="textAreaLeft" t="textAreaTop" r="textAreaRight" b="textAreaBottom"/>
              <a:pathLst>
                <a:path w="1845419" h="308038">
                  <a:moveTo>
                    <a:pt x="172616" y="0"/>
                  </a:moveTo>
                  <a:lnTo>
                    <a:pt x="172622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2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2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50" name="Блок-схема: задержка 102"/>
          <p:cNvSpPr/>
          <p:nvPr/>
        </p:nvSpPr>
        <p:spPr>
          <a:xfrm rot="5400000">
            <a:off x="6615000" y="4464720"/>
            <a:ext cx="425520" cy="50544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51" name="Восьмиугольник 103"/>
          <p:cNvSpPr/>
          <p:nvPr/>
        </p:nvSpPr>
        <p:spPr>
          <a:xfrm>
            <a:off x="7572960" y="4491000"/>
            <a:ext cx="1490040" cy="1445760"/>
          </a:xfrm>
          <a:prstGeom prst="octagon">
            <a:avLst>
              <a:gd name="adj" fmla="val 29289"/>
            </a:avLst>
          </a:prstGeom>
          <a:solidFill>
            <a:schemeClr val="bg1"/>
          </a:solidFill>
          <a:ln>
            <a:noFill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52" name="Полилиния: фигура 58"/>
          <p:cNvSpPr/>
          <p:nvPr/>
        </p:nvSpPr>
        <p:spPr>
          <a:xfrm>
            <a:off x="7702560" y="5753880"/>
            <a:ext cx="1298880" cy="318240"/>
          </a:xfrm>
          <a:custGeom>
            <a:avLst/>
            <a:gdLst>
              <a:gd name="textAreaLeft" fmla="*/ 0 w 1298880"/>
              <a:gd name="textAreaRight" fmla="*/ 1299600 w 1298880"/>
              <a:gd name="textAreaTop" fmla="*/ 0 h 318240"/>
              <a:gd name="textAreaBottom" fmla="*/ 318960 h 318240"/>
            </a:gdLst>
            <a:ahLst/>
            <a:cxnLst/>
            <a:rect l="textAreaLeft" t="textAreaTop" r="textAreaRight" b="textAreaBottom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7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7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1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53" name="Блок-схема: задержка 105"/>
          <p:cNvSpPr/>
          <p:nvPr/>
        </p:nvSpPr>
        <p:spPr>
          <a:xfrm rot="5400000">
            <a:off x="8105760" y="4444560"/>
            <a:ext cx="425520" cy="505440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54" name="TextBox 7"/>
          <p:cNvSpPr/>
          <p:nvPr/>
        </p:nvSpPr>
        <p:spPr>
          <a:xfrm>
            <a:off x="189360" y="2720160"/>
            <a:ext cx="1460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Энергоносители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TextBox 8"/>
          <p:cNvSpPr/>
          <p:nvPr/>
        </p:nvSpPr>
        <p:spPr>
          <a:xfrm>
            <a:off x="302040" y="359352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105,998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Box 106"/>
          <p:cNvSpPr/>
          <p:nvPr/>
        </p:nvSpPr>
        <p:spPr>
          <a:xfrm>
            <a:off x="596520" y="2059560"/>
            <a:ext cx="6433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25,76 %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Box 107"/>
          <p:cNvSpPr/>
          <p:nvPr/>
        </p:nvSpPr>
        <p:spPr>
          <a:xfrm>
            <a:off x="2012760" y="2536560"/>
            <a:ext cx="14608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Заработная плата с начислениями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TextBox 108"/>
          <p:cNvSpPr/>
          <p:nvPr/>
        </p:nvSpPr>
        <p:spPr>
          <a:xfrm>
            <a:off x="2111400" y="361188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88,858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TextBox 110"/>
          <p:cNvSpPr/>
          <p:nvPr/>
        </p:nvSpPr>
        <p:spPr>
          <a:xfrm>
            <a:off x="2389680" y="2059560"/>
            <a:ext cx="668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21,59 %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Box 111"/>
          <p:cNvSpPr/>
          <p:nvPr/>
        </p:nvSpPr>
        <p:spPr>
          <a:xfrm>
            <a:off x="5580000" y="2537640"/>
            <a:ext cx="1522800" cy="88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ru-RU" sz="13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Мероприятия по обеспечению антитеррористической безопасности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TextBox 112"/>
          <p:cNvSpPr/>
          <p:nvPr/>
        </p:nvSpPr>
        <p:spPr>
          <a:xfrm>
            <a:off x="6031800" y="2097000"/>
            <a:ext cx="6688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13,96 %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TextBox 113"/>
          <p:cNvSpPr/>
          <p:nvPr/>
        </p:nvSpPr>
        <p:spPr>
          <a:xfrm>
            <a:off x="5667120" y="362268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57,464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TextBox 114"/>
          <p:cNvSpPr/>
          <p:nvPr/>
        </p:nvSpPr>
        <p:spPr>
          <a:xfrm>
            <a:off x="3890520" y="3589920"/>
            <a:ext cx="13820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r>
              <a:rPr lang="ru-RU" sz="1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64,010 </a:t>
            </a:r>
            <a:r>
              <a:rPr lang="ru-RU" sz="1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млн. руб.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Box 115"/>
          <p:cNvSpPr/>
          <p:nvPr/>
        </p:nvSpPr>
        <p:spPr>
          <a:xfrm>
            <a:off x="86400" y="579024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   22,919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TextBox 116"/>
          <p:cNvSpPr/>
          <p:nvPr/>
        </p:nvSpPr>
        <p:spPr>
          <a:xfrm>
            <a:off x="1577880" y="5771880"/>
            <a:ext cx="13820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21,868 </a:t>
            </a:r>
            <a:r>
              <a:rPr lang="ru-RU" sz="1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млн. руб.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Box 117"/>
          <p:cNvSpPr/>
          <p:nvPr/>
        </p:nvSpPr>
        <p:spPr>
          <a:xfrm>
            <a:off x="4250520" y="2081880"/>
            <a:ext cx="65520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15,56 </a:t>
            </a:r>
            <a:r>
              <a:rPr lang="ru-RU" sz="1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%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TextBox 118"/>
          <p:cNvSpPr/>
          <p:nvPr/>
        </p:nvSpPr>
        <p:spPr>
          <a:xfrm>
            <a:off x="3692880" y="2480760"/>
            <a:ext cx="1522800" cy="88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8" name="TextBox 119"/>
          <p:cNvSpPr/>
          <p:nvPr/>
        </p:nvSpPr>
        <p:spPr>
          <a:xfrm>
            <a:off x="-32400" y="4907520"/>
            <a:ext cx="1522800" cy="63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9" name="TextBox 120"/>
          <p:cNvSpPr/>
          <p:nvPr/>
        </p:nvSpPr>
        <p:spPr>
          <a:xfrm>
            <a:off x="453960" y="4574520"/>
            <a:ext cx="5828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5,57 %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TextBox 121"/>
          <p:cNvSpPr/>
          <p:nvPr/>
        </p:nvSpPr>
        <p:spPr>
          <a:xfrm>
            <a:off x="1469520" y="5036400"/>
            <a:ext cx="14752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Прочие работы и услуги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TextBox 122"/>
          <p:cNvSpPr/>
          <p:nvPr/>
        </p:nvSpPr>
        <p:spPr>
          <a:xfrm>
            <a:off x="1952640" y="4511160"/>
            <a:ext cx="5828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5,31 </a:t>
            </a:r>
            <a:r>
              <a:rPr lang="ru-RU" sz="1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%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TextBox 123"/>
          <p:cNvSpPr/>
          <p:nvPr/>
        </p:nvSpPr>
        <p:spPr>
          <a:xfrm>
            <a:off x="7367400" y="2587680"/>
            <a:ext cx="147528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Работы и услуги по содержанию имущества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TextBox 124"/>
          <p:cNvSpPr/>
          <p:nvPr/>
        </p:nvSpPr>
        <p:spPr>
          <a:xfrm>
            <a:off x="7435080" y="358488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   25,499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TextBox 125"/>
          <p:cNvSpPr/>
          <p:nvPr/>
        </p:nvSpPr>
        <p:spPr>
          <a:xfrm>
            <a:off x="7805520" y="2139120"/>
            <a:ext cx="6512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6,20 %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TextBox 9"/>
          <p:cNvSpPr/>
          <p:nvPr/>
        </p:nvSpPr>
        <p:spPr>
          <a:xfrm>
            <a:off x="3013200" y="4953600"/>
            <a:ext cx="1510920" cy="103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Мероприятия по обеспечению пожарной безопасности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Box 126"/>
          <p:cNvSpPr/>
          <p:nvPr/>
        </p:nvSpPr>
        <p:spPr>
          <a:xfrm>
            <a:off x="3175560" y="578124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15,336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TextBox 127"/>
          <p:cNvSpPr/>
          <p:nvPr/>
        </p:nvSpPr>
        <p:spPr>
          <a:xfrm>
            <a:off x="3510000" y="4470480"/>
            <a:ext cx="5551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3,73 %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Box 128"/>
          <p:cNvSpPr/>
          <p:nvPr/>
        </p:nvSpPr>
        <p:spPr>
          <a:xfrm>
            <a:off x="8040240" y="4503240"/>
            <a:ext cx="5551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0,34 %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TextBox 129"/>
          <p:cNvSpPr/>
          <p:nvPr/>
        </p:nvSpPr>
        <p:spPr>
          <a:xfrm>
            <a:off x="5008680" y="4496760"/>
            <a:ext cx="5551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1,43 %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Box 130"/>
          <p:cNvSpPr/>
          <p:nvPr/>
        </p:nvSpPr>
        <p:spPr>
          <a:xfrm>
            <a:off x="6548400" y="4488120"/>
            <a:ext cx="5551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0,55 %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TextBox 131"/>
          <p:cNvSpPr/>
          <p:nvPr/>
        </p:nvSpPr>
        <p:spPr>
          <a:xfrm>
            <a:off x="7705080" y="577116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1,385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TextBox 132"/>
          <p:cNvSpPr/>
          <p:nvPr/>
        </p:nvSpPr>
        <p:spPr>
          <a:xfrm>
            <a:off x="4674240" y="576360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   5,890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TextBox 133"/>
          <p:cNvSpPr/>
          <p:nvPr/>
        </p:nvSpPr>
        <p:spPr>
          <a:xfrm>
            <a:off x="6180120" y="5770080"/>
            <a:ext cx="13820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   2,273 млн. руб.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TextBox 134"/>
          <p:cNvSpPr/>
          <p:nvPr/>
        </p:nvSpPr>
        <p:spPr>
          <a:xfrm>
            <a:off x="7565040" y="4997880"/>
            <a:ext cx="151092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Мероприятия по оздоровлению детей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TextBox 135"/>
          <p:cNvSpPr/>
          <p:nvPr/>
        </p:nvSpPr>
        <p:spPr>
          <a:xfrm>
            <a:off x="4538520" y="4912560"/>
            <a:ext cx="14680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TextBox 136"/>
          <p:cNvSpPr/>
          <p:nvPr/>
        </p:nvSpPr>
        <p:spPr>
          <a:xfrm>
            <a:off x="6057000" y="4907520"/>
            <a:ext cx="15109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Выплаты компенсаций обучающимся 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на дому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питание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TextBox 76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2025 Г. И ПЛАНОВЫЙ ПЕРИОД 2026-2027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0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2" descr="C:\Users\Admin\Desktop\12312321321312312.jpg"/>
          <p:cNvPicPr/>
          <p:nvPr/>
        </p:nvPicPr>
        <p:blipFill>
          <a:blip r:embed="rId2"/>
          <a:stretch/>
        </p:blipFill>
        <p:spPr>
          <a:xfrm rot="19800">
            <a:off x="39960" y="1641960"/>
            <a:ext cx="9039600" cy="5198040"/>
          </a:xfrm>
          <a:prstGeom prst="rect">
            <a:avLst/>
          </a:prstGeom>
          <a:ln w="0">
            <a:noFill/>
          </a:ln>
          <a:effectLst>
            <a:outerShdw blurRad="57240" dist="19080" dir="5400000" rotWithShape="0">
              <a:srgbClr val="000000">
                <a:alpha val="63000"/>
              </a:srgbClr>
            </a:outerShdw>
          </a:effectLst>
        </p:spPr>
      </p:pic>
      <p:sp>
        <p:nvSpPr>
          <p:cNvPr id="489" name="AutoShape 3"/>
          <p:cNvSpPr/>
          <p:nvPr/>
        </p:nvSpPr>
        <p:spPr>
          <a:xfrm>
            <a:off x="1348200" y="1765440"/>
            <a:ext cx="7111440" cy="3942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6378B6"/>
              </a:gs>
              <a:gs pos="100000">
                <a:srgbClr val="4463B0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DejaVu Sans"/>
              </a:rPr>
              <a:t>    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AutoShape 12"/>
          <p:cNvSpPr/>
          <p:nvPr/>
        </p:nvSpPr>
        <p:spPr>
          <a:xfrm>
            <a:off x="1811520" y="1573920"/>
            <a:ext cx="5790600" cy="30528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1" name="Text Box 15"/>
          <p:cNvSpPr/>
          <p:nvPr/>
        </p:nvSpPr>
        <p:spPr>
          <a:xfrm>
            <a:off x="1436400" y="1845000"/>
            <a:ext cx="693432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наружного освещения – 0,590 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Rectangle 18"/>
          <p:cNvSpPr/>
          <p:nvPr/>
        </p:nvSpPr>
        <p:spPr>
          <a:xfrm>
            <a:off x="2192400" y="152892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4 «Лютик»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Rectangle 18"/>
          <p:cNvSpPr/>
          <p:nvPr/>
        </p:nvSpPr>
        <p:spPr>
          <a:xfrm>
            <a:off x="2100600" y="3723120"/>
            <a:ext cx="5028480" cy="344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4" name="TextBox 6"/>
          <p:cNvSpPr/>
          <p:nvPr/>
        </p:nvSpPr>
        <p:spPr>
          <a:xfrm>
            <a:off x="1811520" y="63360"/>
            <a:ext cx="639756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Установка оборудования в целях обеспечения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антитеррористической и противопожарной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защищенности в дошкольных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E58C4"/>
                </a:solidFill>
                <a:latin typeface="Calibri"/>
                <a:ea typeface="DejaVu Sans"/>
              </a:rPr>
              <a:t>образовательных организациях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AutoShape 3"/>
          <p:cNvSpPr/>
          <p:nvPr/>
        </p:nvSpPr>
        <p:spPr>
          <a:xfrm>
            <a:off x="1419120" y="2528640"/>
            <a:ext cx="7110720" cy="36612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528DDB"/>
              </a:gs>
              <a:gs pos="100000">
                <a:srgbClr val="207EDD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96" name="AutoShape 12"/>
          <p:cNvSpPr/>
          <p:nvPr/>
        </p:nvSpPr>
        <p:spPr>
          <a:xfrm>
            <a:off x="1864800" y="2329560"/>
            <a:ext cx="5790600" cy="2541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7" name="Text Box 15"/>
          <p:cNvSpPr/>
          <p:nvPr/>
        </p:nvSpPr>
        <p:spPr>
          <a:xfrm>
            <a:off x="1611000" y="2546280"/>
            <a:ext cx="693432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наружного экстренного оповещения  – 0,924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Rectangle 18"/>
          <p:cNvSpPr/>
          <p:nvPr/>
        </p:nvSpPr>
        <p:spPr>
          <a:xfrm>
            <a:off x="2156400" y="227340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6 «Звёздочка»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AutoShape 3"/>
          <p:cNvSpPr/>
          <p:nvPr/>
        </p:nvSpPr>
        <p:spPr>
          <a:xfrm>
            <a:off x="1383840" y="3255120"/>
            <a:ext cx="7075800" cy="70452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6A7D6"/>
              </a:gs>
              <a:gs pos="100000">
                <a:srgbClr val="5B9CD6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00" name="AutoShape 12"/>
          <p:cNvSpPr/>
          <p:nvPr/>
        </p:nvSpPr>
        <p:spPr>
          <a:xfrm>
            <a:off x="1825920" y="3016800"/>
            <a:ext cx="5790600" cy="2685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01" name="Text Box 15"/>
          <p:cNvSpPr/>
          <p:nvPr/>
        </p:nvSpPr>
        <p:spPr>
          <a:xfrm>
            <a:off x="1584000" y="3255120"/>
            <a:ext cx="6934320" cy="6372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наружного освещения – 0,708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системы оповещения и эвакуации — 0,166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охраной сигнализации- 0,192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Rectangle 18"/>
          <p:cNvSpPr/>
          <p:nvPr/>
        </p:nvSpPr>
        <p:spPr>
          <a:xfrm>
            <a:off x="2158920" y="298440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11 «Кораблик»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TextBox 25"/>
          <p:cNvSpPr/>
          <p:nvPr/>
        </p:nvSpPr>
        <p:spPr>
          <a:xfrm>
            <a:off x="381600" y="0"/>
            <a:ext cx="8697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ПРОЕКТ БЮДЖЕТА УПРАВЛЕНИЯ ОБРАЗОВАНИЯ  АДМИНИСТРАЦИИ ГОРОДА ЕВПАТОРИИ  РЕСПУБЛИКИ КРЫМ НА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Г. И ПЛАНОВЫЙ ПЕРИОД 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-202</a:t>
            </a: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 ГОДЫ.</a:t>
            </a:r>
            <a:r>
              <a:rPr sz="800"/>
              <a:t/>
            </a:r>
            <a:br>
              <a:rPr sz="800"/>
            </a:b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AutoShape 3"/>
          <p:cNvSpPr/>
          <p:nvPr/>
        </p:nvSpPr>
        <p:spPr>
          <a:xfrm>
            <a:off x="1440000" y="4348800"/>
            <a:ext cx="7110720" cy="3330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6A7D6"/>
              </a:gs>
              <a:gs pos="100000">
                <a:srgbClr val="5B9CD6"/>
              </a:gs>
            </a:gsLst>
            <a:lin ang="5400000"/>
          </a:gradFill>
          <a:ln w="0">
            <a:noFill/>
          </a:ln>
          <a:effectLst>
            <a:outerShdw blurRad="5724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05" name="AutoShape 12"/>
          <p:cNvSpPr/>
          <p:nvPr/>
        </p:nvSpPr>
        <p:spPr>
          <a:xfrm>
            <a:off x="1769040" y="4140000"/>
            <a:ext cx="5790600" cy="26856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5C64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06" name="Text Box 15"/>
          <p:cNvSpPr/>
          <p:nvPr/>
        </p:nvSpPr>
        <p:spPr>
          <a:xfrm>
            <a:off x="1582200" y="4409280"/>
            <a:ext cx="6934320" cy="272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EFFFF"/>
              </a:buClr>
              <a:buFont typeface="OpenSymbol"/>
              <a:buChar char="-"/>
            </a:pPr>
            <a:r>
              <a:rPr lang="ru-RU" sz="1200" b="1" strike="noStrike" spc="-1">
                <a:solidFill>
                  <a:srgbClr val="FEFFFF"/>
                </a:solidFill>
                <a:latin typeface="Calibri"/>
                <a:ea typeface="DejaVu Sans"/>
              </a:rPr>
              <a:t>Монтаж наружного освещения – 0,708 млн. руб.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Rectangle 18"/>
          <p:cNvSpPr/>
          <p:nvPr/>
        </p:nvSpPr>
        <p:spPr>
          <a:xfrm>
            <a:off x="2171160" y="4068360"/>
            <a:ext cx="5028480" cy="34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strike="noStrike" spc="-1">
                <a:solidFill>
                  <a:schemeClr val="accent1"/>
                </a:solidFill>
                <a:latin typeface="Calibri"/>
                <a:ea typeface="DejaVu Sans"/>
              </a:rPr>
              <a:t>МБДОУ «ДС № 25 «Белоснежка»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8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</TotalTime>
  <Words>1755</Words>
  <Application>Microsoft Office PowerPoint</Application>
  <PresentationFormat>Экран (4:3)</PresentationFormat>
  <Paragraphs>254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2_Тема Office</vt:lpstr>
      <vt:lpstr>  ПРОЕКТ БЮДЖЕТА    УПРАВЛЕНИЯ ОБРАЗОВАНИЯ   АДМИНИСТРАЦИИ ГОРОДА ЕВПАТОРИИ РЕСПУБЛИКИ КРЫМ    на 2025 г.   и плановый период  2026 – 2027гг.</vt:lpstr>
      <vt:lpstr>Презентация PowerPoint</vt:lpstr>
      <vt:lpstr>Структура организаций, находящихся в ведении управления образования</vt:lpstr>
      <vt:lpstr>Презентация PowerPoint</vt:lpstr>
      <vt:lpstr>Презентация PowerPoint</vt:lpstr>
      <vt:lpstr>Статьи расходования средств из бюджета Республики Крым на 2025 год</vt:lpstr>
      <vt:lpstr>Статьи расходования средств из Федерального  бюджета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детей 1 – 4 классов и детей льготных категорий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Microsoft</cp:lastModifiedBy>
  <cp:revision>384</cp:revision>
  <cp:lastPrinted>2024-11-19T14:37:59Z</cp:lastPrinted>
  <dcterms:created xsi:type="dcterms:W3CDTF">2014-11-21T11:00:06Z</dcterms:created>
  <dcterms:modified xsi:type="dcterms:W3CDTF">2024-11-20T09:01:11Z</dcterms:modified>
</cp:coreProperties>
</file>