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</p:sldMasterIdLst>
  <p:notesMasterIdLst>
    <p:notesMasterId r:id="rId43"/>
  </p:notesMasterIdLst>
  <p:handoutMasterIdLst>
    <p:handoutMasterId r:id="rId44"/>
  </p:handoutMasterIdLst>
  <p:sldIdLst>
    <p:sldId id="780" r:id="rId2"/>
    <p:sldId id="743" r:id="rId3"/>
    <p:sldId id="745" r:id="rId4"/>
    <p:sldId id="746" r:id="rId5"/>
    <p:sldId id="747" r:id="rId6"/>
    <p:sldId id="748" r:id="rId7"/>
    <p:sldId id="749" r:id="rId8"/>
    <p:sldId id="750" r:id="rId9"/>
    <p:sldId id="751" r:id="rId10"/>
    <p:sldId id="752" r:id="rId11"/>
    <p:sldId id="753" r:id="rId12"/>
    <p:sldId id="754" r:id="rId13"/>
    <p:sldId id="755" r:id="rId14"/>
    <p:sldId id="756" r:id="rId15"/>
    <p:sldId id="775" r:id="rId16"/>
    <p:sldId id="776" r:id="rId17"/>
    <p:sldId id="781" r:id="rId18"/>
    <p:sldId id="782" r:id="rId19"/>
    <p:sldId id="783" r:id="rId20"/>
    <p:sldId id="707" r:id="rId21"/>
    <p:sldId id="757" r:id="rId22"/>
    <p:sldId id="712" r:id="rId23"/>
    <p:sldId id="398" r:id="rId24"/>
    <p:sldId id="762" r:id="rId25"/>
    <p:sldId id="763" r:id="rId26"/>
    <p:sldId id="713" r:id="rId27"/>
    <p:sldId id="714" r:id="rId28"/>
    <p:sldId id="715" r:id="rId29"/>
    <p:sldId id="716" r:id="rId30"/>
    <p:sldId id="717" r:id="rId31"/>
    <p:sldId id="718" r:id="rId32"/>
    <p:sldId id="741" r:id="rId33"/>
    <p:sldId id="770" r:id="rId34"/>
    <p:sldId id="735" r:id="rId35"/>
    <p:sldId id="706" r:id="rId36"/>
    <p:sldId id="734" r:id="rId37"/>
    <p:sldId id="654" r:id="rId38"/>
    <p:sldId id="700" r:id="rId39"/>
    <p:sldId id="787" r:id="rId40"/>
    <p:sldId id="788" r:id="rId41"/>
    <p:sldId id="789" r:id="rId42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9933"/>
    <a:srgbClr val="FFFF99"/>
    <a:srgbClr val="FF99FF"/>
    <a:srgbClr val="00FF99"/>
    <a:srgbClr val="FF66FF"/>
    <a:srgbClr val="FF6699"/>
    <a:srgbClr val="FFCC66"/>
    <a:srgbClr val="A97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2" autoAdjust="0"/>
    <p:restoredTop sz="99745" autoAdjust="0"/>
  </p:normalViewPr>
  <p:slideViewPr>
    <p:cSldViewPr snapToGrid="0" snapToObjects="1">
      <p:cViewPr>
        <p:scale>
          <a:sx n="100" d="100"/>
          <a:sy n="100" d="100"/>
        </p:scale>
        <p:origin x="-990" y="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 snapToGrid="0" snapToObjects="1">
      <p:cViewPr varScale="1">
        <p:scale>
          <a:sx n="29" d="100"/>
          <a:sy n="29" d="100"/>
        </p:scale>
        <p:origin x="-1262" y="-8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5.xlsx"/><Relationship Id="rId1" Type="http://schemas.openxmlformats.org/officeDocument/2006/relationships/image" Target="../media/image22.pn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1.438627699525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2 600,2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313734528187271E-3"/>
                  <c:y val="-3.085115746030879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2 252,2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74690563755E-2"/>
                  <c:y val="-4.0343821294249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2 222,3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2600.1999999999998</c:v>
                </c:pt>
                <c:pt idx="1">
                  <c:v>2252.1999999999998</c:v>
                </c:pt>
                <c:pt idx="2">
                  <c:v>2222.3000000000002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1 866,7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7316595848529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1 863,8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07405371145708E-17"/>
                  <c:y val="-4.7463319169705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1866.7</c:v>
                </c:pt>
                <c:pt idx="1">
                  <c:v>1863.8</c:v>
                </c:pt>
                <c:pt idx="2">
                  <c:v>1943.5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951360"/>
        <c:axId val="39969536"/>
        <c:axId val="0"/>
      </c:bar3DChart>
      <c:catAx>
        <c:axId val="3995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8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9969536"/>
        <c:crosses val="autoZero"/>
        <c:auto val="1"/>
        <c:lblAlgn val="ctr"/>
        <c:lblOffset val="100"/>
        <c:noMultiLvlLbl val="0"/>
      </c:catAx>
      <c:valAx>
        <c:axId val="39969536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39951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263998068926"/>
          <c:y val="6.1590196843838956E-4"/>
          <c:w val="0.86580940108703408"/>
          <c:h val="0.15573219550925993"/>
        </c:manualLayout>
      </c:layout>
      <c:overlay val="0"/>
      <c:txPr>
        <a:bodyPr/>
        <a:lstStyle/>
        <a:p>
          <a:pPr>
            <a:defRPr sz="16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30 020,0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4503367111533342"/>
          <c:y val="0.14806952083249542"/>
        </c:manualLayout>
      </c:layout>
      <c:overlay val="0"/>
    </c:title>
    <c:autoTitleDeleted val="0"/>
    <c:view3D>
      <c:rotX val="0"/>
      <c:rotY val="0"/>
      <c:depthPercent val="60"/>
      <c:rAngAx val="0"/>
      <c:perspective val="6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605525435872414"/>
          <c:y val="4.3578385422822191E-2"/>
          <c:w val="0.8533752458364432"/>
          <c:h val="0.871531547041766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12700"/>
            <a:effectLst>
              <a:outerShdw blurRad="50800" dist="50800" dir="5400000" sx="108000" sy="108000" algn="ctr" rotWithShape="0">
                <a:schemeClr val="accent5">
                  <a:lumMod val="40000"/>
                  <a:lumOff val="60000"/>
                </a:scheme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30020</c:v>
                </c:pt>
                <c:pt idx="1">
                  <c:v>31015</c:v>
                </c:pt>
                <c:pt idx="2">
                  <c:v>32095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837056"/>
        <c:axId val="141838592"/>
        <c:axId val="0"/>
      </c:bar3DChart>
      <c:catAx>
        <c:axId val="14183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838592"/>
        <c:crosses val="autoZero"/>
        <c:auto val="1"/>
        <c:lblAlgn val="ctr"/>
        <c:lblOffset val="100"/>
        <c:noMultiLvlLbl val="0"/>
      </c:catAx>
      <c:valAx>
        <c:axId val="141838592"/>
        <c:scaling>
          <c:orientation val="minMax"/>
          <c:max val="35000"/>
          <c:min val="5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41837056"/>
        <c:crosses val="autoZero"/>
        <c:crossBetween val="between"/>
        <c:majorUnit val="5000"/>
        <c:minorUnit val="2500"/>
      </c:valAx>
    </c:plotArea>
    <c:plotVisOnly val="1"/>
    <c:dispBlanksAs val="gap"/>
    <c:showDLblsOverMax val="0"/>
  </c:chart>
  <c:spPr>
    <a:ln w="139700" cap="rnd">
      <a:prstDash val="solid"/>
      <a:round/>
    </a:ln>
    <a:effectLst>
      <a:glow rad="139700">
        <a:schemeClr val="accent3">
          <a:satMod val="175000"/>
          <a:alpha val="40000"/>
        </a:schemeClr>
      </a:glo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backWall>
    <c:plotArea>
      <c:layout>
        <c:manualLayout>
          <c:layoutTarget val="inner"/>
          <c:xMode val="edge"/>
          <c:yMode val="edge"/>
          <c:x val="0.4446742584157316"/>
          <c:y val="1.4697441025071289E-2"/>
          <c:w val="0.55507343628485728"/>
          <c:h val="0.946109382908071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2025 - 651 552,8  тыс.руб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016843157777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3384068437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763470725474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5269414509498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532533.9</c:v>
                </c:pt>
                <c:pt idx="1">
                  <c:v>27166.5</c:v>
                </c:pt>
                <c:pt idx="2">
                  <c:v>4265.2</c:v>
                </c:pt>
                <c:pt idx="3">
                  <c:v>74123.399999999994</c:v>
                </c:pt>
                <c:pt idx="4">
                  <c:v>13463.8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2026 - 621 253,0 тыс.руб</c:v>
                </c:pt>
              </c:strCache>
            </c:strRef>
          </c:tx>
          <c:spPr>
            <a:solidFill>
              <a:srgbClr val="BA6CC0"/>
            </a:solidFill>
          </c:spPr>
          <c:invertIfNegative val="0"/>
          <c:dLbls>
            <c:dLbl>
              <c:idx val="0"/>
              <c:layout>
                <c:manualLayout>
                  <c:x val="1.43266137720292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698E-3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1452060882125E-2"/>
                  <c:y val="-2.4496547167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75269414509498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30041106543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512422.6</c:v>
                </c:pt>
                <c:pt idx="1">
                  <c:v>27406.7</c:v>
                </c:pt>
                <c:pt idx="2">
                  <c:v>4265.2</c:v>
                </c:pt>
                <c:pt idx="3">
                  <c:v>77099.3</c:v>
                </c:pt>
                <c:pt idx="4">
                  <c:v>59.2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2027 - 637 466,1 тыс.руб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0419355470566705E-2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8.981665758352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2049772247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858904566159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64315076102655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528893.80000000005</c:v>
                </c:pt>
                <c:pt idx="1">
                  <c:v>24061.1</c:v>
                </c:pt>
                <c:pt idx="2">
                  <c:v>4265.2</c:v>
                </c:pt>
                <c:pt idx="3">
                  <c:v>80184.5</c:v>
                </c:pt>
                <c:pt idx="4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559040"/>
        <c:axId val="159564928"/>
        <c:axId val="0"/>
      </c:bar3DChart>
      <c:catAx>
        <c:axId val="159559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564928"/>
        <c:crosses val="autoZero"/>
        <c:auto val="1"/>
        <c:lblAlgn val="ctr"/>
        <c:lblOffset val="100"/>
        <c:noMultiLvlLbl val="0"/>
      </c:catAx>
      <c:valAx>
        <c:axId val="15956492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59559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82579713365181"/>
          <c:y val="0.13067992445283858"/>
          <c:w val="0.38454993889567823"/>
          <c:h val="0.28932896344850573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оценка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3063424"/>
        <c:axId val="153064960"/>
        <c:axId val="0"/>
      </c:bar3DChart>
      <c:catAx>
        <c:axId val="153063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3064960"/>
        <c:crosses val="autoZero"/>
        <c:auto val="1"/>
        <c:lblAlgn val="ctr"/>
        <c:lblOffset val="100"/>
        <c:noMultiLvlLbl val="0"/>
      </c:catAx>
      <c:valAx>
        <c:axId val="15306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063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993539456793"/>
          <c:y val="3.511369014631463E-2"/>
          <c:w val="0.89599006460543207"/>
          <c:h val="0.86849560979791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2.4712516040517964E-2"/>
                  <c:y val="-1.255104172658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1680.8</c:v>
                </c:pt>
                <c:pt idx="1">
                  <c:v>1747.7</c:v>
                </c:pt>
                <c:pt idx="2">
                  <c:v>1816.8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9697152"/>
        <c:axId val="159703040"/>
        <c:axId val="0"/>
      </c:bar3DChart>
      <c:catAx>
        <c:axId val="15969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703040"/>
        <c:crosses val="autoZero"/>
        <c:auto val="1"/>
        <c:lblAlgn val="ctr"/>
        <c:lblOffset val="100"/>
        <c:noMultiLvlLbl val="0"/>
      </c:catAx>
      <c:valAx>
        <c:axId val="159703040"/>
        <c:scaling>
          <c:orientation val="minMax"/>
          <c:max val="2000"/>
          <c:min val="5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697152"/>
        <c:crosses val="autoZero"/>
        <c:crossBetween val="between"/>
        <c:majorUnit val="500"/>
        <c:minorUnit val="25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32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1406933305291E-2"/>
          <c:y val="0"/>
          <c:w val="0.91695441474863704"/>
          <c:h val="0.92377884386565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615923762328576E-2"/>
                  <c:y val="0.203889188380766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071,5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64125410952529E-3"/>
                  <c:y val="0.230716713167709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29716486255551E-2"/>
                  <c:y val="0.251518345251647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923762328576E-2"/>
                  <c:y val="0.1904752147469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4071.5</c:v>
                </c:pt>
                <c:pt idx="1">
                  <c:v>3866.2</c:v>
                </c:pt>
                <c:pt idx="2">
                  <c:v>3826.1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478912"/>
        <c:axId val="159480448"/>
        <c:axId val="0"/>
      </c:bar3DChart>
      <c:catAx>
        <c:axId val="15947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480448"/>
        <c:crosses val="autoZero"/>
        <c:auto val="1"/>
        <c:lblAlgn val="ctr"/>
        <c:lblOffset val="100"/>
        <c:tickLblSkip val="1"/>
        <c:tickMarkSkip val="1000"/>
        <c:noMultiLvlLbl val="0"/>
      </c:catAx>
      <c:valAx>
        <c:axId val="159480448"/>
        <c:scaling>
          <c:orientation val="minMax"/>
          <c:max val="4790.3999999999996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59478912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4.6293714674896909E-2"/>
          <c:y val="0"/>
          <c:w val="0.83801074341656911"/>
          <c:h val="0.93278075311893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B6D8"/>
            </a:solidFill>
          </c:spPr>
          <c:invertIfNegative val="0"/>
          <c:dLbls>
            <c:dLbl>
              <c:idx val="0"/>
              <c:layout>
                <c:manualLayout>
                  <c:x val="9.8739535407161606E-3"/>
                  <c:y val="0.238617277818804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349,1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79418696253282E-2"/>
                  <c:y val="0.215274283249573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924,1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79418696253282E-2"/>
                  <c:y val="0.225648947502565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10930311074241E-2"/>
                  <c:y val="0.22305528143931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19349.099999999999</c:v>
                </c:pt>
                <c:pt idx="1">
                  <c:v>15924.1</c:v>
                </c:pt>
                <c:pt idx="2">
                  <c:v>14102.9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008832"/>
        <c:axId val="160018816"/>
        <c:axId val="0"/>
      </c:bar3DChart>
      <c:catAx>
        <c:axId val="16000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018816"/>
        <c:crosses val="autoZero"/>
        <c:auto val="1"/>
        <c:lblAlgn val="ctr"/>
        <c:lblOffset val="100"/>
        <c:noMultiLvlLbl val="0"/>
      </c:catAx>
      <c:valAx>
        <c:axId val="160018816"/>
        <c:scaling>
          <c:orientation val="minMax"/>
          <c:max val="215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60008832"/>
        <c:crosses val="autoZero"/>
        <c:crossBetween val="between"/>
        <c:majorUnit val="1000"/>
        <c:min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.12829448228912091"/>
                  <c:y val="-0.384133082604799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3 901,2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55411299570918"/>
                  <c:y val="-0.387627365329910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3 745,4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369288042848"/>
                  <c:y val="-0.368116931938654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ru-RU" dirty="0" smtClean="0"/>
                      <a:t>006,1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78907565647657E-2"/>
                  <c:y val="-1.658970685768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4151.2</c:v>
                </c:pt>
                <c:pt idx="1">
                  <c:v>4045.4</c:v>
                </c:pt>
                <c:pt idx="2">
                  <c:v>4216.1000000000004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759744"/>
        <c:axId val="159777920"/>
        <c:axId val="0"/>
      </c:bar3DChart>
      <c:catAx>
        <c:axId val="15975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777920"/>
        <c:crosses val="autoZero"/>
        <c:auto val="1"/>
        <c:lblAlgn val="ctr"/>
        <c:lblOffset val="100"/>
        <c:noMultiLvlLbl val="0"/>
      </c:catAx>
      <c:valAx>
        <c:axId val="15977792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5975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485877418022346E-2"/>
          <c:y val="3.5472484051479659E-2"/>
          <c:w val="0.90851412258197761"/>
          <c:h val="0.7689125550377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2823859111275E-2"/>
                  <c:y val="-6.729880890427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3389810673172E-2"/>
                  <c:y val="-6.497834304960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042170752957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515183.1</c:v>
                </c:pt>
                <c:pt idx="1">
                  <c:v>2084983.8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220793679570119E-2"/>
                  <c:y val="-8.58639975675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97936541011535E-2"/>
                  <c:y val="-6.961964021541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525293260253E-2"/>
                  <c:y val="0.21117902104444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9585254565427E-3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101672.9</c:v>
                </c:pt>
                <c:pt idx="1">
                  <c:v>2150566.7999999998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6563697182391E-2"/>
                  <c:y val="-0.1044291862307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517818220704688E-2"/>
                  <c:y val="-6.4365597130112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2278226395897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08363649269342E-16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47701.5</c:v>
                </c:pt>
                <c:pt idx="1">
                  <c:v>2174567.5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9851648"/>
        <c:axId val="159853184"/>
        <c:axId val="0"/>
      </c:bar3DChart>
      <c:catAx>
        <c:axId val="15985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853184"/>
        <c:crosses val="autoZero"/>
        <c:auto val="1"/>
        <c:lblAlgn val="ctr"/>
        <c:lblOffset val="100"/>
        <c:noMultiLvlLbl val="0"/>
      </c:catAx>
      <c:valAx>
        <c:axId val="159853184"/>
        <c:scaling>
          <c:orientation val="minMax"/>
          <c:min val="0"/>
        </c:scaling>
        <c:delete val="0"/>
        <c:axPos val="l"/>
        <c:majorGridlines>
          <c:spPr>
            <a:ln w="3175"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851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408962768542634E-3"/>
          <c:y val="0.93326929317795104"/>
          <c:w val="0.39939787930576842"/>
          <c:h val="6.4410058239143017E-2"/>
        </c:manualLayout>
      </c:layout>
      <c:overlay val="1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0"/>
      <c:rotY val="10"/>
      <c:depthPercent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2.8956152467304628E-2"/>
          <c:w val="0.77930591745641709"/>
          <c:h val="0.7503146416567313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4843946946049641E-2"/>
                  <c:y val="-1.40301619199485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24 %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71604938271608E-2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6,41 %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32793722448845"/>
                  <c:y val="-2.955787839187739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7,36 %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5.24</c:v>
                </c:pt>
                <c:pt idx="1">
                  <c:v>6.41</c:v>
                </c:pt>
                <c:pt idx="2">
                  <c:v>7.36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Расходы по программно-целевому принципу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56581374275238E-2"/>
                  <c:y val="-1.04755614156324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/>
                      <a:t>94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76 </a:t>
                    </a:r>
                    <a:r>
                      <a:rPr lang="en-US" b="1" dirty="0"/>
                      <a:t>%</a:t>
                    </a:r>
                  </a:p>
                </c:rich>
              </c:tx>
              <c:numFmt formatCode="0.0%" sourceLinked="0"/>
              <c:spPr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098643919510063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93,59 %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8E-2"/>
                  <c:y val="-2.5254514895504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92,64 %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94.76</c:v>
                </c:pt>
                <c:pt idx="1">
                  <c:v>93.59</c:v>
                </c:pt>
                <c:pt idx="2">
                  <c:v>92.64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944064"/>
        <c:axId val="160310400"/>
        <c:axId val="159841344"/>
      </c:bar3DChart>
      <c:catAx>
        <c:axId val="1599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310400"/>
        <c:crosses val="autoZero"/>
        <c:auto val="1"/>
        <c:lblAlgn val="ctr"/>
        <c:lblOffset val="100"/>
        <c:noMultiLvlLbl val="0"/>
      </c:catAx>
      <c:valAx>
        <c:axId val="16031040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59944064"/>
        <c:crosses val="autoZero"/>
        <c:crossBetween val="between"/>
      </c:valAx>
      <c:serAx>
        <c:axId val="159841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60310400"/>
        <c:crosses val="autoZero"/>
      </c:serAx>
    </c:plotArea>
    <c:legend>
      <c:legendPos val="b"/>
      <c:layout>
        <c:manualLayout>
          <c:xMode val="edge"/>
          <c:yMode val="edge"/>
          <c:x val="0.05"/>
          <c:y val="0.86599735791034971"/>
          <c:w val="0.9"/>
          <c:h val="9.4718184837127475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и дотации на выравнивание бюджетной обеспеченности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7.4792824943974105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1866,7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36047623210946E-3"/>
                  <c:y val="6.815314335851436E-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1863,8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48284073464549E-2"/>
                  <c:y val="4.985870154325825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1943,5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1866.7</c:v>
                </c:pt>
                <c:pt idx="1">
                  <c:v>1863.8</c:v>
                </c:pt>
                <c:pt idx="2">
                  <c:v>1943.5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За счет средств Федерального бюджета и бюджета Республики Крым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1.73826787545270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2600,2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17085412559814E-3"/>
                  <c:y val="-1.24651526487232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2252,2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6827303994904E-2"/>
                  <c:y val="-1.75197486618979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2222,3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2600.1999999999998</c:v>
                </c:pt>
                <c:pt idx="1">
                  <c:v>2252.1999999999998</c:v>
                </c:pt>
                <c:pt idx="2">
                  <c:v>2222.3000000000002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346880"/>
        <c:axId val="160348416"/>
        <c:axId val="0"/>
      </c:bar3DChart>
      <c:catAx>
        <c:axId val="16034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600" b="1" i="0" baseline="0"/>
            </a:pPr>
            <a:endParaRPr lang="ru-RU"/>
          </a:p>
        </c:txPr>
        <c:crossAx val="160348416"/>
        <c:crosses val="autoZero"/>
        <c:auto val="1"/>
        <c:lblAlgn val="ctr"/>
        <c:lblOffset val="100"/>
        <c:noMultiLvlLbl val="0"/>
      </c:catAx>
      <c:valAx>
        <c:axId val="160348416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60346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01695325427986"/>
          <c:y val="0"/>
          <c:w val="0.75333487185143155"/>
          <c:h val="0.16285164969742483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1.5431889681634288E-3"/>
          <c:y val="0"/>
          <c:w val="0.99845679012345678"/>
          <c:h val="0.95198693942274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прогнозных поступлений  налога на доходы физических лиц без учета дополнительного норматива, заменяющего дотацию на выравнивание бюджетной обеспеченности 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322 648,9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46 813,8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322648.90000000002</c:v>
                </c:pt>
                <c:pt idx="1">
                  <c:v>346813.8</c:v>
                </c:pt>
                <c:pt idx="2">
                  <c:v>373812.8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прогнозных поступлений  налога на доходы физических лиц в виде дополнительного норматива, заменяющего дотацию на выравнивание бюджетной обеспеченности (ст. 58 Бюджетного кодекса  Российской Федерации)
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235969403441311E-3"/>
                  <c:y val="-6.3312053646460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492 463,6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13208309354967E-3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461777751190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492463.6</c:v>
                </c:pt>
                <c:pt idx="1">
                  <c:v>482890.8</c:v>
                </c:pt>
                <c:pt idx="2">
                  <c:v>504500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060032"/>
        <c:axId val="40061568"/>
        <c:axId val="0"/>
      </c:bar3DChart>
      <c:catAx>
        <c:axId val="4006003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40061568"/>
        <c:crosses val="autoZero"/>
        <c:auto val="1"/>
        <c:lblAlgn val="ctr"/>
        <c:lblOffset val="100"/>
        <c:noMultiLvlLbl val="0"/>
      </c:catAx>
      <c:valAx>
        <c:axId val="400615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400600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lnSpc>
                <a:spcPts val="1300"/>
              </a:lnSpc>
              <a:defRPr sz="1150" b="1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ts val="1300"/>
              </a:lnSpc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6527869636331832E-2"/>
          <c:y val="0"/>
          <c:w val="0.96626537013919445"/>
          <c:h val="0.15344204934085406"/>
        </c:manualLayout>
      </c:layout>
      <c:overlay val="1"/>
      <c:txPr>
        <a:bodyPr/>
        <a:lstStyle/>
        <a:p>
          <a:pPr>
            <a:lnSpc>
              <a:spcPts val="1300"/>
            </a:lnSpc>
            <a:defRPr sz="1200" b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16372159131903E-3"/>
          <c:y val="7.2461447721218125E-2"/>
          <c:w val="0.87895379373296523"/>
          <c:h val="0.822679082276811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55774883871762E-2"/>
          <c:w val="0.77930591745641709"/>
          <c:h val="0.806075225875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70.599999999999994</c:v>
                </c:pt>
                <c:pt idx="1">
                  <c:v>73.5</c:v>
                </c:pt>
                <c:pt idx="2">
                  <c:v>72.099999999999994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производственная сфера</c:v>
                </c:pt>
              </c:strCache>
            </c:strRef>
          </c:tx>
          <c:spPr>
            <a:solidFill>
              <a:srgbClr val="F4664E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23</c:v>
                </c:pt>
                <c:pt idx="1">
                  <c:v>18.7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сферы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6.4</c:v>
                </c:pt>
                <c:pt idx="1">
                  <c:v>7.81</c:v>
                </c:pt>
                <c:pt idx="2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105984"/>
        <c:axId val="160107520"/>
      </c:barChart>
      <c:catAx>
        <c:axId val="160105984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60107520"/>
        <c:crosses val="autoZero"/>
        <c:auto val="1"/>
        <c:lblAlgn val="ctr"/>
        <c:lblOffset val="100"/>
        <c:noMultiLvlLbl val="0"/>
      </c:catAx>
      <c:valAx>
        <c:axId val="160107520"/>
        <c:scaling>
          <c:orientation val="minMax"/>
        </c:scaling>
        <c:delete val="1"/>
        <c:axPos val="l"/>
        <c:majorGridlines/>
        <c:numFmt formatCode="0.0" sourceLinked="0"/>
        <c:majorTickMark val="out"/>
        <c:minorTickMark val="none"/>
        <c:tickLblPos val="nextTo"/>
        <c:crossAx val="16010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6187509437003476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4695599700621735E-2"/>
                  <c:y val="-0.4193388554120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8118412025902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72564554357507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30045842953343E-2"/>
                  <c:y val="-0.3761342460665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16147.9</c:v>
                </c:pt>
                <c:pt idx="1">
                  <c:v>16053.6</c:v>
                </c:pt>
                <c:pt idx="2">
                  <c:v>16053.6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421952"/>
        <c:axId val="115423488"/>
        <c:axId val="0"/>
      </c:bar3DChart>
      <c:catAx>
        <c:axId val="115421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423488"/>
        <c:crosses val="autoZero"/>
        <c:auto val="1"/>
        <c:lblAlgn val="ctr"/>
        <c:lblOffset val="100"/>
        <c:noMultiLvlLbl val="0"/>
      </c:catAx>
      <c:valAx>
        <c:axId val="115423488"/>
        <c:scaling>
          <c:orientation val="minMax"/>
          <c:min val="133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542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65001670159177E-2"/>
          <c:y val="3.2103629863411101E-2"/>
          <c:w val="0.7785507920830641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FF"/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3550617318472021E-2"/>
                  <c:y val="-0.44525202251187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146 678,0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08907601460833E-2"/>
                  <c:y val="-0.438080552697395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52 545,9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017483449793132E-2"/>
                  <c:y val="-0.45069170664091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158 627,0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71222663072843E-2"/>
                  <c:y val="-0.407419559712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150678</c:v>
                </c:pt>
                <c:pt idx="1">
                  <c:v>153545.9</c:v>
                </c:pt>
                <c:pt idx="2">
                  <c:v>159627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290048"/>
        <c:axId val="130291584"/>
        <c:axId val="0"/>
      </c:bar3DChart>
      <c:dateAx>
        <c:axId val="1302900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291584"/>
        <c:crosses val="autoZero"/>
        <c:auto val="0"/>
        <c:lblOffset val="100"/>
        <c:baseTimeUnit val="days"/>
      </c:dateAx>
      <c:valAx>
        <c:axId val="130291584"/>
        <c:scaling>
          <c:orientation val="minMax"/>
          <c:max val="160000"/>
          <c:min val="40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290048"/>
        <c:crosses val="autoZero"/>
        <c:crossBetween val="between"/>
        <c:majorUnit val="20000"/>
        <c:min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2.5673970141786719E-2"/>
          <c:w val="0.91828120210568398"/>
          <c:h val="0.850909130778714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3707353903665597E-2"/>
                  <c:y val="-5.66270695587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6974669151281E-2"/>
                  <c:y val="-4.58895376767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6583205755823E-2"/>
                  <c:y val="-3.769181738461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17981765459649E-2"/>
                  <c:y val="-6.39396080287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2812</c:v>
                </c:pt>
                <c:pt idx="1">
                  <c:v>2845</c:v>
                </c:pt>
                <c:pt idx="2">
                  <c:v>2880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708288"/>
        <c:axId val="137709824"/>
        <c:axId val="0"/>
      </c:bar3DChart>
      <c:catAx>
        <c:axId val="137708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709824"/>
        <c:crosses val="autoZero"/>
        <c:auto val="1"/>
        <c:lblAlgn val="ctr"/>
        <c:lblOffset val="100"/>
        <c:noMultiLvlLbl val="0"/>
      </c:catAx>
      <c:valAx>
        <c:axId val="137709824"/>
        <c:scaling>
          <c:orientation val="minMax"/>
          <c:max val="3000"/>
          <c:min val="5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50" baseline="0"/>
            </a:pPr>
            <a:endParaRPr lang="ru-RU"/>
          </a:p>
        </c:txPr>
        <c:crossAx val="137708288"/>
        <c:crosses val="autoZero"/>
        <c:crossBetween val="between"/>
        <c:majorUnit val="5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4262362248186313E-2"/>
                  <c:y val="-0.43385993396173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416329242426914E-2"/>
                  <c:y val="-0.4283902574175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36527027036624E-2"/>
                  <c:y val="-0.4364388047179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61015517768E-2"/>
                  <c:y val="-3.227192941266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57550</c:v>
                </c:pt>
                <c:pt idx="1">
                  <c:v>57900</c:v>
                </c:pt>
                <c:pt idx="2">
                  <c:v>58000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752960"/>
        <c:axId val="137754496"/>
        <c:axId val="0"/>
      </c:bar3DChart>
      <c:catAx>
        <c:axId val="13775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754496"/>
        <c:crosses val="autoZero"/>
        <c:auto val="1"/>
        <c:lblAlgn val="ctr"/>
        <c:lblOffset val="100"/>
        <c:noMultiLvlLbl val="0"/>
      </c:catAx>
      <c:valAx>
        <c:axId val="137754496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7752960"/>
        <c:crosses val="autoZero"/>
        <c:crossBetween val="between"/>
        <c:majorUnit val="1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Lbls>
            <c:dLbl>
              <c:idx val="0"/>
              <c:layout>
                <c:manualLayout>
                  <c:x val="0.11306892395594535"/>
                  <c:y val="-0.322435749925633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77 580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173825833531642"/>
                  <c:y val="-0.376015176431630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85 3</a:t>
                    </a:r>
                    <a:r>
                      <a:rPr lang="en-US" dirty="0" smtClean="0"/>
                      <a:t>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64081066341302E-2"/>
                  <c:y val="-0.443151055259647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800,0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83691184225E-2"/>
                  <c:y val="-0.4041216958240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75580</c:v>
                </c:pt>
                <c:pt idx="1">
                  <c:v>80300</c:v>
                </c:pt>
                <c:pt idx="2">
                  <c:v>86800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792768"/>
        <c:axId val="141794304"/>
        <c:axId val="0"/>
      </c:bar3DChart>
      <c:catAx>
        <c:axId val="141792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794304"/>
        <c:crosses val="autoZero"/>
        <c:auto val="1"/>
        <c:lblAlgn val="ctr"/>
        <c:lblOffset val="100"/>
        <c:noMultiLvlLbl val="0"/>
      </c:catAx>
      <c:valAx>
        <c:axId val="141794304"/>
        <c:scaling>
          <c:orientation val="minMax"/>
          <c:max val="95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1792768"/>
        <c:crosses val="autoZero"/>
        <c:crossBetween val="between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5199128919190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0675569138652842E-2"/>
                  <c:y val="-1.0408950651434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50 270,0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4461423316004E-2"/>
                  <c:y val="-7.73581442491833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51 880,0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78907565647657E-2"/>
                  <c:y val="-1.2987650486186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525,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356348816656E-2"/>
                  <c:y val="-1.53535039778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48270</c:v>
                </c:pt>
                <c:pt idx="1">
                  <c:v>49880</c:v>
                </c:pt>
                <c:pt idx="2">
                  <c:v>51525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883072"/>
        <c:axId val="140884608"/>
        <c:axId val="0"/>
      </c:bar3DChart>
      <c:catAx>
        <c:axId val="14088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884608"/>
        <c:crosses val="autoZero"/>
        <c:auto val="1"/>
        <c:lblAlgn val="ctr"/>
        <c:lblOffset val="100"/>
        <c:noMultiLvlLbl val="0"/>
      </c:catAx>
      <c:valAx>
        <c:axId val="140884608"/>
        <c:scaling>
          <c:orientation val="minMax"/>
          <c:max val="55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0883072"/>
        <c:crosses val="autoZero"/>
        <c:crossBetween val="between"/>
        <c:majorUnit val="5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7983731203532303E-2"/>
          <c:y val="2.2285159235680477E-2"/>
          <c:w val="0.94705558661674505"/>
          <c:h val="0.88185238847838765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954624"/>
        <c:axId val="140960512"/>
        <c:axId val="0"/>
      </c:bar3DChart>
      <c:catAx>
        <c:axId val="14095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960512"/>
        <c:crosses val="autoZero"/>
        <c:auto val="1"/>
        <c:lblAlgn val="ctr"/>
        <c:lblOffset val="100"/>
        <c:noMultiLvlLbl val="0"/>
      </c:catAx>
      <c:valAx>
        <c:axId val="140960512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0954624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 custScaleY="13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EB27E-95F1-4B2C-B445-30729408D0D1}" type="presOf" srcId="{C1311809-AAD1-4EE8-A0DB-C4B086552A57}" destId="{EC4ABE22-C354-4B46-9C52-51889676F909}" srcOrd="0" destOrd="0" presId="urn:microsoft.com/office/officeart/2005/8/layout/chevron2"/>
    <dgm:cxn modelId="{7EA5E924-1FC3-441F-B19A-62A4F7551F47}" type="presOf" srcId="{9FE2A101-4DB2-4AF2-922F-CF4F06F11E61}" destId="{5FCC1714-FCA6-44E1-82AE-090051349B0C}" srcOrd="0" destOrd="0" presId="urn:microsoft.com/office/officeart/2005/8/layout/chevron2"/>
    <dgm:cxn modelId="{5B8A54E9-6713-4E2B-9CD4-769FEB98CF23}" type="presOf" srcId="{53C73B09-BB33-43E4-9AF9-3A4B7E4AC055}" destId="{0A078352-D930-407C-96B1-AFA896F765BE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A47D790D-5BC0-4BAE-BD4A-B3BFA12BC4A9}" type="presOf" srcId="{333F831F-2FF9-403B-BB3A-2CB627901A13}" destId="{108CEE4B-E3B7-41A7-9670-F920551C1F6A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1F02244C-6AA1-4ADC-A95B-2D0A85DEB51F}" type="presOf" srcId="{40BF7536-18E1-43EA-BA93-A4F6666277A3}" destId="{2CDAE567-BFE2-4AA8-B7D2-2A019BED574F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ECCC0CFB-8C44-4D2A-AB5B-7E371EB9BB86}" type="presParOf" srcId="{2CDAE567-BFE2-4AA8-B7D2-2A019BED574F}" destId="{C3A69624-B3FD-46BB-9AE6-EF3BA8C45062}" srcOrd="0" destOrd="0" presId="urn:microsoft.com/office/officeart/2005/8/layout/chevron2"/>
    <dgm:cxn modelId="{2ACAA199-E698-49D6-9AD0-0D56F8E65695}" type="presParOf" srcId="{C3A69624-B3FD-46BB-9AE6-EF3BA8C45062}" destId="{108CEE4B-E3B7-41A7-9670-F920551C1F6A}" srcOrd="0" destOrd="0" presId="urn:microsoft.com/office/officeart/2005/8/layout/chevron2"/>
    <dgm:cxn modelId="{7EB56852-9250-4F86-AF2E-2C3586402EA3}" type="presParOf" srcId="{C3A69624-B3FD-46BB-9AE6-EF3BA8C45062}" destId="{5FCC1714-FCA6-44E1-82AE-090051349B0C}" srcOrd="1" destOrd="0" presId="urn:microsoft.com/office/officeart/2005/8/layout/chevron2"/>
    <dgm:cxn modelId="{72A6691D-BBFC-4E63-AA37-2A8ABF1828C3}" type="presParOf" srcId="{2CDAE567-BFE2-4AA8-B7D2-2A019BED574F}" destId="{C8055F3F-362F-41B9-8B18-D85283037305}" srcOrd="1" destOrd="0" presId="urn:microsoft.com/office/officeart/2005/8/layout/chevron2"/>
    <dgm:cxn modelId="{9BEF073B-2940-44C6-AE8F-02760A3E2BEE}" type="presParOf" srcId="{2CDAE567-BFE2-4AA8-B7D2-2A019BED574F}" destId="{3FD09A09-7C9F-4D07-BE47-321E12B35DB9}" srcOrd="2" destOrd="0" presId="urn:microsoft.com/office/officeart/2005/8/layout/chevron2"/>
    <dgm:cxn modelId="{F7E463FD-9647-4733-B46A-DB8909EDE60F}" type="presParOf" srcId="{3FD09A09-7C9F-4D07-BE47-321E12B35DB9}" destId="{EC4ABE22-C354-4B46-9C52-51889676F909}" srcOrd="0" destOrd="0" presId="urn:microsoft.com/office/officeart/2005/8/layout/chevron2"/>
    <dgm:cxn modelId="{2D503C4B-F760-4E55-B324-64CEFFE002E9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5194F9A8-AA94-4745-8065-403E132349D1}" type="presOf" srcId="{512ED505-5566-4ADA-B474-4CDD0031DB4E}" destId="{D51503CF-032B-4D77-BAD1-D6DE5CA4C966}" srcOrd="1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84A6255A-9810-4182-9BCC-CEA893E4307C}" type="presOf" srcId="{512ED505-5566-4ADA-B474-4CDD0031DB4E}" destId="{77A2DEC3-3ECC-44C4-A389-F0E09E3FB04E}" srcOrd="0" destOrd="0" presId="urn:microsoft.com/office/officeart/2005/8/layout/cycle8"/>
    <dgm:cxn modelId="{37462247-E0E8-4E9D-B78A-14636A9BDB1B}" type="presOf" srcId="{10C167F2-380A-4F84-A146-6CB9F248076A}" destId="{ADF4C849-9A71-4B35-AF71-FFAFA919B1BA}" srcOrd="1" destOrd="0" presId="urn:microsoft.com/office/officeart/2005/8/layout/cycle8"/>
    <dgm:cxn modelId="{46C59738-CE6A-49B4-9D56-FD1DC1FA120F}" type="presOf" srcId="{10C167F2-380A-4F84-A146-6CB9F248076A}" destId="{F0213F3F-1399-41D6-A847-741FF491956C}" srcOrd="0" destOrd="0" presId="urn:microsoft.com/office/officeart/2005/8/layout/cycle8"/>
    <dgm:cxn modelId="{31D06BE6-8A7F-4952-B3F0-4D8021744CF7}" type="presOf" srcId="{AAEA59AD-11DE-419A-9493-AA4DF7EDB27A}" destId="{23FEF430-3736-43EE-B103-BA16E3ED6ED2}" srcOrd="0" destOrd="0" presId="urn:microsoft.com/office/officeart/2005/8/layout/cycle8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CD9C0BD-A79E-42CC-8EC7-28A5332CDE19}" type="presParOf" srcId="{23FEF430-3736-43EE-B103-BA16E3ED6ED2}" destId="{F0213F3F-1399-41D6-A847-741FF491956C}" srcOrd="0" destOrd="0" presId="urn:microsoft.com/office/officeart/2005/8/layout/cycle8"/>
    <dgm:cxn modelId="{37056021-A364-45A5-854C-6487E14300A3}" type="presParOf" srcId="{23FEF430-3736-43EE-B103-BA16E3ED6ED2}" destId="{D217394C-333E-4380-862E-272DBC64EA9E}" srcOrd="1" destOrd="0" presId="urn:microsoft.com/office/officeart/2005/8/layout/cycle8"/>
    <dgm:cxn modelId="{7AABB0EF-5073-4471-AD8B-55F891650C87}" type="presParOf" srcId="{23FEF430-3736-43EE-B103-BA16E3ED6ED2}" destId="{BE8D8D59-8E58-43B7-B793-A8BE9306752F}" srcOrd="2" destOrd="0" presId="urn:microsoft.com/office/officeart/2005/8/layout/cycle8"/>
    <dgm:cxn modelId="{E8079BF6-7484-43AF-A756-D13682774DEA}" type="presParOf" srcId="{23FEF430-3736-43EE-B103-BA16E3ED6ED2}" destId="{ADF4C849-9A71-4B35-AF71-FFAFA919B1BA}" srcOrd="3" destOrd="0" presId="urn:microsoft.com/office/officeart/2005/8/layout/cycle8"/>
    <dgm:cxn modelId="{FBE6DBE9-C61E-4E50-B3FE-BC7BF3BA21A1}" type="presParOf" srcId="{23FEF430-3736-43EE-B103-BA16E3ED6ED2}" destId="{77A2DEC3-3ECC-44C4-A389-F0E09E3FB04E}" srcOrd="4" destOrd="0" presId="urn:microsoft.com/office/officeart/2005/8/layout/cycle8"/>
    <dgm:cxn modelId="{C79C57FD-8569-4424-9EB1-2706B6E31F67}" type="presParOf" srcId="{23FEF430-3736-43EE-B103-BA16E3ED6ED2}" destId="{E8C6F6AF-D589-4E4F-89C5-6CEF7D9B8252}" srcOrd="5" destOrd="0" presId="urn:microsoft.com/office/officeart/2005/8/layout/cycle8"/>
    <dgm:cxn modelId="{C3AB9B74-66CF-4EBD-9CDD-88BBEAF63352}" type="presParOf" srcId="{23FEF430-3736-43EE-B103-BA16E3ED6ED2}" destId="{2EC89C46-4082-4953-A672-69D360E0303A}" srcOrd="6" destOrd="0" presId="urn:microsoft.com/office/officeart/2005/8/layout/cycle8"/>
    <dgm:cxn modelId="{C09D54BB-1F04-4309-8B4F-E5A800DACE59}" type="presParOf" srcId="{23FEF430-3736-43EE-B103-BA16E3ED6ED2}" destId="{D51503CF-032B-4D77-BAD1-D6DE5CA4C966}" srcOrd="7" destOrd="0" presId="urn:microsoft.com/office/officeart/2005/8/layout/cycle8"/>
    <dgm:cxn modelId="{71B8D8F7-E703-418F-A2A8-71069171AF64}" type="presParOf" srcId="{23FEF430-3736-43EE-B103-BA16E3ED6ED2}" destId="{1D61BB4A-8E84-48FC-AED1-C929395BDFB8}" srcOrd="8" destOrd="0" presId="urn:microsoft.com/office/officeart/2005/8/layout/cycle8"/>
    <dgm:cxn modelId="{20F28FA8-B221-4A66-B540-A52B21144D6D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54300" y="382626"/>
          <a:ext cx="2362000" cy="16534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доходы</a:t>
          </a:r>
          <a:endParaRPr lang="ru-RU" sz="3300" kern="1200" dirty="0"/>
        </a:p>
      </dsp:txBody>
      <dsp:txXfrm rot="-5400000">
        <a:off x="0" y="855026"/>
        <a:ext cx="1653400" cy="708600"/>
      </dsp:txXfrm>
    </dsp:sp>
    <dsp:sp modelId="{5FCC1714-FCA6-44E1-82AE-090051349B0C}">
      <dsp:nvSpPr>
        <dsp:cNvPr id="0" name=""/>
        <dsp:cNvSpPr/>
      </dsp:nvSpPr>
      <dsp:spPr>
        <a:xfrm rot="5400000">
          <a:off x="2605794" y="-924068"/>
          <a:ext cx="1535300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kern="1200" dirty="0">
            <a:latin typeface="+mn-lt"/>
          </a:endParaRPr>
        </a:p>
      </dsp:txBody>
      <dsp:txXfrm rot="-5400000">
        <a:off x="1653401" y="103272"/>
        <a:ext cx="3365141" cy="1385406"/>
      </dsp:txXfrm>
    </dsp:sp>
    <dsp:sp modelId="{EC4ABE22-C354-4B46-9C52-51889676F909}">
      <dsp:nvSpPr>
        <dsp:cNvPr id="0" name=""/>
        <dsp:cNvSpPr/>
      </dsp:nvSpPr>
      <dsp:spPr>
        <a:xfrm rot="5400000">
          <a:off x="-354300" y="2725139"/>
          <a:ext cx="2362000" cy="1653400"/>
        </a:xfrm>
        <a:prstGeom prst="chevron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расходы</a:t>
          </a:r>
          <a:endParaRPr lang="ru-RU" sz="3300" kern="1200" dirty="0"/>
        </a:p>
      </dsp:txBody>
      <dsp:txXfrm rot="-5400000">
        <a:off x="0" y="3197539"/>
        <a:ext cx="1653400" cy="708600"/>
      </dsp:txXfrm>
    </dsp:sp>
    <dsp:sp modelId="{0A078352-D930-407C-96B1-AFA896F765BE}">
      <dsp:nvSpPr>
        <dsp:cNvPr id="0" name=""/>
        <dsp:cNvSpPr/>
      </dsp:nvSpPr>
      <dsp:spPr>
        <a:xfrm rot="5400000">
          <a:off x="2359532" y="1418445"/>
          <a:ext cx="2027824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kern="1200" dirty="0">
            <a:latin typeface="+mn-lt"/>
          </a:endParaRPr>
        </a:p>
      </dsp:txBody>
      <dsp:txXfrm rot="-5400000">
        <a:off x="1653400" y="2223567"/>
        <a:ext cx="3341098" cy="1829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953589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РАСХОДЫ</a:t>
          </a:r>
          <a:endParaRPr lang="ru-RU" sz="2400" b="1" kern="1200" dirty="0">
            <a:latin typeface="+mj-lt"/>
          </a:endParaRPr>
        </a:p>
      </dsp:txBody>
      <dsp:txXfrm>
        <a:off x="3053780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780674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ДОХОДЫ</a:t>
          </a:r>
          <a:endParaRPr lang="ru-RU" sz="2400" b="1" kern="1200" dirty="0">
            <a:latin typeface="+mj-lt"/>
          </a:endParaRPr>
        </a:p>
      </dsp:txBody>
      <dsp:txXfrm>
        <a:off x="1151296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71565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542744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0.57024</cdr:x>
      <cdr:y>0.24152</cdr:y>
    </cdr:from>
    <cdr:to>
      <cdr:x>0.6035</cdr:x>
      <cdr:y>0.84826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37397" y="1404700"/>
          <a:ext cx="322989" cy="352878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0.84112</cdr:x>
      <cdr:y>0.23079</cdr:y>
    </cdr:from>
    <cdr:to>
      <cdr:x>0.878</cdr:x>
      <cdr:y>0.84074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167864" y="1342291"/>
          <a:ext cx="358085" cy="3547481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0.33026</cdr:x>
      <cdr:y>0.44607</cdr:y>
    </cdr:from>
    <cdr:to>
      <cdr:x>0.35545</cdr:x>
      <cdr:y>0.6225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7062" y="2594343"/>
          <a:ext cx="244586" cy="1026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4 466,9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0.60071</cdr:x>
      <cdr:y>0.44241</cdr:y>
    </cdr:from>
    <cdr:to>
      <cdr:x>0.62575</cdr:x>
      <cdr:y>0.63696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3303" y="2573078"/>
          <a:ext cx="243132" cy="1131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4 116,0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0.86964</cdr:x>
      <cdr:y>0.40843</cdr:y>
    </cdr:from>
    <cdr:to>
      <cdr:x>0.90182</cdr:x>
      <cdr:y>0.68921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444764" y="2375433"/>
          <a:ext cx="312493" cy="1633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4 165,8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0.29194</cdr:x>
      <cdr:y>0.18813</cdr:y>
    </cdr:from>
    <cdr:to>
      <cdr:x>0.32101</cdr:x>
      <cdr:y>0.82913</cdr:y>
    </cdr:to>
    <cdr:sp macro="" textlink="">
      <cdr:nvSpPr>
        <cdr:cNvPr id="11" name="Правая фигурная скобка 10"/>
        <cdr:cNvSpPr/>
      </cdr:nvSpPr>
      <cdr:spPr>
        <a:xfrm xmlns:a="http://schemas.openxmlformats.org/drawingml/2006/main">
          <a:off x="2834925" y="1094149"/>
          <a:ext cx="282261" cy="372807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0.28427</cdr:x>
      <cdr:y>0.6384</cdr:y>
    </cdr:from>
    <cdr:to>
      <cdr:x>0.4529</cdr:x>
      <cdr:y>0.68807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>
          <a:off x="2760447" y="3416380"/>
          <a:ext cx="1637506" cy="26580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0.56457</cdr:x>
      <cdr:y>0.63045</cdr:y>
    </cdr:from>
    <cdr:to>
      <cdr:x>0.73758</cdr:x>
      <cdr:y>0.67218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>
          <a:off x="5482382" y="3373829"/>
          <a:ext cx="1680039" cy="223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0.33574</cdr:x>
      <cdr:y>0.28519</cdr:y>
    </cdr:from>
    <cdr:to>
      <cdr:x>0.42662</cdr:x>
      <cdr:y>0.37812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260224" y="1658678"/>
          <a:ext cx="882531" cy="540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99,8%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0.61057</cdr:x>
      <cdr:y>0.28519</cdr:y>
    </cdr:from>
    <cdr:to>
      <cdr:x>0.70692</cdr:x>
      <cdr:y>0.44766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928996" y="1658678"/>
          <a:ext cx="935652" cy="94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104,3%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0.27353</cdr:x>
      <cdr:y>0.36018</cdr:y>
    </cdr:from>
    <cdr:to>
      <cdr:x>0.45858</cdr:x>
      <cdr:y>0.3919</cdr:y>
    </cdr:to>
    <cdr:sp macro="" textlink="">
      <cdr:nvSpPr>
        <cdr:cNvPr id="24" name="Выгнутая вниз стрелка 23"/>
        <cdr:cNvSpPr/>
      </cdr:nvSpPr>
      <cdr:spPr>
        <a:xfrm xmlns:a="http://schemas.openxmlformats.org/drawingml/2006/main" rot="10800000">
          <a:off x="2656169" y="2094813"/>
          <a:ext cx="1796954" cy="184464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0.55801</cdr:x>
      <cdr:y>0.34004</cdr:y>
    </cdr:from>
    <cdr:to>
      <cdr:x>0.7321</cdr:x>
      <cdr:y>0.37152</cdr:y>
    </cdr:to>
    <cdr:sp macro="" textlink="">
      <cdr:nvSpPr>
        <cdr:cNvPr id="25" name="Выгнутая вниз стрелка 24"/>
        <cdr:cNvSpPr/>
      </cdr:nvSpPr>
      <cdr:spPr>
        <a:xfrm xmlns:a="http://schemas.openxmlformats.org/drawingml/2006/main" rot="10800000" flipV="1">
          <a:off x="5418636" y="1977676"/>
          <a:ext cx="1690526" cy="183088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0.37406</cdr:x>
      <cdr:y>0.6682</cdr:y>
    </cdr:from>
    <cdr:to>
      <cdr:x>0.46822</cdr:x>
      <cdr:y>0.83907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632364" y="35758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0.31165</cdr:x>
      <cdr:y>0.61058</cdr:y>
    </cdr:from>
    <cdr:to>
      <cdr:x>0.43647</cdr:x>
      <cdr:y>0.69999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026309" y="3267519"/>
          <a:ext cx="1212112" cy="47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0.34231</cdr:x>
      <cdr:y>0.63244</cdr:y>
    </cdr:from>
    <cdr:to>
      <cdr:x>0.42771</cdr:x>
      <cdr:y>0.72979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324020" y="3384477"/>
          <a:ext cx="829339" cy="52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86,6%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0.6029</cdr:x>
      <cdr:y>0.67416</cdr:y>
    </cdr:from>
    <cdr:to>
      <cdr:x>0.69159</cdr:x>
      <cdr:y>0.72383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5854568" y="3607760"/>
          <a:ext cx="861237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0.57881</cdr:x>
      <cdr:y>0.6225</cdr:y>
    </cdr:from>
    <cdr:to>
      <cdr:x>0.72882</cdr:x>
      <cdr:y>0.68409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5620652" y="3331314"/>
          <a:ext cx="1456661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0.61276</cdr:x>
      <cdr:y>0.63442</cdr:y>
    </cdr:from>
    <cdr:to>
      <cdr:x>0.72992</cdr:x>
      <cdr:y>0.84105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5950262" y="3395109"/>
          <a:ext cx="1137683" cy="1105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98,7%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0.66578</cdr:x>
      <cdr:y>0.03947</cdr:y>
    </cdr:from>
    <cdr:to>
      <cdr:x>0.96978</cdr:x>
      <cdr:y>0.09211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2705" y="216024"/>
          <a:ext cx="2736304" cy="288032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0.79378</cdr:x>
      <cdr:y>0.26316</cdr:y>
    </cdr:from>
    <cdr:to>
      <cdr:x>0.89537</cdr:x>
      <cdr:y>0.43024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4833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0.10555</cdr:x>
      <cdr:y>0</cdr:y>
    </cdr:from>
    <cdr:to>
      <cdr:x>0.4929</cdr:x>
      <cdr:y>0.23251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162" y="0"/>
          <a:ext cx="3604469" cy="127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объём :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2025 год – 2 600 166,9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2026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 2 252 239,7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2027 год – 2 222 269,0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0.30332</cdr:x>
      <cdr:y>0.22461</cdr:y>
    </cdr:from>
    <cdr:to>
      <cdr:x>0.33026</cdr:x>
      <cdr:y>0.80311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945478" y="1176576"/>
          <a:ext cx="261605" cy="3030265"/>
        </a:xfrm>
        <a:prstGeom xmlns:a="http://schemas.openxmlformats.org/drawingml/2006/main" prst="rightBrac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0.57243</cdr:x>
      <cdr:y>0.28348</cdr:y>
    </cdr:from>
    <cdr:to>
      <cdr:x>0.59633</cdr:x>
      <cdr:y>0.81326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58663" y="1484925"/>
          <a:ext cx="232110" cy="277507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0.84845</cdr:x>
      <cdr:y>0.31393</cdr:y>
    </cdr:from>
    <cdr:to>
      <cdr:x>0.87747</cdr:x>
      <cdr:y>0.81123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239040" y="1644424"/>
          <a:ext cx="281802" cy="260494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0.33909</cdr:x>
      <cdr:y>0.36829</cdr:y>
    </cdr:from>
    <cdr:to>
      <cdr:x>0.36319</cdr:x>
      <cdr:y>0.64322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92825" y="1929199"/>
          <a:ext cx="234027" cy="144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4466,9</a:t>
          </a:r>
        </a:p>
      </cdr:txBody>
    </cdr:sp>
  </cdr:relSizeAnchor>
  <cdr:relSizeAnchor xmlns:cdr="http://schemas.openxmlformats.org/drawingml/2006/chartDrawing">
    <cdr:from>
      <cdr:x>0.60822</cdr:x>
      <cdr:y>0.41591</cdr:y>
    </cdr:from>
    <cdr:to>
      <cdr:x>0.64013</cdr:x>
      <cdr:y>0.66335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06207" y="2178605"/>
          <a:ext cx="309869" cy="129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4116,0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0.88496</cdr:x>
      <cdr:y>0.43482</cdr:y>
    </cdr:from>
    <cdr:to>
      <cdr:x>0.91709</cdr:x>
      <cdr:y>0.66851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593574" y="2277684"/>
          <a:ext cx="312003" cy="1224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4165,8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0.14564</cdr:x>
      <cdr:y>0.4635</cdr:y>
    </cdr:from>
    <cdr:to>
      <cdr:x>0.23429</cdr:x>
      <cdr:y>0.57547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97388" y="2700669"/>
          <a:ext cx="850640" cy="65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   23,12 %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0.44372</cdr:x>
      <cdr:y>0.44343</cdr:y>
    </cdr:from>
    <cdr:to>
      <cdr:x>0.52462</cdr:x>
      <cdr:y>0.58872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546" y="2583712"/>
          <a:ext cx="776218" cy="8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21,09 %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0.57026</cdr:x>
      <cdr:y>0.41026</cdr:y>
    </cdr:from>
    <cdr:to>
      <cdr:x>0.64026</cdr:x>
      <cdr:y>0.45799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50787" y="2304256"/>
          <a:ext cx="619989" cy="26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0.72851</cdr:x>
      <cdr:y>0.44708</cdr:y>
    </cdr:from>
    <cdr:to>
      <cdr:x>0.80719</cdr:x>
      <cdr:y>0.57736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90114" y="2604977"/>
          <a:ext cx="754928" cy="7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20,44 %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0.12195</cdr:x>
      <cdr:y>0.82229</cdr:y>
    </cdr:from>
    <cdr:to>
      <cdr:x>0.22519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20" y="4320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0.11498</cdr:x>
      <cdr:y>0.80769</cdr:y>
    </cdr:from>
    <cdr:to>
      <cdr:x>0.17189</cdr:x>
      <cdr:y>0.86706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18339" y="4536504"/>
          <a:ext cx="504051" cy="33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0.16669</cdr:x>
      <cdr:y>0.79695</cdr:y>
    </cdr:from>
    <cdr:to>
      <cdr:x>0.23318</cdr:x>
      <cdr:y>0.85185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99405" y="4476194"/>
          <a:ext cx="637955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0.44594</cdr:x>
      <cdr:y>0.79128</cdr:y>
    </cdr:from>
    <cdr:to>
      <cdr:x>0.51243</cdr:x>
      <cdr:y>0.85753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78811" y="4444297"/>
          <a:ext cx="637954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0.73405</cdr:x>
      <cdr:y>0.79487</cdr:y>
    </cdr:from>
    <cdr:to>
      <cdr:x>0.79832</cdr:x>
      <cdr:y>0.85564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43277" y="4464486"/>
          <a:ext cx="616688" cy="34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0.29539</cdr:x>
      <cdr:y>0.14032</cdr:y>
    </cdr:from>
    <cdr:to>
      <cdr:x>0.33178</cdr:x>
      <cdr:y>0.86284</cdr:y>
    </cdr:to>
    <cdr:sp macro="" textlink="">
      <cdr:nvSpPr>
        <cdr:cNvPr id="16" name="Правая фигурная скобка 15"/>
        <cdr:cNvSpPr/>
      </cdr:nvSpPr>
      <cdr:spPr>
        <a:xfrm xmlns:a="http://schemas.openxmlformats.org/drawingml/2006/main">
          <a:off x="2834288" y="842981"/>
          <a:ext cx="349169" cy="434043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0.57695</cdr:x>
      <cdr:y>0.1274</cdr:y>
    </cdr:from>
    <cdr:to>
      <cdr:x>0.62757</cdr:x>
      <cdr:y>0.89866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5535873" y="765345"/>
          <a:ext cx="485674" cy="463326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0.85262</cdr:x>
      <cdr:y>0.10442</cdr:y>
    </cdr:from>
    <cdr:to>
      <cdr:x>0.92243</cdr:x>
      <cdr:y>0.92336</cdr:y>
    </cdr:to>
    <cdr:sp macro="" textlink="">
      <cdr:nvSpPr>
        <cdr:cNvPr id="18" name="Правая фигурная скобка 17"/>
        <cdr:cNvSpPr/>
      </cdr:nvSpPr>
      <cdr:spPr>
        <a:xfrm xmlns:a="http://schemas.openxmlformats.org/drawingml/2006/main">
          <a:off x="8180945" y="627322"/>
          <a:ext cx="669866" cy="491966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0.25319</cdr:x>
      <cdr:y>0.47436</cdr:y>
    </cdr:from>
    <cdr:to>
      <cdr:x>0.28571</cdr:x>
      <cdr:y>0.65207</cdr:y>
    </cdr:to>
    <cdr:sp macro="" textlink="">
      <cdr:nvSpPr>
        <cdr:cNvPr id="20" name="TextBox 19"/>
        <cdr:cNvSpPr txBox="1"/>
      </cdr:nvSpPr>
      <cdr:spPr>
        <a:xfrm xmlns:a="http://schemas.openxmlformats.org/drawingml/2006/main" rot="16200000">
          <a:off x="1887425" y="3019346"/>
          <a:ext cx="998130" cy="28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0.33291</cdr:x>
      <cdr:y>0.39823</cdr:y>
    </cdr:from>
    <cdr:to>
      <cdr:x>0.37262</cdr:x>
      <cdr:y>0.60708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2757482" y="2829136"/>
          <a:ext cx="1254642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815 112,5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0.6321</cdr:x>
      <cdr:y>0.37859</cdr:y>
    </cdr:from>
    <cdr:to>
      <cdr:x>0.66646</cdr:x>
      <cdr:y>0.60177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5559542" y="2779883"/>
          <a:ext cx="1340731" cy="329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</a:rPr>
            <a:t>829 704,6</a:t>
          </a:r>
          <a:endParaRPr lang="ru-RU" sz="16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0.92576</cdr:x>
      <cdr:y>0.33274</cdr:y>
    </cdr:from>
    <cdr:to>
      <cdr:x>0.96897</cdr:x>
      <cdr:y>0.58761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324499" y="2557131"/>
          <a:ext cx="1531088" cy="41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878 312,8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0.71134</cdr:x>
      <cdr:y>0.01549</cdr:y>
    </cdr:from>
    <cdr:to>
      <cdr:x>1</cdr:x>
      <cdr:y>0.95854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769854" y="77420"/>
          <a:ext cx="2747203" cy="471256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дифференцированного норматива отчислений в отношении каждого  муниципального образования устанавливается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  Республики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Крым о бюджете Республики Крым на очередной финансовый год и на плановый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образования, в виде норматива 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процентах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0.76826</cdr:x>
      <cdr:y>0.52275</cdr:y>
    </cdr:from>
    <cdr:to>
      <cdr:x>0.868</cdr:x>
      <cdr:y>0.62603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9330" y="2705008"/>
          <a:ext cx="723014" cy="53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fld id="{A5B1688D-F0BA-4875-B194-A3195E6D9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11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96"/>
            <a:ext cx="4984750" cy="44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14A9C634-07F4-45F1-A988-EBF0875EB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0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0E283-2605-416B-8804-CB73C70B9206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E1C0-9145-4BAF-8055-723D0836F0F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70756" y="69755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2FDA2-4883-410A-A261-CB47ED49FB57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098E71-C24F-4F46-AAF9-37EE7D49D1E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176" y="1449304"/>
            <a:ext cx="9773332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176" y="1396720"/>
            <a:ext cx="9773332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8176" y="2976649"/>
            <a:ext cx="9773332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5300" y="1505931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63D9-71C1-4533-B328-361EC4B55E85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CC968-C089-4CA1-B7BB-CB0C4C2F710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17932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40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86577-B424-4526-A223-7D6B7F87457B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0BB2-7C19-4E19-B171-DBE546C13BC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2" y="2304029"/>
            <a:ext cx="5362448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470" y="2579805"/>
            <a:ext cx="3448409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985" y="1275511"/>
            <a:ext cx="3949721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6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646" y="1802916"/>
            <a:ext cx="5538354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4953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4907044" y="2258568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4465199" y="2315511"/>
            <a:ext cx="4387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4907044" y="3645193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4998956" y="3692900"/>
            <a:ext cx="4263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3599060" y="1787947"/>
            <a:ext cx="856671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5425322" y="3165718"/>
            <a:ext cx="859861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4960009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2357" y="3092511"/>
            <a:ext cx="3099471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965" y="1691760"/>
            <a:ext cx="3099471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9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5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799" y="1495974"/>
            <a:ext cx="43345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3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824210" y="4566718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210" y="4566718"/>
            <a:ext cx="3829742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824793" y="3026486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793" y="3037138"/>
            <a:ext cx="3829742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824210" y="1491301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885" y="1501953"/>
            <a:ext cx="3810393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0" y="1491299"/>
            <a:ext cx="4533800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447509" y="1646835"/>
            <a:ext cx="7605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447509" y="3182020"/>
            <a:ext cx="7605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447509" y="4717205"/>
            <a:ext cx="7605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E5E3-FD1A-416E-B22A-96272A4752E4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E194D-2827-4A3E-AF95-6D9ED7A47FA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70756" y="69755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952501"/>
            <a:ext cx="84201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782B-41D1-4A37-BF2C-D7CB0A66BA50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5197" y="2376830"/>
            <a:ext cx="97646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4909" y="2341476"/>
            <a:ext cx="97649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3999" y="2468880"/>
            <a:ext cx="976583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0A928731-9286-4B2C-8D0F-DBEF230411C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36B24-8A49-42B0-999A-0C24F608567E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D488-90DC-468D-87FE-D2689698359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71AEE-1DE8-4095-8B25-1C2F50ED0FD4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87E9B-7329-455B-8136-90996EC902C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F69D-D459-4CCF-BF65-916E21E631A0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EE2B-5728-46FF-A33A-A130D4B25D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8EA9-481C-40B8-A3C0-7755F530E623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0CADA-7892-49B3-A1A4-02CC8509D21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AA3B9-E3B4-4948-8514-BBB78054D94B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D7399-16E1-4F67-B35C-C8367750A8A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E1FC6-9760-458A-84E0-D0CF2B260673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F7533421-EA71-40AB-9903-58E4A1C761E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3999" y="4683555"/>
            <a:ext cx="975741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4218" y="4650475"/>
            <a:ext cx="975719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74220" y="4773225"/>
            <a:ext cx="975719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4001" y="66675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4201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3BA57C-0639-4FF7-B6F8-51B11B6E47C7}" type="datetime1">
              <a:rPr lang="ru-RU" altLang="ru-RU" smtClean="0"/>
              <a:pPr>
                <a:defRPr/>
              </a:pPr>
              <a:t>19.12.2024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58496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6B540BF-8BC5-4770-AB5E-F5D0C8D6B57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  <p:sldLayoutId id="2147485612" r:id="rId16"/>
    <p:sldLayoutId id="2147485613" r:id="rId1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8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1" y="5547378"/>
            <a:ext cx="990600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smtClean="0">
                <a:cs typeface="Times New Roman" pitchFamily="18" charset="0"/>
              </a:rPr>
              <a:t> </a:t>
            </a:r>
            <a:r>
              <a:rPr lang="ru-RU" sz="2600" b="1" smtClean="0">
                <a:cs typeface="Times New Roman" pitchFamily="18" charset="0"/>
              </a:rPr>
              <a:t>БЮДЖЕТ </a:t>
            </a:r>
            <a:r>
              <a:rPr lang="ru-RU" sz="2600" b="1" dirty="0">
                <a:cs typeface="Times New Roman" pitchFamily="18" charset="0"/>
              </a:rPr>
              <a:t>МУНИЦИПАЛЬНОГО ОБРАЗОВАНИЯ ГОРОДСКОЙ ОКРУГ ЕВПАТОРИЯ РЕСПУБЛИКИ КРЫМ НА </a:t>
            </a:r>
            <a:r>
              <a:rPr lang="ru-RU" sz="2600" b="1" dirty="0" smtClean="0">
                <a:cs typeface="Times New Roman" pitchFamily="18" charset="0"/>
              </a:rPr>
              <a:t>2025 </a:t>
            </a:r>
            <a:r>
              <a:rPr lang="ru-RU" sz="2600" b="1" dirty="0">
                <a:cs typeface="Times New Roman" pitchFamily="18" charset="0"/>
              </a:rPr>
              <a:t>ГОД И НА ПЛАНОВЫЙ ПЕРИОД </a:t>
            </a:r>
            <a:r>
              <a:rPr lang="ru-RU" sz="2600" b="1" dirty="0" smtClean="0">
                <a:cs typeface="Times New Roman" pitchFamily="18" charset="0"/>
              </a:rPr>
              <a:t>2026 </a:t>
            </a:r>
            <a:r>
              <a:rPr lang="ru-RU" sz="2600" b="1" dirty="0">
                <a:cs typeface="Times New Roman" pitchFamily="18" charset="0"/>
              </a:rPr>
              <a:t>И </a:t>
            </a:r>
            <a:r>
              <a:rPr lang="ru-RU" sz="2600" b="1" dirty="0" smtClean="0">
                <a:cs typeface="Times New Roman" pitchFamily="18" charset="0"/>
              </a:rPr>
              <a:t>2027 </a:t>
            </a:r>
            <a:r>
              <a:rPr lang="ru-RU" sz="2600" b="1" dirty="0">
                <a:cs typeface="Times New Roman" pitchFamily="18" charset="0"/>
              </a:rPr>
              <a:t>ГОДОВ</a:t>
            </a:r>
            <a:endParaRPr lang="ru-RU" sz="26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" y="0"/>
            <a:ext cx="9821517" cy="55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411" y="112258"/>
            <a:ext cx="69427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КАКИЕ БЫВАЮТ БЮДЖЕТЫ?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41231" y="1484313"/>
            <a:ext cx="17937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семьи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704431" y="1989139"/>
            <a:ext cx="2574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Constantia" pitchFamily="18" charset="0"/>
              </a:rPr>
              <a:t>Бюджеты </a:t>
            </a:r>
            <a:r>
              <a:rPr lang="ru-RU" altLang="ru-RU" dirty="0">
                <a:latin typeface="Constantia" pitchFamily="18" charset="0"/>
              </a:rPr>
              <a:t>публично- правовых</a:t>
            </a:r>
            <a:r>
              <a:rPr lang="ru-RU" altLang="ru-RU" sz="1600" dirty="0">
                <a:latin typeface="Constantia" pitchFamily="18" charset="0"/>
              </a:rPr>
              <a:t> образований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7214527" y="1665288"/>
            <a:ext cx="27310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организаций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28229" y="5337176"/>
            <a:ext cx="2808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Российской Федерации (федеральный бюджет, бюджеты государственных внебюджетных фондов РФ)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393149" y="5337176"/>
            <a:ext cx="3198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субъектов Российской Федерации (региональные бюджеты, бюджеты территориальных фондов ОМС)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980635" y="5337175"/>
            <a:ext cx="20293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муниципальных образований (местные бюджеты)</a:t>
            </a:r>
          </a:p>
        </p:txBody>
      </p:sp>
      <p:pic>
        <p:nvPicPr>
          <p:cNvPr id="7179" name="Picture 5" descr="C:\Users\Public\Pictures\Sample Pictures\76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943100"/>
            <a:ext cx="1943365" cy="1485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7" y="1984376"/>
            <a:ext cx="1974321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903244" y="1052514"/>
            <a:ext cx="545175" cy="52863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78472" y="1052513"/>
            <a:ext cx="741230" cy="4318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92556" y="1268413"/>
            <a:ext cx="0" cy="9286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36649" y="2852738"/>
            <a:ext cx="780785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03794" y="2852738"/>
            <a:ext cx="629444" cy="8048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92556" y="2901951"/>
            <a:ext cx="0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3" y="3933825"/>
            <a:ext cx="249541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0" y="3694113"/>
            <a:ext cx="2540906" cy="1643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0" y="3646315"/>
            <a:ext cx="2964920" cy="17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503911"/>
              </p:ext>
            </p:extLst>
          </p:nvPr>
        </p:nvGraphicFramePr>
        <p:xfrm>
          <a:off x="426629" y="1374458"/>
          <a:ext cx="5093489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49115"/>
              </p:ext>
            </p:extLst>
          </p:nvPr>
        </p:nvGraphicFramePr>
        <p:xfrm>
          <a:off x="5193221" y="1472184"/>
          <a:ext cx="5567643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5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134302" y="2007140"/>
            <a:ext cx="9665306" cy="1072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4466937" y="1578260"/>
            <a:ext cx="9981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7533801" y="1611237"/>
            <a:ext cx="93686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347353" y="2867513"/>
            <a:ext cx="2724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 </a:t>
            </a:r>
            <a:r>
              <a:rPr lang="ru-RU" sz="1800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</a:t>
            </a:r>
            <a:r>
              <a:rPr lang="ru-RU" sz="1800" dirty="0" smtClean="0"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cs typeface="Times New Roman" panose="02020603050405020304" pitchFamily="18" charset="0"/>
              </a:rPr>
              <a:t>больше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  <a:endParaRPr lang="ru-RU" sz="18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3372407" y="2665777"/>
            <a:ext cx="3187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Объем</a:t>
            </a:r>
            <a:r>
              <a:rPr lang="ru-RU" sz="1800" dirty="0" smtClean="0">
                <a:cs typeface="Times New Roman" pitchFamily="18" charset="0"/>
              </a:rPr>
              <a:t> предусмотренных бюджетом </a:t>
            </a:r>
            <a:r>
              <a:rPr lang="ru-RU" sz="1800" b="1" dirty="0" smtClean="0">
                <a:cs typeface="Times New Roman" pitchFamily="18" charset="0"/>
              </a:rPr>
              <a:t>расходов соответствует </a:t>
            </a:r>
            <a:r>
              <a:rPr lang="ru-RU" sz="1800" dirty="0" smtClean="0">
                <a:cs typeface="Times New Roman" pitchFamily="18" charset="0"/>
              </a:rPr>
              <a:t>суммарному </a:t>
            </a:r>
            <a:r>
              <a:rPr lang="ru-RU" sz="1800" b="1" dirty="0" smtClean="0">
                <a:cs typeface="Times New Roman" pitchFamily="18" charset="0"/>
              </a:rPr>
              <a:t>объему доходов </a:t>
            </a:r>
            <a:r>
              <a:rPr lang="ru-RU" sz="1800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6911163" y="2867513"/>
            <a:ext cx="252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</a:t>
            </a:r>
            <a:r>
              <a:rPr lang="ru-RU" sz="1800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063257" y="1562354"/>
            <a:ext cx="967688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7883660" y="1935043"/>
            <a:ext cx="257782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4824500" y="1908605"/>
            <a:ext cx="262802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1384772" y="1828388"/>
            <a:ext cx="324657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0445" y="1536192"/>
            <a:ext cx="106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63257" y="1222659"/>
            <a:ext cx="15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ПРОФИЦИТ</a:t>
            </a:r>
            <a:endParaRPr lang="ru-RU" sz="1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2539" y="1254642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СБАЛАНСИРОВАННОСТЬ</a:t>
            </a:r>
            <a:endParaRPr lang="ru-RU" sz="1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33800" y="1254642"/>
            <a:ext cx="14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ДЕФИЦИТ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6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26276" y="1658679"/>
            <a:ext cx="9067601" cy="4722250"/>
            <a:chOff x="524647" y="2253732"/>
            <a:chExt cx="11160124" cy="36974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236166" y="2253732"/>
              <a:ext cx="20255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E11D20-F7E7-4743-A521-705262A016AF}"/>
                </a:ext>
              </a:extLst>
            </p:cNvPr>
            <p:cNvSpPr/>
            <p:nvPr/>
          </p:nvSpPr>
          <p:spPr>
            <a:xfrm>
              <a:off x="4915350" y="2253732"/>
              <a:ext cx="237872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8E7B834-10E0-4C82-97B2-50D2DC48CACD}"/>
                </a:ext>
              </a:extLst>
            </p:cNvPr>
            <p:cNvSpPr/>
            <p:nvPr/>
          </p:nvSpPr>
          <p:spPr>
            <a:xfrm>
              <a:off x="8653193" y="2253732"/>
              <a:ext cx="26494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C6B5E8-E043-4CC9-8BFC-8F8467088EA5}"/>
                </a:ext>
              </a:extLst>
            </p:cNvPr>
            <p:cNvSpPr/>
            <p:nvPr/>
          </p:nvSpPr>
          <p:spPr>
            <a:xfrm>
              <a:off x="4397828" y="3072384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3" y="1250023"/>
            <a:ext cx="8827959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9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0430" y="1683323"/>
            <a:ext cx="4533800" cy="4317444"/>
          </a:xfrm>
        </p:spPr>
        <p:txBody>
          <a:bodyPr>
            <a:normAutofit/>
          </a:bodyPr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9906000" cy="695924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:a16="http://schemas.microsoft.com/office/drawing/2014/main" xmlns="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400" y="1891364"/>
            <a:ext cx="351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:a16="http://schemas.microsoft.com/office/drawing/2014/main" xmlns="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10256" y="4967892"/>
            <a:ext cx="413049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665251" y="3436482"/>
            <a:ext cx="301880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37837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методов администрирования доходов, повышение уровня ответственности главных администраторов доходов бюджета городского округа за качество прогнозирования доходов, в целях повышения эффективности администрирования налоговых и неналоговых доходов, подлежащих зачислению в бюджет городского округа, и усиление контроля за полным и своевременным поступлением доходов в бюджет городского округа;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(распоряжения и использования) муниципальным имуществом, в том числе выявление неиспользуемых или используемых не по назначению объектов недвижимости (земельных участков) и принятие соответствующих мер по вовлечению их в оборот;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усиление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земельного контроля, в рамках полномочий с учетом действующего законодательства;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проведения работы на территории муниципального образования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 (с учетом положений статьи 69.1 Федерального закона от 13 июля 2015 года № 218-ФЗ «О государственной регистрации недвижимости» и статьи 6 Федерального закона от 30 декабря 2020 года № 518-ФЗ «О внесении изменений в отдельные законодательные акты Российской Федерации»);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органами местного самоуправления совместной работы по сохранению, укреплению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развитию налогового потенциала городского округа Евпатория путем совершенствования механизмов взаимодействия с территориальными налоговыми органами</a:t>
                      </a: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18914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8134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57384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совместной работы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 и территориальным налоговым органом, направленной на повышение уровня собираемости налоговых и неналоговых доходов бюджета городского округа, проведение мероприятий по противодействию нелегальной занятости и по легализации «теневой» заработной платы;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работы по выявлению лиц, осуществляющих на территории муниципального образования предпринимательскую деятельность без регистрации, постановке их на налоговый учет (в том числе обособленных подразделений или филиалов организаций) и уплате налогов в бюджеты бюджетной системы Российской Федерации;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контроля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Крым, в ведомственной подчиненности которых находятся муниципальные учреждения, за своевременным и полным перечислением налогов, сборов и иных обязательных платежей в бюджеты бюджетной системы Российской Федерации.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59682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развитие доходного потенциала города путем: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эффективности использования муниципального имущества, находящегося в собственности городского округа, посредством повышения качества контроля за его использованием, выявлением неиспользуемого имущества и принятием мер, направленных на его реализацию или передачу в аренду;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установления жесткого контроля за поступлением арендных платежей путем активизации контрольных функций главных администраторов поступлений неналоговых доходов;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мероприятий, направленных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реализацию Плана («дорожной карты») по взысканию дебиторской задолженности по платежам в бюджет муниципального образования городской округ Евпатория Республики Крым, пеням и штрафам по ним, утвержденного постановлением администрации города Евпатории Республики Крым от 25.03.2024 № 617-п;</a:t>
                      </a:r>
                      <a:endParaRPr lang="ru-RU" sz="165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вовлечения в инвестиционный процесс земельных участков, незавершенных объектов капитального строительства, имущества предприятий и организаций, находящихся в муниципальной собственности;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инвентаризации муниципального имущества, в том числе земельных участков, осуществления мероприятий, направленных на изъятие излишнего, неиспользуемого или используемого не по назначению муниципального имущества, с целью подготовки к продаже или сдаче в аренду такого имущества в установленном порядке, постановки на учет неучтенных объектов муниципальной собственности, выявленных после проведения инвентаризации;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установление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контроля за финансовой и хозяйственной деятельностью унитарных предприятий, полнотой и своевременностью уплаты ими налогов и сборов в бюджеты разных уровней;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доходных источников и расходных обязательств местного бюджета;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ru-RU" sz="1650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78996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23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80235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положительных результатов, достигнутых при формировании и исполнении бюджета за предыдущие годы;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бюджетных параметров исходя из необходимости безусловного исполнения действующих расходных обязательств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концентрацию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бюджетных ресурсов на приоритетных направлениях расходных обязательств;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осуществляемых расходных обязательств в целях исключения направления средств на выполнение полномочий, не отнесенных к полномочиям городского 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принятие новых расходных обязательств только при условии оценки их эффективности, соответствия их приоритетным направлениям социально-экономического развития города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при условии наличия ресурсов для их гарантированного исполнения в целях снижения риска неисполнения (либо исполнения в неполном объеме) действующих расходных обязательств;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работы,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направленной на привлечение средств вышестоящих бюджетов на решение вопросов местного значения в целях сокращения нагрузки на местный бюджет, в том числе путем участия в федеральных или региональных проектах и программах, а также выполнение условий </a:t>
                      </a:r>
                      <a:r>
                        <a:rPr lang="ru-RU" sz="16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65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сохранение достигнутых соотношений заработной платы отдельных категорий работников бюджетной сферы к доходу от трудовой деятельности в Республике Крым, закрепленных в Указах Президента Российской Федерации от 7 мая 2012 года № 597                       «О мероприятиях по реализации государственной социальной политики»,  от 1 июня 2012 года        № 761 «О Национальной стратегии действий в интересах детей на 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49011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24293"/>
              </p:ext>
            </p:extLst>
          </p:nvPr>
        </p:nvGraphicFramePr>
        <p:xfrm>
          <a:off x="323850" y="476250"/>
          <a:ext cx="9372600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09600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индексация оплаты труда работников бюджетной сферы, на которых не распространяются указы Президента Российской Федерации от 7 мая 2012 года № 597 «О мероприятиях по реализации государственной социальной политики», от 1 июня 2012 года № 761              «О Национальной стратегии действий в интересах детей на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 ежегодно, с 1 октября;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роста уровня заработной платы низкооплачиваемой категории работников бюджетной сферы, в соответствии с увеличением минимального размера оплаты труда;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управления муниципальными финансами, строгое соблюдение бюджетно-финансовой дисциплины;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приносящей доход деятельности в муниципальных учреждениях;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ответственности муниципальных учреждений за невыполнение муниципального задания и </a:t>
                      </a:r>
                      <a:r>
                        <a:rPr lang="ru-RU" sz="16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недостижение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показателей, установленных в муниципальном задании;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муниципальных закупок;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внутреннего финансового контроля и внутреннего финансового аудита главных администраторов бюджетных средств;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главными распорядителями бюджетных средств систематического ведомственного контроля в отношении подведомственных им учреждений и получателей межбюджетных трансфертов;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инициативного бюджетирования в городском округе Евпатория в целях вовлечения граждан в решение первоочередных проблем местного значения и повышения уровня доверия к власти;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прозрачности и открытости бюджета и бюджетного процесса, а так же доступности информации о муниципальных финансах.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5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49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>
          <a:xfrm>
            <a:off x="495300" y="923925"/>
            <a:ext cx="8915400" cy="54768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условно утверждаемые 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pPr marL="0" indent="0" algn="just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образованием.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906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 eaLnBrk="1" hangingPunct="1">
              <a:lnSpc>
                <a:spcPct val="100000"/>
              </a:lnSpc>
              <a:buFont typeface="Georgia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рогноза социально-экономического развития муниципального образования городской округ Евпатория Республики Крым на 2025 год и на плановый  период 2026 и 2027 годов</a:t>
            </a:r>
            <a:endParaRPr lang="ru-RU" alt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3123835"/>
              </p:ext>
            </p:extLst>
          </p:nvPr>
        </p:nvGraphicFramePr>
        <p:xfrm>
          <a:off x="63796" y="990602"/>
          <a:ext cx="9766004" cy="5958194"/>
        </p:xfrm>
        <a:graphic>
          <a:graphicData uri="http://schemas.openxmlformats.org/drawingml/2006/table">
            <a:tbl>
              <a:tblPr/>
              <a:tblGrid>
                <a:gridCol w="4174829"/>
                <a:gridCol w="847725"/>
                <a:gridCol w="809625"/>
                <a:gridCol w="828675"/>
                <a:gridCol w="767687"/>
                <a:gridCol w="786809"/>
                <a:gridCol w="765544"/>
                <a:gridCol w="785110"/>
              </a:tblGrid>
              <a:tr h="34082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4год (оценка)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постоянного 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(среднегодовая) тыс.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городского округа Евпатория Республики Крым, в том числе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граждан, на конец года, тыс. ед.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10 372,8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11 410,1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11 910,1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11 920,1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12 430,1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12 440,1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12 960,1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10 841,7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11 004,3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11 169,4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11 337,0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11 679,6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11 854,8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 работников,  руб.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46 435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50 243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50 521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53 811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57 686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58 550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работников, % к предыдущему году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работников организаций всего (без субъектов малого предпринимательства)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10 498,9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11 391,3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11 422,9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12 222,9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12 279,6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13 151,8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13 237,5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организаций,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19 250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19 240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19 260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95422" y="2547908"/>
            <a:ext cx="387041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9673075" cy="7780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8764086"/>
              </p:ext>
            </p:extLst>
          </p:nvPr>
        </p:nvGraphicFramePr>
        <p:xfrm>
          <a:off x="77458" y="868680"/>
          <a:ext cx="971207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55"/>
                <a:gridCol w="1569074"/>
                <a:gridCol w="1631326"/>
                <a:gridCol w="1551624"/>
              </a:tblGrid>
              <a:tr h="325721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9060" marR="9906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 (</a:t>
                      </a:r>
                      <a:r>
                        <a:rPr lang="ru-RU" sz="1800" dirty="0" err="1" smtClean="0"/>
                        <a:t>тыс.руб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2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2025 год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2026 год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2027 год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4 466</a:t>
                      </a:r>
                      <a:r>
                        <a:rPr lang="ru-RU" sz="1800" b="1" baseline="0" dirty="0" smtClean="0"/>
                        <a:t> 892,7</a:t>
                      </a:r>
                      <a:endParaRPr lang="ru-RU" sz="1800" b="1" dirty="0" smtClean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4 116 020,1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4 165 780,3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 том числе</a:t>
                      </a:r>
                      <a:r>
                        <a:rPr lang="ru-RU" sz="1800" dirty="0" smtClean="0"/>
                        <a:t>:   Налоговые и неналоговые доходы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1 866 725,8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1 863 780,4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1 943 511,3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Безвозмездные поступления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2 600 166,9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2 252 239,7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2 222 269,0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4 466 892,7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4 116 020,1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4 165 780,3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Дефицит (-)/</a:t>
                      </a:r>
                      <a:r>
                        <a:rPr lang="ru-RU" sz="1800" b="1" baseline="0" dirty="0" smtClean="0"/>
                        <a:t>Профицит (+)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70" y="3429000"/>
            <a:ext cx="7560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3570"/>
            <a:ext cx="9906000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>
              <a:defRPr/>
            </a:pP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РЕСПУБЛИКИ КРЫМ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" y="2105673"/>
            <a:ext cx="9799675" cy="47523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25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городской округ Евпатория Республики Крым на 2025-2027 годы, млн.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0473158"/>
              </p:ext>
            </p:extLst>
          </p:nvPr>
        </p:nvGraphicFramePr>
        <p:xfrm>
          <a:off x="195357" y="967564"/>
          <a:ext cx="9710643" cy="581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78624" cy="5952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доходы физических лиц (с учетом дополнительного норматива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зачисляемый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Евпатория,  на 2025-2027 годы (тыс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7317716"/>
              </p:ext>
            </p:extLst>
          </p:nvPr>
        </p:nvGraphicFramePr>
        <p:xfrm>
          <a:off x="154966" y="744278"/>
          <a:ext cx="9595066" cy="60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771" y="193380"/>
            <a:ext cx="9328757" cy="13270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уплаты  акцизов 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 нефтепродукты в бюджет городского округа Евпатория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2025-2027 годы (тыс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2254158"/>
              </p:ext>
            </p:extLst>
          </p:nvPr>
        </p:nvGraphicFramePr>
        <p:xfrm>
          <a:off x="194472" y="1600200"/>
          <a:ext cx="9517057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взимаемый в связи с применением упрощенной системы налогообложения, зачисляемый 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5638966"/>
              </p:ext>
            </p:extLst>
          </p:nvPr>
        </p:nvGraphicFramePr>
        <p:xfrm>
          <a:off x="250722" y="1315115"/>
          <a:ext cx="8010776" cy="521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6735" y="1467293"/>
            <a:ext cx="2874794" cy="50580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3.3. статьи 58 Бюджетного кодекса Российской Федерации органы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субъекта Российской Федерации вправе установить дифференцированные нормативы отчислений в бюджеты муниципальных образований от налога, взимаемого в связи с применением упрощенной системы налогообложения, подлежащего зачислению в соответствии с настоящим Кодексом и законодательством о налогах и сборах в бюджет субъекта Российской Федерации.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дифференцированных нормативов отчислений устанавливаются законом субъекта Российской Федерации о бюджете субъекта Российской Федерации на очередной финансовый год и плановый период.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9017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Единый сельскохозяйственный налог, зачисляемый 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2025-2027 годы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7553784"/>
              </p:ext>
            </p:extLst>
          </p:nvPr>
        </p:nvGraphicFramePr>
        <p:xfrm>
          <a:off x="290164" y="1073889"/>
          <a:ext cx="8024495" cy="56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07655" y="1520454"/>
            <a:ext cx="2555816" cy="44694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по единому сельскохозяйственному налогу для сельскохозяйственных товаропроизводителей  установлена в размере 4,0 %  в соответствии с Законом Республики Крым от 29.12.2014 № 60-ЗРК/2014 «Об установлении ставки единого сельскохозяйственного налога на территории Республики Крым» с изменениями.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налог, взимаемый в связи с применением патентной системы налогообложения, зачисляется в доходную часть бюджета города по нормативу 100,0 %.</a:t>
            </a:r>
          </a:p>
        </p:txBody>
      </p:sp>
    </p:spTree>
    <p:extLst>
      <p:ext uri="{BB962C8B-B14F-4D97-AF65-F5344CB8AC3E}">
        <p14:creationId xmlns:p14="http://schemas.microsoft.com/office/powerpoint/2010/main" val="4005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95693"/>
            <a:ext cx="9517057" cy="12194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Налог, взимаемый в связи с применением патентной системы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налогообложения, зачисляемый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2025-2027 годы (тыс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525546"/>
              </p:ext>
            </p:extLst>
          </p:nvPr>
        </p:nvGraphicFramePr>
        <p:xfrm>
          <a:off x="194472" y="1392865"/>
          <a:ext cx="7320753" cy="51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943600" y="1315115"/>
            <a:ext cx="3863624" cy="5340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 smtClean="0"/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Прогнозный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поступления налога,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уплачиваемого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патентной системы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2025 - 2027 годах  рассчитан с учетом 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налогообложения, установленного Законом Республики Крым от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21.12.2020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129-ЗРК/2020 «О патентной системе налогообложения на территории Республики Крым», с изменениями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дополнениями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валового регионального продукта с учетом потерь, связанных с переходом налогоплательщиков  на иные системы налогообложения, в том числе на уплату налога на профессиональный доход, установленного на территории Республики Крым Законом  Республики Крым от 17.04.2020 № 67-ЗРК/2020 «О введении в действие специального налогового режима «Налог на профессиональный доход» в Республике Крым».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зачисляется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доходную часть бюджета города по нормативу 100,0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>
          <a:xfrm>
            <a:off x="5523470" y="2488019"/>
            <a:ext cx="3448409" cy="275735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1985" y="1275511"/>
            <a:ext cx="4223178" cy="48180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b="1" dirty="0" smtClean="0">
                <a:cs typeface="Times New Roman" pitchFamily="18" charset="0"/>
              </a:rPr>
              <a:t> для граждан» </a:t>
            </a:r>
            <a:r>
              <a:rPr lang="ru-RU" sz="2000" dirty="0" smtClean="0"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документ, разрабатываемый в целях предоставления гражданам актуальной информации о проекте  бюджета городского округа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впатория Республики Крым в формате, доступном для широкого круга пользователей. В представленной информации отражены положения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Евпатория Республики Крым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предстоящие три года: 2025 год и плановый период 2026 и 2027 годов.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732" y="294856"/>
            <a:ext cx="8827959" cy="6959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22" y="172115"/>
            <a:ext cx="9460807" cy="10080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зачисляемый в бюджет городского округа Евпатория, на  2025-2027 годы (тыс. руб.)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6459424"/>
              </p:ext>
            </p:extLst>
          </p:nvPr>
        </p:nvGraphicFramePr>
        <p:xfrm>
          <a:off x="250722" y="1180214"/>
          <a:ext cx="8425445" cy="53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0967" y="1399768"/>
            <a:ext cx="3049930" cy="48916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введен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решением Евпаторийского городского совета Республики Крым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15.11.2019 № 2-6/4 «О налоге на имущество физических лиц на территории муниципального образования городской округ Евпатория Республики Крым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 изменениями, внесенными решением  ЕГС РК  от 30.11.2022 № 2-60/6,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ставок налога и порядка определения налоговой базы по налогу исходя из кадастровой стоимости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является местным налогом, норматив зачисления в бюджет городского округа -100%.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85061"/>
            <a:ext cx="9517057" cy="7017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Земельный налог, зачисляемый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4735393"/>
              </p:ext>
            </p:extLst>
          </p:nvPr>
        </p:nvGraphicFramePr>
        <p:xfrm>
          <a:off x="194472" y="786811"/>
          <a:ext cx="9517057" cy="424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001" y="4943476"/>
            <a:ext cx="9316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Расчет земельного налога произведен исходя из:</a:t>
            </a:r>
          </a:p>
          <a:p>
            <a:pPr algn="just"/>
            <a:r>
              <a:rPr lang="ru-RU" sz="1400" b="1" dirty="0" smtClean="0"/>
              <a:t>- актуальной </a:t>
            </a:r>
            <a:r>
              <a:rPr lang="ru-RU" sz="1400" b="1" dirty="0"/>
              <a:t>по состоянию на 01.10.2024 </a:t>
            </a:r>
            <a:r>
              <a:rPr lang="ru-RU" sz="1400" b="1" dirty="0" smtClean="0"/>
              <a:t> базе </a:t>
            </a:r>
            <a:r>
              <a:rPr lang="ru-RU" sz="1400" b="1" dirty="0"/>
              <a:t>объектов налогообложения, с учетом </a:t>
            </a:r>
            <a:r>
              <a:rPr lang="ru-RU" sz="1400" b="1" dirty="0" smtClean="0"/>
              <a:t> </a:t>
            </a:r>
            <a:r>
              <a:rPr lang="ru-RU" sz="1400" b="1" dirty="0"/>
              <a:t>п. 17 ст. 396 </a:t>
            </a:r>
            <a:r>
              <a:rPr lang="ru-RU" sz="1400" b="1" dirty="0" smtClean="0"/>
              <a:t>Налогового кодекса РФ; </a:t>
            </a:r>
          </a:p>
          <a:p>
            <a:pPr algn="just"/>
            <a:r>
              <a:rPr lang="ru-RU" sz="1400" b="1" dirty="0" smtClean="0"/>
              <a:t>- размера </a:t>
            </a:r>
            <a:r>
              <a:rPr lang="ru-RU" sz="1400" b="1" dirty="0"/>
              <a:t>дифференцированных ставок земельного налога, установленных  в процентах от кадастровой стоимости земельного участка, </a:t>
            </a:r>
            <a:r>
              <a:rPr lang="ru-RU" sz="1400" b="1" dirty="0" smtClean="0"/>
              <a:t>утвержденных </a:t>
            </a:r>
            <a:r>
              <a:rPr lang="ru-RU" sz="1400" b="1" dirty="0"/>
              <a:t>решением Евпаторийского городского совета Республики Крым от 27.11.2020 № 2-24/4 «Об </a:t>
            </a:r>
            <a:r>
              <a:rPr lang="ru-RU" sz="1400" b="1" dirty="0" smtClean="0"/>
              <a:t>установлении </a:t>
            </a:r>
            <a:r>
              <a:rPr lang="ru-RU" sz="1400" b="1" dirty="0"/>
              <a:t>земельного налога на территории муниципального образования городской округ Евпатория Республики Крым</a:t>
            </a:r>
            <a:r>
              <a:rPr lang="ru-RU" sz="1400" b="1" dirty="0" smtClean="0"/>
              <a:t>»,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cs typeface="Times New Roman" panose="02020603050405020304" pitchFamily="18" charset="0"/>
              </a:rPr>
              <a:t>изменениями, </a:t>
            </a:r>
            <a:r>
              <a:rPr lang="ru-RU" sz="1400" b="1" dirty="0">
                <a:cs typeface="Times New Roman" panose="02020603050405020304" pitchFamily="18" charset="0"/>
              </a:rPr>
              <a:t>внесенными решением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ЕГС РК  от </a:t>
            </a:r>
            <a:r>
              <a:rPr lang="ru-RU" sz="1400" b="1" dirty="0" smtClean="0">
                <a:cs typeface="Times New Roman" panose="02020603050405020304" pitchFamily="18" charset="0"/>
              </a:rPr>
              <a:t>29.12.2022 </a:t>
            </a:r>
            <a:r>
              <a:rPr lang="ru-RU" sz="1400" b="1" dirty="0"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cs typeface="Times New Roman" panose="02020603050405020304" pitchFamily="18" charset="0"/>
              </a:rPr>
              <a:t>2-64/4. Налог </a:t>
            </a:r>
            <a:r>
              <a:rPr lang="ru-RU" sz="1400" b="1" dirty="0">
                <a:cs typeface="Times New Roman" panose="02020603050405020304" pitchFamily="18" charset="0"/>
              </a:rPr>
              <a:t>является местным налогом, </a:t>
            </a:r>
            <a:r>
              <a:rPr lang="ru-RU" sz="1400" b="1" dirty="0" smtClean="0">
                <a:cs typeface="Times New Roman" panose="02020603050405020304" pitchFamily="18" charset="0"/>
              </a:rPr>
              <a:t>норматив </a:t>
            </a:r>
            <a:r>
              <a:rPr lang="ru-RU" sz="1400" b="1" dirty="0">
                <a:cs typeface="Times New Roman" panose="02020603050405020304" pitchFamily="18" charset="0"/>
              </a:rPr>
              <a:t>зачисления в бюджет городского </a:t>
            </a:r>
            <a:r>
              <a:rPr lang="ru-RU" sz="1400" b="1" dirty="0" smtClean="0">
                <a:cs typeface="Times New Roman" panose="02020603050405020304" pitchFamily="18" charset="0"/>
              </a:rPr>
              <a:t>округа - 100</a:t>
            </a:r>
            <a:r>
              <a:rPr lang="ru-RU" sz="1400" b="1" dirty="0">
                <a:cs typeface="Times New Roman" panose="02020603050405020304" pitchFamily="18" charset="0"/>
              </a:rPr>
              <a:t>%.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Государственная пошлина, зачисляемая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8204058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77246" y="1405302"/>
            <a:ext cx="3034283" cy="46446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 в бюджеты городских округов поступает государственная пошлина, подлежащая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зачислению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государственной регистрации, совершения юридически значимых действий или выдачи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делам, рассматриваемым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юрисдикции, мировыми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разрешения на установку рекламной конструкции.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02216559"/>
              </p:ext>
            </p:extLst>
          </p:nvPr>
        </p:nvGraphicFramePr>
        <p:xfrm>
          <a:off x="194473" y="836225"/>
          <a:ext cx="6770343" cy="581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36830" y="1507902"/>
            <a:ext cx="126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31 015,0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2437" y="1323236"/>
            <a:ext cx="106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black"/>
                </a:solidFill>
              </a:rPr>
              <a:t>32 095,0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53163"/>
            <a:ext cx="9906000" cy="1278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Доходы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использования муниципального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имущества, находящегося в муниципальной собственности</a:t>
            </a:r>
            <a:r>
              <a:rPr lang="ru-RU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зачисляемые 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городского округа Евпатория  Республики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Крым,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2025-2027 годы (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7355083"/>
              </p:ext>
            </p:extLst>
          </p:nvPr>
        </p:nvGraphicFramePr>
        <p:xfrm>
          <a:off x="21076" y="1340768"/>
          <a:ext cx="975108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16959"/>
            <a:ext cx="9739425" cy="10738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на окружающую среду, зачисляемые в бюджет городского округа Евпатория,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2025-2027 годы (тыс. руб.)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7376856"/>
              </p:ext>
            </p:extLst>
          </p:nvPr>
        </p:nvGraphicFramePr>
        <p:xfrm>
          <a:off x="1238250" y="2468563"/>
          <a:ext cx="69342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" y="1190846"/>
            <a:ext cx="9654363" cy="52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6316181"/>
              </p:ext>
            </p:extLst>
          </p:nvPr>
        </p:nvGraphicFramePr>
        <p:xfrm>
          <a:off x="159489" y="1347014"/>
          <a:ext cx="7708604" cy="50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017488" y="1347014"/>
            <a:ext cx="2796365" cy="50593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в бюджет городского округа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75,0 %,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ст.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 Закона Республики Крым от 17.07.2014 № 31-ЗРК «Об установлении нормативов отчислений в местные бюджеты от отдельных федеральных налогов и сборов, в том числе налогов, предусмотренных специальными налоговыми режимами, региональных налогов и неналоговых доходов, подлежащих зачислению в бюджет Республики Крым»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" y="908725"/>
            <a:ext cx="47964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94474" y="116632"/>
            <a:ext cx="9517057" cy="915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бюджета города Евпатория Республики Крым  на 2025-2027 годы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18533918"/>
              </p:ext>
            </p:extLst>
          </p:nvPr>
        </p:nvGraphicFramePr>
        <p:xfrm>
          <a:off x="3" y="1772816"/>
          <a:ext cx="4869711" cy="48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6503" y="908720"/>
            <a:ext cx="47132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собственности городских округов (тыс. руб.)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33271813"/>
              </p:ext>
            </p:extLst>
          </p:nvPr>
        </p:nvGraphicFramePr>
        <p:xfrm>
          <a:off x="4869714" y="1772815"/>
          <a:ext cx="557358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2" y="1031830"/>
            <a:ext cx="475853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собственности городских округов (тыс. руб.)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Штрафы, санкции, возмещение ущерба,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зачисляемые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4712544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38484" y="1405302"/>
            <a:ext cx="2173045" cy="41767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</a:t>
            </a:r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трафов, санкций, возмещения </a:t>
            </a:r>
            <a:r>
              <a:rPr lang="ru-RU" alt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ущерба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предложениях главных администраторов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нормативов зачисления, установленных статьей 46  Бюджетного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817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3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2025 год и на плановый период 2026-2027 годов (тыс. руб.)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755988"/>
              </p:ext>
            </p:extLst>
          </p:nvPr>
        </p:nvGraphicFramePr>
        <p:xfrm>
          <a:off x="272480" y="1073888"/>
          <a:ext cx="9538270" cy="564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906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</a:t>
            </a:r>
            <a:endParaRPr lang="ru-RU" altLang="ru-RU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http://www.penza-online.ru/upload/iblock/79a/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2128842"/>
            <a:ext cx="7374918" cy="435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261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22" y="384766"/>
            <a:ext cx="925032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Применение программно-целевого метода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 2025-2027 годы (17 муниципальных программ)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80263873"/>
              </p:ext>
            </p:extLst>
          </p:nvPr>
        </p:nvGraphicFramePr>
        <p:xfrm>
          <a:off x="448913" y="1259957"/>
          <a:ext cx="8904194" cy="50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769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319468" y="2054132"/>
            <a:ext cx="4178103" cy="350669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9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91" y="395398"/>
            <a:ext cx="8522454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Расходы бюджета муниципального образования городской округ Евпатория Республики Крым 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на 2025-2027 годы, млн. руб.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7831713"/>
              </p:ext>
            </p:extLst>
          </p:nvPr>
        </p:nvGraphicFramePr>
        <p:xfrm>
          <a:off x="195357" y="1672964"/>
          <a:ext cx="9710643" cy="523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938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20"/>
            <a:ext cx="9792275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городской округ Евпатории Республики Крым на 2025-2027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12377182"/>
              </p:ext>
            </p:extLst>
          </p:nvPr>
        </p:nvGraphicFramePr>
        <p:xfrm>
          <a:off x="2534732" y="1075419"/>
          <a:ext cx="5285414" cy="278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6506" y="1196752"/>
            <a:ext cx="2340260" cy="576064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4" y="1772817"/>
            <a:ext cx="2808311" cy="13031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3 154,9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3 025,6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3 003,4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25208" y="1340768"/>
            <a:ext cx="2964329" cy="792088"/>
          </a:xfrm>
          <a:prstGeom prst="round2Diag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5208" y="2132856"/>
            <a:ext cx="2964329" cy="1152128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284,7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322,0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366,5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92829" y="3789040"/>
            <a:ext cx="2866491" cy="648072"/>
          </a:xfrm>
          <a:prstGeom prst="round2Diag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сфера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2829" y="4437112"/>
            <a:ext cx="2866491" cy="936104"/>
          </a:xfrm>
          <a:prstGeom prst="round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1 027,3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795,9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7042" y="3075979"/>
            <a:ext cx="2991760" cy="366539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 и оздоровление детей;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 и спорт;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массовой информации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25208" y="3284986"/>
            <a:ext cx="2964329" cy="3402429"/>
          </a:xfrm>
          <a:prstGeom prst="flowChartAlternateProcess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на содержание органов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местного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самоуправления, другие расходы в сфере местного самоуправления, расходы в сфере национальной безопасности, резервный фонд, условно утверждённые расходы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92829" y="5373216"/>
            <a:ext cx="2866491" cy="1368152"/>
          </a:xfrm>
          <a:prstGeom prst="flowChartAlternateProcess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517981"/>
              </p:ext>
            </p:extLst>
          </p:nvPr>
        </p:nvGraphicFramePr>
        <p:xfrm>
          <a:off x="3392800" y="1160748"/>
          <a:ext cx="3596648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964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352356" y="3092511"/>
            <a:ext cx="3553643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мае)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329608" y="1691760"/>
            <a:ext cx="3192827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ноябре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862" y="240142"/>
            <a:ext cx="9311213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5496539" y="3437092"/>
            <a:ext cx="683970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3735951" y="1939335"/>
            <a:ext cx="617736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2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419199" y="2796047"/>
            <a:ext cx="3548053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5936283" y="2786920"/>
            <a:ext cx="355051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3642407" y="2080481"/>
            <a:ext cx="1171893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5076815" y="2066840"/>
            <a:ext cx="117013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511383" y="2926488"/>
            <a:ext cx="343907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6107940" y="2878157"/>
            <a:ext cx="3366795" cy="195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5141" y="4659128"/>
            <a:ext cx="987079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481934" y="1737487"/>
            <a:ext cx="491330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424" y="1550847"/>
            <a:ext cx="297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578" y="1248413"/>
            <a:ext cx="320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93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E6487DA-5AE9-4603-8E5C-A18E67CE9967}"/>
              </a:ext>
            </a:extLst>
          </p:cNvPr>
          <p:cNvSpPr txBox="1"/>
          <p:nvPr/>
        </p:nvSpPr>
        <p:spPr>
          <a:xfrm flipH="1">
            <a:off x="333413" y="4878001"/>
            <a:ext cx="273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32426" y="4896661"/>
            <a:ext cx="273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95530" y="4896328"/>
            <a:ext cx="273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="" xmlns:a16="http://schemas.microsoft.com/office/drawing/2014/main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436" y="2753854"/>
            <a:ext cx="1618889" cy="1992479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="" xmlns:a16="http://schemas.microsoft.com/office/drawing/2014/main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414" y="2445983"/>
            <a:ext cx="1945758" cy="2394779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="" xmlns:a16="http://schemas.microsoft.com/office/drawing/2014/main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8995" y="2753854"/>
            <a:ext cx="1877825" cy="206891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9906000" cy="17969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 ГОРОДСКОГО ОКРУГА ЕВПАТОРИЯ РЕСПУБЛИКИ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73133" y="3023397"/>
            <a:ext cx="387041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369" y="865038"/>
            <a:ext cx="4334558" cy="4619284"/>
          </a:xfrm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(от старонормандского </a:t>
            </a:r>
            <a:r>
              <a:rPr lang="en-US" dirty="0" smtClean="0">
                <a:solidFill>
                  <a:schemeClr val="tx1"/>
                </a:solidFill>
              </a:rPr>
              <a:t>bougette </a:t>
            </a:r>
            <a:r>
              <a:rPr lang="ru-RU" dirty="0" smtClean="0">
                <a:solidFill>
                  <a:schemeClr val="tx1"/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	Каждый житель города Евпатории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r="26022"/>
          <a:stretch>
            <a:fillRect/>
          </a:stretch>
        </p:blipFill>
        <p:spPr/>
      </p:pic>
      <p:sp>
        <p:nvSpPr>
          <p:cNvPr id="3" name="AutoShape 2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4926493</TotalTime>
  <Words>3425</Words>
  <Application>Microsoft Office PowerPoint</Application>
  <PresentationFormat>Лист A4 (210x297 мм)</PresentationFormat>
  <Paragraphs>425</Paragraphs>
  <Slides>41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Справедливость</vt:lpstr>
      <vt:lpstr>Презентация PowerPoint</vt:lpstr>
      <vt:lpstr>Основные понятия и определения</vt:lpstr>
      <vt:lpstr>ЧТО ТАКОЕ БЮДЖЕТ ДЛЯ ГРАЖДАН?</vt:lpstr>
      <vt:lpstr>Презентация PowerPoint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ГОРОДСКОГО ОКРУГА ЕВПАТОРИЯ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 </vt:lpstr>
      <vt:lpstr> 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  Основные направления налоговой политики города Евпатории  на 2025 год и на плановый период 2026 и 2027 годов  </vt:lpstr>
      <vt:lpstr>Презентация PowerPoint</vt:lpstr>
      <vt:lpstr>  Основные направления бюджетной политики города Евпатории  на 2025 год и на плановый период 2026 и 2027 годов  </vt:lpstr>
      <vt:lpstr>Презентация PowerPoint</vt:lpstr>
      <vt:lpstr>Презентация PowerPoint</vt:lpstr>
      <vt:lpstr> Основные показатели прогноза социально-экономического развития муниципального образования городской округ Евпатория Республики Крым на 2025 год и на плановый  период 2026 и 2027 годов</vt:lpstr>
      <vt:lpstr>Презентация PowerPoint</vt:lpstr>
      <vt:lpstr>Основные параметры бюджета городского округа Евпатория на 2025 год и на плановый период 2026 и 2027 годов (тыс. руб.)</vt:lpstr>
      <vt:lpstr>Презентация PowerPoint</vt:lpstr>
      <vt:lpstr>Доходы бюджета муниципального образования городской округ Евпатория Республики Крым на 2025-2027 годы, млн. руб.</vt:lpstr>
      <vt:lpstr>Налог на доходы физических лиц (с учетом дополнительного норматива), зачисляемый  в бюджет городского округа Евпатория,  на 2025-2027 годы (тыс. руб.)</vt:lpstr>
      <vt:lpstr>Динамика поступления доходов от уплаты  акцизов на  нефтепродукты в бюджет городского округа Евпатория 2025-2027 годы (тыс. руб.)</vt:lpstr>
      <vt:lpstr>Налог, взимаемый в связи с применением упрощенной системы налогообложения, зачисляемый в бюджет городского округа Евпатория,  на 2025-2027 годы (тыс. руб.)</vt:lpstr>
      <vt:lpstr>Единый сельскохозяйственный налог, зачисляемый  в бюджет городского округа Евпатория, на 2025-2027 годы (тыс. руб.)</vt:lpstr>
      <vt:lpstr>Налог, взимаемый в связи с применением патентной системы налогообложения, зачисляемый в бюджет городского округа Евпатория,  на 2025-2027 годы (тыс. руб.)</vt:lpstr>
      <vt:lpstr>Налог на имущество физических лиц, зачисляемый в бюджет городского округа Евпатория, на  2025-2027 годы (тыс. руб.)</vt:lpstr>
      <vt:lpstr>Земельный налог, зачисляемый в бюджет городского округа Евпатория,  на 2025-2027 годы (тыс. руб.)</vt:lpstr>
      <vt:lpstr>Государственная пошлина, зачисляемая в бюджет городского округа Евпатория, на  2025-2027 годы (тыс. руб.)</vt:lpstr>
      <vt:lpstr>Доходы от использования муниципального имущества, находящегося в муниципальной собственности, зачисляемые в бюджет городского округа Евпатория  Республики Крым,  на 2025-2027 годы (тыс. руб.)</vt:lpstr>
      <vt:lpstr>Доходы от платы за негативное воздействие на окружающую среду, зачисляемые в бюджет городского округа Евпатория,  на 2025-2027 годы (тыс. руб.)</vt:lpstr>
      <vt:lpstr>Презентация PowerPoint</vt:lpstr>
      <vt:lpstr>Штрафы, санкции, возмещение ущерба, зачисляемые в бюджет городского округа Евпатория, на  2025-2027 годы (тыс. руб.)</vt:lpstr>
      <vt:lpstr>Безвозмездные поступления на 2025 год и на плановый период 2026-2027 годов (тыс. руб.)</vt:lpstr>
      <vt:lpstr>Презентация PowerPoint</vt:lpstr>
      <vt:lpstr>Применение программно-целевого метода  на 2025-2027 годы (17 муниципальных программ)</vt:lpstr>
      <vt:lpstr>Расходы бюджета муниципального образования городской округ Евпатория Республики Крым  на 2025-2027 годы, млн. руб.</vt:lpstr>
      <vt:lpstr>         Структура расходов бюджета муниципального образования городской округ Евпатории Республики Крым на 2025-2027 годы</vt:lpstr>
    </vt:vector>
  </TitlesOfParts>
  <Company>ASS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 98</dc:creator>
  <cp:lastModifiedBy>USER</cp:lastModifiedBy>
  <cp:revision>2392</cp:revision>
  <cp:lastPrinted>2024-11-13T12:07:40Z</cp:lastPrinted>
  <dcterms:created xsi:type="dcterms:W3CDTF">2001-12-12T04:33:03Z</dcterms:created>
  <dcterms:modified xsi:type="dcterms:W3CDTF">2024-12-19T05:24:14Z</dcterms:modified>
</cp:coreProperties>
</file>