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sldx" ContentType="application/vnd.openxmlformats-officedocument.presentationml.slid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drawings/drawing15.xml" ContentType="application/vnd.openxmlformats-officedocument.drawingml.chartshapes+xml"/>
  <Override PartName="/ppt/charts/chart16.xml" ContentType="application/vnd.openxmlformats-officedocument.drawingml.chart+xml"/>
  <Override PartName="/ppt/drawings/drawing16.xml" ContentType="application/vnd.openxmlformats-officedocument.drawingml.chartshapes+xml"/>
  <Override PartName="/ppt/charts/chart17.xml" ContentType="application/vnd.openxmlformats-officedocument.drawingml.chart+xml"/>
  <Override PartName="/ppt/drawings/drawing17.xml" ContentType="application/vnd.openxmlformats-officedocument.drawingml.chartshapes+xml"/>
  <Override PartName="/ppt/charts/chart18.xml" ContentType="application/vnd.openxmlformats-officedocument.drawingml.chart+xml"/>
  <Override PartName="/ppt/drawings/drawing18.xml" ContentType="application/vnd.openxmlformats-officedocument.drawingml.chartshapes+xml"/>
  <Override PartName="/ppt/charts/chart19.xml" ContentType="application/vnd.openxmlformats-officedocument.drawingml.chart+xml"/>
  <Override PartName="/ppt/drawings/drawing19.xml" ContentType="application/vnd.openxmlformats-officedocument.drawingml.chartshapes+xml"/>
  <Override PartName="/ppt/charts/chart20.xml" ContentType="application/vnd.openxmlformats-officedocument.drawingml.chart+xml"/>
  <Override PartName="/ppt/drawings/drawing20.xml" ContentType="application/vnd.openxmlformats-officedocument.drawingml.chartshapes+xml"/>
  <Override PartName="/ppt/charts/chart21.xml" ContentType="application/vnd.openxmlformats-officedocument.drawingml.chart+xml"/>
  <Override PartName="/ppt/drawings/drawing21.xml" ContentType="application/vnd.openxmlformats-officedocument.drawingml.chartshape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9"/>
  </p:notesMasterIdLst>
  <p:sldIdLst>
    <p:sldId id="594" r:id="rId2"/>
    <p:sldId id="596" r:id="rId3"/>
    <p:sldId id="597" r:id="rId4"/>
    <p:sldId id="598" r:id="rId5"/>
    <p:sldId id="599" r:id="rId6"/>
    <p:sldId id="600" r:id="rId7"/>
    <p:sldId id="601" r:id="rId8"/>
    <p:sldId id="602" r:id="rId9"/>
    <p:sldId id="603" r:id="rId10"/>
    <p:sldId id="604" r:id="rId11"/>
    <p:sldId id="552" r:id="rId12"/>
    <p:sldId id="553" r:id="rId13"/>
    <p:sldId id="554" r:id="rId14"/>
    <p:sldId id="555" r:id="rId15"/>
    <p:sldId id="556" r:id="rId16"/>
    <p:sldId id="557" r:id="rId17"/>
    <p:sldId id="558" r:id="rId18"/>
    <p:sldId id="559" r:id="rId19"/>
    <p:sldId id="560" r:id="rId20"/>
    <p:sldId id="561" r:id="rId21"/>
    <p:sldId id="562" r:id="rId22"/>
    <p:sldId id="580" r:id="rId23"/>
    <p:sldId id="581" r:id="rId24"/>
    <p:sldId id="582" r:id="rId25"/>
    <p:sldId id="583" r:id="rId26"/>
    <p:sldId id="584" r:id="rId27"/>
    <p:sldId id="585" r:id="rId28"/>
    <p:sldId id="586" r:id="rId29"/>
    <p:sldId id="587" r:id="rId30"/>
    <p:sldId id="588" r:id="rId31"/>
    <p:sldId id="589" r:id="rId32"/>
    <p:sldId id="595" r:id="rId33"/>
    <p:sldId id="574" r:id="rId34"/>
    <p:sldId id="605" r:id="rId35"/>
    <p:sldId id="606" r:id="rId36"/>
    <p:sldId id="607" r:id="rId37"/>
    <p:sldId id="514" r:id="rId38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A836"/>
    <a:srgbClr val="96C549"/>
    <a:srgbClr val="8FD935"/>
    <a:srgbClr val="72CF3F"/>
    <a:srgbClr val="D4F31B"/>
    <a:srgbClr val="45C9B9"/>
    <a:srgbClr val="A6669A"/>
    <a:srgbClr val="FC9CDC"/>
    <a:srgbClr val="8860A6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3854" autoAdjust="0"/>
  </p:normalViewPr>
  <p:slideViewPr>
    <p:cSldViewPr>
      <p:cViewPr>
        <p:scale>
          <a:sx n="90" d="100"/>
          <a:sy n="90" d="100"/>
        </p:scale>
        <p:origin x="-2364" y="-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3.xml"/><Relationship Id="rId2" Type="http://schemas.openxmlformats.org/officeDocument/2006/relationships/package" Target="../embeddings/_____Microsoft_Excel13.xlsx"/><Relationship Id="rId1" Type="http://schemas.openxmlformats.org/officeDocument/2006/relationships/image" Target="../media/image10.jpeg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_____Microsoft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8.7501458151064457E-2"/>
          <c:y val="3.0831228624714786E-2"/>
          <c:w val="0.63055798580732969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-1.5432098765432098E-3"/>
                  <c:y val="1.122390969612433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1 577,8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0748787475344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1 634,4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2100</c:v>
                </c:pt>
                <c:pt idx="1">
                  <c:v>2250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803,6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858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800</c:v>
                </c:pt>
                <c:pt idx="1">
                  <c:v>820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0119549558245806E-2"/>
                  <c:y val="-5.61206532178897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2 680,7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2 743,7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2500</c:v>
                </c:pt>
                <c:pt idx="1">
                  <c:v>3200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688256"/>
        <c:axId val="127629504"/>
        <c:axId val="0"/>
      </c:bar3DChart>
      <c:catAx>
        <c:axId val="158688256"/>
        <c:scaling>
          <c:orientation val="minMax"/>
        </c:scaling>
        <c:delete val="0"/>
        <c:axPos val="b"/>
        <c:majorTickMark val="out"/>
        <c:minorTickMark val="none"/>
        <c:tickLblPos val="nextTo"/>
        <c:crossAx val="127629504"/>
        <c:crosses val="autoZero"/>
        <c:auto val="1"/>
        <c:lblAlgn val="ctr"/>
        <c:lblOffset val="100"/>
        <c:noMultiLvlLbl val="0"/>
      </c:catAx>
      <c:valAx>
        <c:axId val="127629504"/>
        <c:scaling>
          <c:orientation val="minMax"/>
          <c:max val="55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low"/>
        <c:crossAx val="158688256"/>
        <c:crosses val="autoZero"/>
        <c:crossBetween val="between"/>
        <c:majorUnit val="500"/>
      </c:valAx>
    </c:plotArea>
    <c:legend>
      <c:legendPos val="r"/>
      <c:layout>
        <c:manualLayout>
          <c:xMode val="edge"/>
          <c:yMode val="edge"/>
          <c:x val="0.68992672790901133"/>
          <c:y val="0.29160821685904192"/>
          <c:w val="0.31007327209098862"/>
          <c:h val="0.41678334533446254"/>
        </c:manualLayout>
      </c:layout>
      <c:overlay val="0"/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 b="1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7162864898075538E-2"/>
          <c:y val="3.0831228624714786E-2"/>
          <c:w val="0.45662942804379036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prst="convex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prst="convex"/>
                <a:contourClr>
                  <a:srgbClr val="000000"/>
                </a:contourClr>
              </a:sp3d>
            </c:spPr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28000">
                    <a:schemeClr val="accent3">
                      <a:shade val="93000"/>
                      <a:satMod val="130000"/>
                    </a:schemeClr>
                  </a:gs>
                  <a:gs pos="52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prst="convex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8.0963904593107771E-3"/>
                  <c:y val="-0.278370133085349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701,1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239258225754762E-2"/>
                  <c:y val="-0.3875769633278058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1 077,0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7780905342070646E-2"/>
                  <c:y val="-0.3897543619981867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1 108,1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 2024</c:v>
                </c:pt>
                <c:pt idx="1">
                  <c:v>План 2025</c:v>
                </c:pt>
                <c:pt idx="2">
                  <c:v>Факт 2025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735</c:v>
                </c:pt>
                <c:pt idx="1">
                  <c:v>1100</c:v>
                </c:pt>
                <c:pt idx="2">
                  <c:v>1150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482432"/>
        <c:axId val="127653504"/>
        <c:axId val="0"/>
      </c:bar3DChart>
      <c:catAx>
        <c:axId val="278482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7653504"/>
        <c:crosses val="autoZero"/>
        <c:auto val="1"/>
        <c:lblAlgn val="ctr"/>
        <c:lblOffset val="100"/>
        <c:noMultiLvlLbl val="0"/>
      </c:catAx>
      <c:valAx>
        <c:axId val="127653504"/>
        <c:scaling>
          <c:orientation val="minMax"/>
          <c:max val="12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56426E"/>
            </a:solidFill>
          </a:ln>
        </c:spPr>
        <c:txPr>
          <a:bodyPr/>
          <a:lstStyle/>
          <a:p>
            <a:pPr>
              <a:defRPr sz="1600"/>
            </a:pPr>
            <a:endParaRPr lang="ru-RU"/>
          </a:p>
        </c:txPr>
        <c:crossAx val="278482432"/>
        <c:crosses val="autoZero"/>
        <c:crossBetween val="between"/>
        <c:maj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5697135655236853E-2"/>
          <c:y val="3.0831228624714786E-2"/>
          <c:w val="0.5597211648614635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 по подакцизным товарам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prst="convex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prst="convex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1.5432098765432098E-3"/>
                  <c:y val="1.122390969612433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0748787475344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17,1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17.5</c:v>
                </c:pt>
                <c:pt idx="1">
                  <c:v>17.5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481408"/>
        <c:axId val="166404672"/>
        <c:axId val="0"/>
      </c:bar3DChart>
      <c:catAx>
        <c:axId val="2784814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6404672"/>
        <c:crosses val="autoZero"/>
        <c:auto val="1"/>
        <c:lblAlgn val="ctr"/>
        <c:lblOffset val="100"/>
        <c:noMultiLvlLbl val="0"/>
      </c:catAx>
      <c:valAx>
        <c:axId val="166404672"/>
        <c:scaling>
          <c:orientation val="minMax"/>
          <c:min val="6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78481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effectLst>
          <a:outerShdw blurRad="698500" dist="50800" dir="5400000" algn="ctr" rotWithShape="0">
            <a:srgbClr val="000000">
              <a:alpha val="43137"/>
            </a:srgbClr>
          </a:outerShdw>
        </a:effectLst>
      </c:spPr>
    </c:floor>
    <c:sideWall>
      <c:thickness val="0"/>
      <c:spPr>
        <a:gradFill>
          <a:gsLst>
            <a:gs pos="30000">
              <a:schemeClr val="accent1">
                <a:tint val="66000"/>
                <a:satMod val="160000"/>
              </a:schemeClr>
            </a:gs>
            <a:gs pos="88000">
              <a:schemeClr val="accent1">
                <a:tint val="44500"/>
                <a:satMod val="160000"/>
              </a:schemeClr>
            </a:gs>
            <a:gs pos="91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>
          <a:outerShdw blurRad="50800" dist="50800" dir="5400000" algn="ctr" rotWithShape="0">
            <a:schemeClr val="accent6">
              <a:lumMod val="75000"/>
              <a:alpha val="54000"/>
            </a:schemeClr>
          </a:outerShdw>
        </a:effectLst>
      </c:spPr>
    </c:sideWall>
    <c:backWall>
      <c:thickness val="0"/>
      <c:spPr>
        <a:gradFill>
          <a:gsLst>
            <a:gs pos="30000">
              <a:schemeClr val="accent1">
                <a:tint val="66000"/>
                <a:satMod val="160000"/>
              </a:schemeClr>
            </a:gs>
            <a:gs pos="88000">
              <a:schemeClr val="accent1">
                <a:tint val="44500"/>
                <a:satMod val="160000"/>
              </a:schemeClr>
            </a:gs>
            <a:gs pos="91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>
          <a:outerShdw blurRad="50800" dist="50800" dir="5400000" algn="ctr" rotWithShape="0">
            <a:schemeClr val="accent6">
              <a:lumMod val="75000"/>
              <a:alpha val="54000"/>
            </a:schemeClr>
          </a:outerShdw>
        </a:effectLst>
      </c:spPr>
    </c:backWall>
    <c:plotArea>
      <c:layout>
        <c:manualLayout>
          <c:layoutTarget val="inner"/>
          <c:xMode val="edge"/>
          <c:yMode val="edge"/>
          <c:x val="7.4490584834836199E-2"/>
          <c:y val="3.0831228624714786E-2"/>
          <c:w val="0.59007981353620087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75000"/>
                  </a:schemeClr>
                </a:gs>
                <a:gs pos="65000">
                  <a:schemeClr val="accent2">
                    <a:lumMod val="60000"/>
                    <a:lumOff val="40000"/>
                  </a:schemeClr>
                </a:gs>
                <a:gs pos="100000">
                  <a:srgbClr val="FFFF00"/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467646582073759E-2"/>
                  <c:y val="1.12238342675868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181598219505666E-2"/>
                  <c:y val="2.578604808306112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197,6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204</c:v>
                </c:pt>
                <c:pt idx="1">
                  <c:v>207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9275136"/>
        <c:axId val="149582912"/>
        <c:axId val="0"/>
      </c:bar3DChart>
      <c:catAx>
        <c:axId val="1492751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582912"/>
        <c:crosses val="autoZero"/>
        <c:auto val="1"/>
        <c:lblAlgn val="ctr"/>
        <c:lblOffset val="100"/>
        <c:noMultiLvlLbl val="0"/>
      </c:catAx>
      <c:valAx>
        <c:axId val="149582912"/>
        <c:scaling>
          <c:orientation val="minMax"/>
          <c:max val="250"/>
          <c:min val="0"/>
        </c:scaling>
        <c:delete val="0"/>
        <c:axPos val="l"/>
        <c:majorGridlines>
          <c:spPr>
            <a:ln>
              <a:solidFill>
                <a:schemeClr val="accent6">
                  <a:lumMod val="75000"/>
                </a:schemeClr>
              </a:solidFill>
            </a:ln>
            <a:effectLst>
              <a:innerShdw blurRad="63500" dist="50800" dir="13500000">
                <a:schemeClr val="accent2">
                  <a:lumMod val="75000"/>
                  <a:alpha val="50000"/>
                </a:schemeClr>
              </a:innerShdw>
            </a:effectLst>
          </c:spPr>
        </c:majorGridlines>
        <c:numFmt formatCode="General" sourceLinked="1"/>
        <c:majorTickMark val="in"/>
        <c:minorTickMark val="out"/>
        <c:tickLblPos val="nextTo"/>
        <c:crossAx val="149275136"/>
        <c:crosses val="autoZero"/>
        <c:crossBetween val="between"/>
        <c:majorUnit val="50"/>
        <c:min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8.1718834519297498E-2"/>
          <c:y val="3.0831228624714786E-2"/>
          <c:w val="0.52647121631294158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convex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2.4478496014104078E-2"/>
                  <c:y val="-0.38608291259095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ru-RU" baseline="0" dirty="0" smtClean="0"/>
                      <a:t> 253</a:t>
                    </a:r>
                    <a:r>
                      <a:rPr lang="ru-RU" dirty="0" smtClean="0"/>
                      <a:t>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301033947047725E-2"/>
                  <c:y val="-0.406979804365667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253,5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119549558245858E-2"/>
                  <c:y val="-0.392703080095236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3 614,1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3260</c:v>
                </c:pt>
                <c:pt idx="1">
                  <c:v>3260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635008"/>
        <c:axId val="149584064"/>
        <c:axId val="0"/>
      </c:bar3DChart>
      <c:catAx>
        <c:axId val="2786350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584064"/>
        <c:crosses val="autoZero"/>
        <c:auto val="1"/>
        <c:lblAlgn val="ctr"/>
        <c:lblOffset val="100"/>
        <c:noMultiLvlLbl val="0"/>
      </c:catAx>
      <c:valAx>
        <c:axId val="149584064"/>
        <c:scaling>
          <c:orientation val="minMax"/>
          <c:max val="3500"/>
          <c:min val="5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cross"/>
        <c:tickLblPos val="nextTo"/>
        <c:crossAx val="278635008"/>
        <c:crosses val="autoZero"/>
        <c:crossBetween val="between"/>
        <c:majorUnit val="500"/>
        <c:min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6.8860799567889028E-2"/>
          <c:y val="3.0831228624714786E-2"/>
          <c:w val="0.45132090111035544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-1.5432098765432098E-3"/>
                  <c:y val="1.122390969612433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0748787475344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94,8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63,0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86.5</c:v>
                </c:pt>
                <c:pt idx="1">
                  <c:v>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556672"/>
        <c:axId val="280176320"/>
        <c:axId val="0"/>
      </c:bar3DChart>
      <c:catAx>
        <c:axId val="278556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176320"/>
        <c:crosses val="autoZero"/>
        <c:auto val="1"/>
        <c:lblAlgn val="ctr"/>
        <c:lblOffset val="100"/>
        <c:tickLblSkip val="1"/>
        <c:noMultiLvlLbl val="0"/>
      </c:catAx>
      <c:valAx>
        <c:axId val="280176320"/>
        <c:scaling>
          <c:orientation val="minMax"/>
          <c:max val="1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278556672"/>
        <c:crosses val="autoZero"/>
        <c:crossBetween val="between"/>
        <c:majorUnit val="10"/>
        <c:minorUnit val="3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7.4490584834836199E-2"/>
          <c:y val="3.0831228624714786E-2"/>
          <c:w val="0.49900386751198866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"/>
                <a:bevelB w="0" h="0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00219966451815E-2"/>
                  <c:y val="-1.22919675591600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108,5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0748787475344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109,9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46,6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115</c:v>
                </c:pt>
                <c:pt idx="1">
                  <c:v>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9804416"/>
        <c:axId val="280179200"/>
        <c:axId val="0"/>
      </c:bar3DChart>
      <c:catAx>
        <c:axId val="2798044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80179200"/>
        <c:crosses val="autoZero"/>
        <c:auto val="1"/>
        <c:lblAlgn val="ctr"/>
        <c:lblOffset val="100"/>
        <c:noMultiLvlLbl val="0"/>
      </c:catAx>
      <c:valAx>
        <c:axId val="280179200"/>
        <c:scaling>
          <c:orientation val="minMax"/>
          <c:max val="110"/>
          <c:min val="1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79804416"/>
        <c:crosses val="autoZero"/>
        <c:crossBetween val="between"/>
        <c:majorUnit val="20"/>
        <c:min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aseline="0">
                <a:latin typeface="Times New Roman" panose="02020603050405020304" pitchFamily="18" charset="0"/>
              </a:defRPr>
            </a:pPr>
            <a:r>
              <a:rPr lang="ru-RU" sz="2000" baseline="0" dirty="0">
                <a:latin typeface="Times New Roman" panose="02020603050405020304" pitchFamily="18" charset="0"/>
              </a:rPr>
              <a:t>Земельный </a:t>
            </a:r>
            <a:r>
              <a:rPr lang="ru-RU" sz="2000" baseline="0" dirty="0" smtClean="0">
                <a:latin typeface="Times New Roman" panose="02020603050405020304" pitchFamily="18" charset="0"/>
              </a:rPr>
              <a:t>налог </a:t>
            </a:r>
          </a:p>
          <a:p>
            <a:pPr>
              <a:defRPr sz="2000" baseline="0">
                <a:latin typeface="Times New Roman" panose="02020603050405020304" pitchFamily="18" charset="0"/>
              </a:defRPr>
            </a:pPr>
            <a:r>
              <a:rPr lang="ru-RU" sz="1500" baseline="0" dirty="0" smtClean="0">
                <a:latin typeface="Times New Roman" panose="02020603050405020304" pitchFamily="18" charset="0"/>
              </a:rPr>
              <a:t>(общий объем поступлений)</a:t>
            </a:r>
            <a:endParaRPr lang="ru-RU" sz="1500" baseline="0" dirty="0">
              <a:latin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021162678094591"/>
          <c:y val="7.6063460176626751E-5"/>
        </c:manualLayout>
      </c:layout>
      <c:overlay val="0"/>
    </c:title>
    <c:autoTitleDeleted val="0"/>
    <c:view3D>
      <c:rotX val="15"/>
      <c:rotY val="4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0.14469925817256793"/>
          <c:y val="3.0831228624714786E-2"/>
          <c:w val="0.80983964711706269"/>
          <c:h val="0.64791303787495302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gradFill>
              <a:gsLst>
                <a:gs pos="40000">
                  <a:schemeClr val="accent6">
                    <a:lumMod val="60000"/>
                    <a:lumOff val="40000"/>
                  </a:schemeClr>
                </a:gs>
                <a:gs pos="76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</c:spPr>
          <c:invertIfNegative val="0"/>
          <c:dLbls>
            <c:dLbl>
              <c:idx val="0"/>
              <c:layout>
                <c:manualLayout>
                  <c:x val="1.4733115566813249E-2"/>
                  <c:y val="0.1490152937378182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49,1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643057427488447E-2"/>
                  <c:y val="9.58392955128537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54,9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693892299520503E-2"/>
                  <c:y val="-2.83648614714991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</c:v>
                </c:pt>
                <c:pt idx="1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0614912"/>
        <c:axId val="166428672"/>
        <c:axId val="0"/>
      </c:bar3DChart>
      <c:catAx>
        <c:axId val="2806149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 baseline="0">
                <a:latin typeface="Times New Roman" panose="02020603050405020304" pitchFamily="18" charset="0"/>
              </a:defRPr>
            </a:pPr>
            <a:endParaRPr lang="ru-RU"/>
          </a:p>
        </c:txPr>
        <c:crossAx val="166428672"/>
        <c:crosses val="autoZero"/>
        <c:auto val="1"/>
        <c:lblAlgn val="ctr"/>
        <c:lblOffset val="100"/>
        <c:noMultiLvlLbl val="0"/>
      </c:catAx>
      <c:valAx>
        <c:axId val="166428672"/>
        <c:scaling>
          <c:orientation val="minMax"/>
          <c:max val="55"/>
          <c:min val="1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80614912"/>
        <c:crosses val="autoZero"/>
        <c:crossBetween val="between"/>
        <c:majorUnit val="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baseline="0">
                <a:latin typeface="Times New Roman" panose="02020603050405020304" pitchFamily="18" charset="0"/>
              </a:defRPr>
            </a:pPr>
            <a:r>
              <a:rPr lang="ru-RU" sz="1800" baseline="0" dirty="0">
                <a:latin typeface="Times New Roman" panose="02020603050405020304" pitchFamily="18" charset="0"/>
              </a:rPr>
              <a:t>Структура поступлений земельного налога в </a:t>
            </a:r>
            <a:r>
              <a:rPr lang="ru-RU" sz="1800" baseline="0" dirty="0" smtClean="0">
                <a:latin typeface="Times New Roman" panose="02020603050405020304" pitchFamily="18" charset="0"/>
              </a:rPr>
              <a:t>2025 </a:t>
            </a:r>
            <a:r>
              <a:rPr lang="ru-RU" sz="1800" baseline="0" dirty="0">
                <a:latin typeface="Times New Roman" panose="02020603050405020304" pitchFamily="18" charset="0"/>
              </a:rPr>
              <a:t>году</a:t>
            </a:r>
          </a:p>
        </c:rich>
      </c:tx>
      <c:layout>
        <c:manualLayout>
          <c:xMode val="edge"/>
          <c:yMode val="edge"/>
          <c:x val="0.1665664463207791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4657491760174797E-2"/>
          <c:y val="0.1380637194157914"/>
          <c:w val="0.43810258061604268"/>
          <c:h val="0.431362540914257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поступлений земельного налога в 2023 году</c:v>
                </c:pt>
              </c:strCache>
            </c:strRef>
          </c:tx>
          <c:explosion val="25"/>
          <c:dPt>
            <c:idx val="0"/>
            <c:bubble3D val="0"/>
            <c:explosion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0.22491012283357403"/>
                  <c:y val="-0.2763506075082566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33983810826574823"/>
                  <c:y val="8.915387467770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45,0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 i="0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Земельный налог с организаций (млн.руб.)</c:v>
                </c:pt>
                <c:pt idx="1">
                  <c:v>Земельный налог с физических лиц (млн.руб.)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110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3314978891234308"/>
          <c:y val="0.12192338989361542"/>
          <c:w val="0.3375942169620042"/>
          <c:h val="0.30875934419985085"/>
        </c:manualLayout>
      </c:layout>
      <c:overlay val="0"/>
      <c:txPr>
        <a:bodyPr/>
        <a:lstStyle/>
        <a:p>
          <a:pPr>
            <a:defRPr sz="1400" b="1" i="0" baseline="0">
              <a:latin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25"/>
      <c:depthPercent val="90"/>
      <c:rAngAx val="1"/>
    </c:view3D>
    <c:floor>
      <c:thickness val="0"/>
    </c:floor>
    <c:sideWall>
      <c:thickness val="0"/>
      <c:spPr>
        <a:solidFill>
          <a:schemeClr val="accent4">
            <a:lumMod val="20000"/>
            <a:lumOff val="8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50800" dir="5400000" algn="ctr" rotWithShape="0">
            <a:schemeClr val="bg1"/>
          </a:outerShdw>
        </a:effectLst>
        <a:scene3d>
          <a:camera prst="orthographicFront"/>
          <a:lightRig rig="threePt" dir="t"/>
        </a:scene3d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50800" dir="5400000" algn="ctr" rotWithShape="0">
            <a:schemeClr val="bg1"/>
          </a:outerShdw>
        </a:effectLst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5.2805835781452336E-2"/>
          <c:y val="2.7924105570532976E-2"/>
          <c:w val="0.47731911845860475"/>
          <c:h val="0.9441517888589340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2700000" scaled="1"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BE4AE"/>
                  </a:gs>
                  <a:gs pos="13000">
                    <a:srgbClr val="BD922A"/>
                  </a:gs>
                  <a:gs pos="21001">
                    <a:srgbClr val="BD922A"/>
                  </a:gs>
                  <a:gs pos="63000">
                    <a:srgbClr val="FBE4AE"/>
                  </a:gs>
                  <a:gs pos="67000">
                    <a:srgbClr val="BD922A"/>
                  </a:gs>
                  <a:gs pos="69000">
                    <a:srgbClr val="835E17"/>
                  </a:gs>
                  <a:gs pos="82001">
                    <a:srgbClr val="A28949"/>
                  </a:gs>
                  <a:gs pos="100000">
                    <a:srgbClr val="FAE3B7"/>
                  </a:gs>
                </a:gsLst>
                <a:lin ang="2700000" scaled="1"/>
                <a:tileRect/>
              </a:gradFill>
            </c:spPr>
          </c:dPt>
          <c:dLbls>
            <c:dLbl>
              <c:idx val="0"/>
              <c:layout>
                <c:manualLayout>
                  <c:x val="2.7937469607202114E-3"/>
                  <c:y val="-0.151428853875167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50149801206059E-4"/>
                  <c:y val="-0.1219894852107760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48,8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17,4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50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0085504"/>
        <c:axId val="166430976"/>
        <c:axId val="0"/>
      </c:bar3DChart>
      <c:catAx>
        <c:axId val="280085504"/>
        <c:scaling>
          <c:orientation val="minMax"/>
        </c:scaling>
        <c:delete val="1"/>
        <c:axPos val="b"/>
        <c:majorTickMark val="out"/>
        <c:minorTickMark val="none"/>
        <c:tickLblPos val="low"/>
        <c:crossAx val="166430976"/>
        <c:crossesAt val="0"/>
        <c:auto val="1"/>
        <c:lblAlgn val="ctr"/>
        <c:lblOffset val="100"/>
        <c:noMultiLvlLbl val="0"/>
      </c:catAx>
      <c:valAx>
        <c:axId val="166430976"/>
        <c:scaling>
          <c:orientation val="minMax"/>
          <c:max val="50"/>
          <c:min val="5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1"/>
        <c:majorTickMark val="out"/>
        <c:minorTickMark val="cross"/>
        <c:tickLblPos val="nextTo"/>
        <c:crossAx val="280085504"/>
        <c:crosses val="autoZero"/>
        <c:crossBetween val="between"/>
        <c:minorUnit val="1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 prst="relaxedInset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7.4490584834836199E-2"/>
          <c:y val="3.0831228624714786E-2"/>
          <c:w val="0.53225381606051059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1.00219966451815E-2"/>
                  <c:y val="-0.389310632151983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394,7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989984719366334E-3"/>
                  <c:y val="-0.393104469873717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418,8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380233708094363E-2"/>
                  <c:y val="-0.3660682146428174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387,2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420</c:v>
                </c:pt>
                <c:pt idx="1">
                  <c:v>445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0088064"/>
        <c:axId val="166433280"/>
        <c:axId val="0"/>
      </c:bar3DChart>
      <c:catAx>
        <c:axId val="280088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6433280"/>
        <c:crosses val="autoZero"/>
        <c:auto val="1"/>
        <c:lblAlgn val="ctr"/>
        <c:lblOffset val="100"/>
        <c:noMultiLvlLbl val="0"/>
      </c:catAx>
      <c:valAx>
        <c:axId val="166433280"/>
        <c:scaling>
          <c:orientation val="minMax"/>
          <c:max val="45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80088064"/>
        <c:crosses val="autoZero"/>
        <c:crossBetween val="between"/>
        <c:majorUnit val="50"/>
        <c:minorUnit val="4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7.4490584834836199E-2"/>
          <c:y val="3.0831228624714786E-2"/>
          <c:w val="0.51635166675469568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pattFill prst="pct80">
              <a:fgClr>
                <a:srgbClr val="FC9CDC"/>
              </a:fgClr>
              <a:bgClr>
                <a:schemeClr val="tx1"/>
              </a:bgClr>
            </a:pattFill>
          </c:spPr>
          <c:invertIfNegative val="0"/>
          <c:dLbls>
            <c:dLbl>
              <c:idx val="0"/>
              <c:layout>
                <c:manualLayout>
                  <c:x val="4.239396897612443E-3"/>
                  <c:y val="2.03859022879131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0748787475344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mtClean="0"/>
                      <a:t>18,8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</c:v>
                </c:pt>
                <c:pt idx="1">
                  <c:v>13.7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0095744"/>
        <c:axId val="166435584"/>
        <c:axId val="0"/>
      </c:bar3DChart>
      <c:catAx>
        <c:axId val="280095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6435584"/>
        <c:crosses val="autoZero"/>
        <c:auto val="1"/>
        <c:lblAlgn val="ctr"/>
        <c:lblOffset val="100"/>
        <c:noMultiLvlLbl val="0"/>
      </c:catAx>
      <c:valAx>
        <c:axId val="166435584"/>
        <c:scaling>
          <c:orientation val="minMax"/>
          <c:max val="15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out"/>
        <c:tickLblPos val="nextTo"/>
        <c:crossAx val="280095744"/>
        <c:crosses val="autoZero"/>
        <c:crossBetween val="between"/>
        <c:min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2266776139597862E-2"/>
          <c:y val="3.0831228624714786E-2"/>
          <c:w val="0.59040887959151789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alphaModFix amt="66000"/>
              </a:blip>
              <a:srcRect/>
              <a:tile tx="0" ty="0" sx="100000" sy="100000" flip="none" algn="tl"/>
            </a:blip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5.7270059424291607E-2"/>
                  <c:y val="-0.388204781481562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8599198101746597E-2"/>
                  <c:y val="-0.4024377339935205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7342074909472572E-2"/>
                  <c:y val="-0.390933733346196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</c:v>
                </c:pt>
                <c:pt idx="1">
                  <c:v>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81063936"/>
        <c:axId val="149604032"/>
        <c:axId val="0"/>
      </c:bar3DChart>
      <c:catAx>
        <c:axId val="281063936"/>
        <c:scaling>
          <c:orientation val="minMax"/>
        </c:scaling>
        <c:delete val="1"/>
        <c:axPos val="b"/>
        <c:majorTickMark val="out"/>
        <c:minorTickMark val="none"/>
        <c:tickLblPos val="low"/>
        <c:crossAx val="149604032"/>
        <c:crosses val="autoZero"/>
        <c:auto val="1"/>
        <c:lblAlgn val="ctr"/>
        <c:lblOffset val="100"/>
        <c:noMultiLvlLbl val="0"/>
      </c:catAx>
      <c:valAx>
        <c:axId val="149604032"/>
        <c:scaling>
          <c:orientation val="minMax"/>
          <c:max val="4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81063936"/>
        <c:crosses val="autoZero"/>
        <c:crossBetween val="between"/>
        <c:majorUnit val="5"/>
        <c:min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4.7199588482941819E-2"/>
          <c:y val="3.0831228624714786E-2"/>
          <c:w val="0.42462930948051841"/>
          <c:h val="0.843173265004596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8500</c:v>
                </c:pt>
                <c:pt idx="1">
                  <c:v>9000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78915072"/>
        <c:axId val="149606336"/>
        <c:axId val="0"/>
      </c:bar3DChart>
      <c:catAx>
        <c:axId val="278915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606336"/>
        <c:crossesAt val="1"/>
        <c:auto val="1"/>
        <c:lblAlgn val="ctr"/>
        <c:lblOffset val="100"/>
        <c:noMultiLvlLbl val="0"/>
      </c:catAx>
      <c:valAx>
        <c:axId val="149606336"/>
        <c:scaling>
          <c:orientation val="minMax"/>
          <c:max val="9500"/>
          <c:min val="2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Times New Roman" pitchFamily="18" charset="0"/>
              </a:defRPr>
            </a:pPr>
            <a:endParaRPr lang="ru-RU"/>
          </a:p>
        </c:txPr>
        <c:crossAx val="278915072"/>
        <c:crosses val="autoZero"/>
        <c:crossBetween val="between"/>
        <c:majorUnit val="1000"/>
        <c:minorUnit val="1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1">
            <a:lumMod val="60000"/>
            <a:lumOff val="40000"/>
          </a:schemeClr>
        </a:solidFill>
        <a:ln>
          <a:solidFill>
            <a:schemeClr val="tx2">
              <a:lumMod val="20000"/>
              <a:lumOff val="80000"/>
            </a:schemeClr>
          </a:solidFill>
        </a:ln>
      </c:spPr>
    </c:sideWall>
    <c:backWall>
      <c:thickness val="0"/>
      <c:spPr>
        <a:solidFill>
          <a:schemeClr val="accent1">
            <a:lumMod val="60000"/>
            <a:lumOff val="40000"/>
          </a:schemeClr>
        </a:solidFill>
        <a:ln>
          <a:solidFill>
            <a:schemeClr val="tx2">
              <a:lumMod val="20000"/>
              <a:lumOff val="80000"/>
            </a:schemeClr>
          </a:solidFill>
        </a:ln>
      </c:spPr>
    </c:backWall>
    <c:plotArea>
      <c:layout>
        <c:manualLayout>
          <c:layoutTarget val="inner"/>
          <c:xMode val="edge"/>
          <c:yMode val="edge"/>
          <c:x val="0.13349328975387512"/>
          <c:y val="3.3409791350220694E-2"/>
          <c:w val="0.73486776186044722"/>
          <c:h val="0.8927913141292120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 поступления от использования имущества, находящегося в собственности городских округов </c:v>
                </c:pt>
              </c:strCache>
            </c:strRef>
          </c:tx>
          <c:spPr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1.8311070757636487E-2"/>
                  <c:y val="-4.36290898420305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5 277,3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592470261486758E-2"/>
                  <c:y val="-2.532263901794884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5 998,6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867924528301886E-2"/>
                  <c:y val="0.35842614112930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5400</c:v>
                </c:pt>
                <c:pt idx="1">
                  <c:v>6200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1063424"/>
        <c:axId val="149602880"/>
        <c:axId val="0"/>
      </c:bar3DChart>
      <c:catAx>
        <c:axId val="281063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 baseline="0">
                <a:latin typeface="Times New Roman" panose="02020603050405020304" pitchFamily="18" charset="0"/>
              </a:defRPr>
            </a:pPr>
            <a:endParaRPr lang="ru-RU"/>
          </a:p>
        </c:txPr>
        <c:crossAx val="149602880"/>
        <c:crosses val="autoZero"/>
        <c:auto val="1"/>
        <c:lblAlgn val="ctr"/>
        <c:lblOffset val="100"/>
        <c:noMultiLvlLbl val="0"/>
      </c:catAx>
      <c:valAx>
        <c:axId val="149602880"/>
        <c:scaling>
          <c:orientation val="minMax"/>
          <c:max val="650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81063424"/>
        <c:crosses val="autoZero"/>
        <c:crossBetween val="between"/>
        <c:majorUnit val="500"/>
        <c:minorUnit val="500"/>
      </c:valAx>
      <c:spPr>
        <a:solidFill>
          <a:schemeClr val="accent1">
            <a:lumMod val="20000"/>
            <a:lumOff val="80000"/>
          </a:schemeClr>
        </a:solidFill>
        <a:ln w="9525" cap="flat" cmpd="sng" algn="ctr">
          <a:solidFill>
            <a:srgbClr val="00B0F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0.13349328975387512"/>
          <c:y val="3.3409791350220694E-2"/>
          <c:w val="0.7267677318251754"/>
          <c:h val="0.891420572109462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 поступления от использования имущества, находящегося в собственности городских округов </c:v>
                </c:pt>
              </c:strCache>
            </c:strRef>
          </c:tx>
          <c:spPr>
            <a:gradFill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0469413654893045E-2"/>
                  <c:y val="0.3640588660302190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299694620825605E-2"/>
                  <c:y val="0.3926838147975223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867924528301886E-2"/>
                  <c:y val="0.358426141129303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.00">
                  <c:v>78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8578688"/>
        <c:axId val="149651456"/>
        <c:axId val="0"/>
      </c:bar3DChart>
      <c:catAx>
        <c:axId val="318578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 baseline="0">
                <a:latin typeface="Times New Roman" panose="02020603050405020304" pitchFamily="18" charset="0"/>
              </a:defRPr>
            </a:pPr>
            <a:endParaRPr lang="ru-RU"/>
          </a:p>
        </c:txPr>
        <c:crossAx val="149651456"/>
        <c:crosses val="autoZero"/>
        <c:auto val="1"/>
        <c:lblAlgn val="ctr"/>
        <c:lblOffset val="100"/>
        <c:noMultiLvlLbl val="0"/>
      </c:catAx>
      <c:valAx>
        <c:axId val="149651456"/>
        <c:scaling>
          <c:orientation val="minMax"/>
          <c:max val="85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#,##0.0" sourceLinked="0"/>
        <c:majorTickMark val="out"/>
        <c:minorTickMark val="none"/>
        <c:tickLblPos val="nextTo"/>
        <c:crossAx val="318578688"/>
        <c:crosses val="autoZero"/>
        <c:crossBetween val="between"/>
        <c:majorUnit val="10"/>
        <c:minorUnit val="5"/>
      </c:valAx>
      <c:spPr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Плата за негативное воздействие </a:t>
            </a:r>
          </a:p>
          <a:p>
            <a:pPr>
              <a:defRPr sz="1600"/>
            </a:pPr>
            <a:r>
              <a:rPr lang="ru-RU" sz="16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окружающую среду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6873214804089867"/>
          <c:y val="6.8492389734473957E-4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4.846888597077556E-2"/>
          <c:y val="3.3336489674817921E-2"/>
          <c:w val="0.5594413120764361"/>
          <c:h val="0.8807988001333185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C9FCB"/>
                  </a:gs>
                  <a:gs pos="13000">
                    <a:srgbClr val="F8B049"/>
                  </a:gs>
                  <a:gs pos="21001">
                    <a:srgbClr val="F8B049"/>
                  </a:gs>
                  <a:gs pos="63000">
                    <a:srgbClr val="FEE7F2"/>
                  </a:gs>
                  <a:gs pos="67000">
                    <a:srgbClr val="F952A0"/>
                  </a:gs>
                  <a:gs pos="69000">
                    <a:srgbClr val="C50849"/>
                  </a:gs>
                  <a:gs pos="82001">
                    <a:srgbClr val="B43E85"/>
                  </a:gs>
                  <a:gs pos="100000">
                    <a:srgbClr val="F8B049"/>
                  </a:gs>
                </a:gsLst>
                <a:lin ang="5400000" scaled="0"/>
                <a:tileRect r="-100000" b="-10000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C9FCB"/>
                  </a:gs>
                  <a:gs pos="13000">
                    <a:srgbClr val="F8B049"/>
                  </a:gs>
                  <a:gs pos="21001">
                    <a:srgbClr val="F8B049"/>
                  </a:gs>
                  <a:gs pos="63000">
                    <a:srgbClr val="FEE7F2"/>
                  </a:gs>
                  <a:gs pos="67000">
                    <a:srgbClr val="F952A0"/>
                  </a:gs>
                  <a:gs pos="69000">
                    <a:srgbClr val="C50849"/>
                  </a:gs>
                  <a:gs pos="82001">
                    <a:srgbClr val="B43E85"/>
                  </a:gs>
                  <a:gs pos="100000">
                    <a:srgbClr val="F8B049"/>
                  </a:gs>
                </a:gsLst>
                <a:lin ang="5400000" scaled="0"/>
                <a:tileRect r="-100000" b="-100000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1.288868889119847E-2"/>
                  <c:y val="-2.218272043846980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5 174,1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158037099820451E-2"/>
                  <c:y val="2.46583712920786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5 175,8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119549558245806E-2"/>
                  <c:y val="-0.123506634727039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5300</c:v>
                </c:pt>
                <c:pt idx="1">
                  <c:v>5350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18581248"/>
        <c:axId val="149654912"/>
        <c:axId val="0"/>
      </c:bar3DChart>
      <c:catAx>
        <c:axId val="318581248"/>
        <c:scaling>
          <c:orientation val="minMax"/>
        </c:scaling>
        <c:delete val="0"/>
        <c:axPos val="b"/>
        <c:majorTickMark val="out"/>
        <c:minorTickMark val="none"/>
        <c:tickLblPos val="low"/>
        <c:txPr>
          <a:bodyPr/>
          <a:lstStyle/>
          <a:p>
            <a:pPr>
              <a:defRPr sz="1700" b="1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654912"/>
        <c:crosses val="autoZero"/>
        <c:auto val="1"/>
        <c:lblAlgn val="ctr"/>
        <c:lblOffset val="100"/>
        <c:noMultiLvlLbl val="0"/>
      </c:catAx>
      <c:valAx>
        <c:axId val="149654912"/>
        <c:scaling>
          <c:orientation val="minMax"/>
          <c:max val="5500"/>
          <c:min val="100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318581248"/>
        <c:crosses val="autoZero"/>
        <c:crossBetween val="between"/>
        <c:majorUnit val="1000"/>
        <c:minorUnit val="250"/>
      </c:valAx>
      <c:spPr>
        <a:gradFill rotWithShape="1">
          <a:gsLst>
            <a:gs pos="0">
              <a:schemeClr val="accent1">
                <a:lumMod val="75000"/>
              </a:schemeClr>
            </a:gs>
            <a:gs pos="1000">
              <a:schemeClr val="accent1">
                <a:lumMod val="40000"/>
                <a:lumOff val="60000"/>
              </a:schemeClr>
            </a:gs>
            <a:gs pos="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2805835781452336E-2"/>
          <c:y val="4.1145598991623393E-2"/>
          <c:w val="0.53803641580807959"/>
          <c:h val="0.8947454125199182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</c:v>
                </c:pt>
                <c:pt idx="1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78914560"/>
        <c:axId val="149657216"/>
        <c:axId val="0"/>
      </c:bar3DChart>
      <c:catAx>
        <c:axId val="278914560"/>
        <c:scaling>
          <c:orientation val="minMax"/>
        </c:scaling>
        <c:delete val="1"/>
        <c:axPos val="b"/>
        <c:majorTickMark val="out"/>
        <c:minorTickMark val="none"/>
        <c:tickLblPos val="nextTo"/>
        <c:crossAx val="149657216"/>
        <c:crosses val="autoZero"/>
        <c:auto val="1"/>
        <c:lblAlgn val="ctr"/>
        <c:lblOffset val="100"/>
        <c:noMultiLvlLbl val="0"/>
      </c:catAx>
      <c:valAx>
        <c:axId val="149657216"/>
        <c:scaling>
          <c:orientation val="minMax"/>
          <c:max val="45"/>
          <c:min val="5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278914560"/>
        <c:crosses val="autoZero"/>
        <c:crossBetween val="between"/>
        <c:majorUnit val="5"/>
        <c:minorUnit val="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8.3164484456189749E-2"/>
          <c:y val="2.8332369571326239E-2"/>
          <c:w val="0.46575391896346674"/>
          <c:h val="0.897324017328224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235</c:v>
                </c:pt>
                <c:pt idx="1">
                  <c:v>237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318580224"/>
        <c:axId val="166436160"/>
        <c:axId val="0"/>
      </c:bar3DChart>
      <c:catAx>
        <c:axId val="318580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66436160"/>
        <c:crosses val="autoZero"/>
        <c:auto val="1"/>
        <c:lblAlgn val="ctr"/>
        <c:lblOffset val="100"/>
        <c:noMultiLvlLbl val="0"/>
      </c:catAx>
      <c:valAx>
        <c:axId val="166436160"/>
        <c:scaling>
          <c:orientation val="minMax"/>
          <c:max val="240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318580224"/>
        <c:crosses val="autoZero"/>
        <c:crossBetween val="between"/>
        <c:majorUnit val="40"/>
        <c:minorUnit val="4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9.1852866021422452E-2"/>
          <c:y val="4.3541034560202023E-2"/>
          <c:w val="0.90735702568995602"/>
          <c:h val="0.8816700701500561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A6669A"/>
              </a:solidFill>
              <a:ln w="9525" cap="flat" cmpd="sng" algn="ctr">
                <a:solidFill>
                  <a:srgbClr val="8860A6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A6669A"/>
              </a:solidFill>
              <a:ln w="9525" cap="flat" cmpd="sng" algn="ctr">
                <a:solidFill>
                  <a:srgbClr val="8860A6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1408153995961233"/>
                  <c:y val="2.6038349337912055E-2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54235959094325E-2"/>
                  <c:y val="0.1748206815960889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3692302162504816E-2"/>
                  <c:y val="7.510715868452731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2.5</c:v>
                </c:pt>
                <c:pt idx="1">
                  <c:v>2.8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80010240"/>
        <c:axId val="317858944"/>
        <c:axId val="0"/>
      </c:bar3DChart>
      <c:catAx>
        <c:axId val="280010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 baseline="0">
                <a:latin typeface="Times New Roman" panose="02020603050405020304" pitchFamily="18" charset="0"/>
              </a:defRPr>
            </a:pPr>
            <a:endParaRPr lang="ru-RU"/>
          </a:p>
        </c:txPr>
        <c:crossAx val="317858944"/>
        <c:crosses val="autoZero"/>
        <c:auto val="1"/>
        <c:lblAlgn val="ctr"/>
        <c:lblOffset val="100"/>
        <c:noMultiLvlLbl val="0"/>
      </c:catAx>
      <c:valAx>
        <c:axId val="317858944"/>
        <c:scaling>
          <c:orientation val="minMax"/>
          <c:max val="3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cross"/>
        <c:tickLblPos val="nextTo"/>
        <c:crossAx val="280010240"/>
        <c:crosses val="autoZero"/>
        <c:crossBetween val="between"/>
        <c:majorUnit val="1"/>
      </c:valAx>
      <c:spPr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1">
            <a:lumMod val="20000"/>
            <a:lumOff val="80000"/>
          </a:schemeClr>
        </a:solidFill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9.1852866021422452E-2"/>
          <c:y val="4.3541034560202023E-2"/>
          <c:w val="0.90735702568995602"/>
          <c:h val="0.8816700701500561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pattFill prst="pct90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 w="9525" cap="flat" cmpd="sng" algn="ctr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pattFill prst="pct90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0.1408153995961233"/>
                  <c:y val="2.6038349337912055E-2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427679942496816E-2"/>
                  <c:y val="0.378189189373125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3692302162504816E-2"/>
                  <c:y val="7.510715868452731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 2025</c:v>
                </c:pt>
                <c:pt idx="1">
                  <c:v>Факт 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10.8</c:v>
                </c:pt>
                <c:pt idx="1">
                  <c:v>13.2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16559360"/>
        <c:axId val="317860096"/>
        <c:axId val="0"/>
      </c:bar3DChart>
      <c:catAx>
        <c:axId val="3165593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 baseline="0">
                <a:latin typeface="Times New Roman" panose="02020603050405020304" pitchFamily="18" charset="0"/>
              </a:defRPr>
            </a:pPr>
            <a:endParaRPr lang="ru-RU"/>
          </a:p>
        </c:txPr>
        <c:crossAx val="317860096"/>
        <c:crosses val="autoZero"/>
        <c:auto val="1"/>
        <c:lblAlgn val="ctr"/>
        <c:lblOffset val="100"/>
        <c:noMultiLvlLbl val="0"/>
      </c:catAx>
      <c:valAx>
        <c:axId val="317860096"/>
        <c:scaling>
          <c:orientation val="minMax"/>
          <c:max val="14"/>
          <c:min val="0"/>
        </c:scaling>
        <c:delete val="0"/>
        <c:axPos val="l"/>
        <c:majorGridlines>
          <c:spPr>
            <a:ln>
              <a:solidFill>
                <a:srgbClr val="56426E"/>
              </a:solidFill>
            </a:ln>
          </c:spPr>
        </c:majorGridlines>
        <c:numFmt formatCode="General" sourceLinked="1"/>
        <c:majorTickMark val="out"/>
        <c:minorTickMark val="cross"/>
        <c:tickLblPos val="nextTo"/>
        <c:crossAx val="316559360"/>
        <c:crosses val="autoZero"/>
        <c:crossBetween val="between"/>
        <c:majorUnit val="2"/>
      </c:valAx>
      <c:spPr>
        <a:solidFill>
          <a:schemeClr val="accent1">
            <a:lumMod val="20000"/>
            <a:lumOff val="80000"/>
          </a:schemeClr>
        </a:soli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67BB12-A898-4180-80AF-1BEEF1EDCE92}" type="doc">
      <dgm:prSet loTypeId="urn:microsoft.com/office/officeart/2005/8/layout/cycle6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7A0292-CEB5-47BA-A826-CFE01F90BE92}">
      <dgm:prSet phldrT="[Текст]" custT="1"/>
      <dgm:spPr>
        <a:solidFill>
          <a:srgbClr val="FF9900"/>
        </a:solidFill>
      </dgm:spPr>
      <dgm:t>
        <a:bodyPr/>
        <a:lstStyle/>
        <a:p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Рассмотрение проекта бюджета на очередной год и плановый период</a:t>
          </a:r>
          <a:endParaRPr lang="ru-RU" sz="1200" b="1" dirty="0">
            <a:solidFill>
              <a:schemeClr val="tx2">
                <a:lumMod val="50000"/>
              </a:schemeClr>
            </a:solidFill>
          </a:endParaRPr>
        </a:p>
      </dgm:t>
    </dgm:pt>
    <dgm:pt modelId="{F7A786BC-13AE-469C-B390-A922371E3ECE}" type="parTrans" cxnId="{F211C8E8-6A1D-4568-93D6-942144116EA7}">
      <dgm:prSet/>
      <dgm:spPr/>
      <dgm:t>
        <a:bodyPr/>
        <a:lstStyle/>
        <a:p>
          <a:endParaRPr lang="ru-RU"/>
        </a:p>
      </dgm:t>
    </dgm:pt>
    <dgm:pt modelId="{ADE6F482-8FD7-428B-89BD-C2F95D094819}" type="sibTrans" cxnId="{F211C8E8-6A1D-4568-93D6-942144116EA7}">
      <dgm:prSet/>
      <dgm:spPr/>
      <dgm:t>
        <a:bodyPr/>
        <a:lstStyle/>
        <a:p>
          <a:endParaRPr lang="ru-RU" b="1"/>
        </a:p>
      </dgm:t>
    </dgm:pt>
    <dgm:pt modelId="{66971EA7-0625-4E40-88DC-795314C01DA0}">
      <dgm:prSet phldrT="[Текст]"/>
      <dgm:spPr>
        <a:solidFill>
          <a:srgbClr val="FF99FF"/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</a:rPr>
            <a:t>Утверждение бюджета на очередной год и плановый период</a:t>
          </a:r>
          <a:endParaRPr lang="ru-RU" b="1" dirty="0">
            <a:solidFill>
              <a:schemeClr val="tx2">
                <a:lumMod val="50000"/>
              </a:schemeClr>
            </a:solidFill>
          </a:endParaRPr>
        </a:p>
      </dgm:t>
    </dgm:pt>
    <dgm:pt modelId="{E43CB031-A261-45C0-B9D8-2F296AE5621E}" type="parTrans" cxnId="{75ED8464-DF75-4364-B22F-2F3A28439680}">
      <dgm:prSet/>
      <dgm:spPr/>
      <dgm:t>
        <a:bodyPr/>
        <a:lstStyle/>
        <a:p>
          <a:endParaRPr lang="ru-RU"/>
        </a:p>
      </dgm:t>
    </dgm:pt>
    <dgm:pt modelId="{1E49685A-3D3B-4C8F-AB4B-ACFA4DBA22CC}" type="sibTrans" cxnId="{75ED8464-DF75-4364-B22F-2F3A28439680}">
      <dgm:prSet/>
      <dgm:spPr/>
      <dgm:t>
        <a:bodyPr/>
        <a:lstStyle/>
        <a:p>
          <a:endParaRPr lang="ru-RU"/>
        </a:p>
      </dgm:t>
    </dgm:pt>
    <dgm:pt modelId="{79CB9868-A5D8-41A0-A239-FC6E12A081F1}">
      <dgm:prSet phldrT="[Текст]"/>
      <dgm:spPr>
        <a:solidFill>
          <a:srgbClr val="FF99FF"/>
        </a:solidFill>
      </dgm:spPr>
      <dgm:t>
        <a:bodyPr/>
        <a:lstStyle/>
        <a:p>
          <a:r>
            <a:rPr lang="ru-RU" b="1" dirty="0" smtClean="0">
              <a:solidFill>
                <a:schemeClr val="tx2">
                  <a:lumMod val="50000"/>
                </a:schemeClr>
              </a:solidFill>
            </a:rPr>
            <a:t>Исполнение бюджета в текущем году</a:t>
          </a:r>
          <a:endParaRPr lang="ru-RU" b="1" dirty="0">
            <a:solidFill>
              <a:schemeClr val="tx2">
                <a:lumMod val="50000"/>
              </a:schemeClr>
            </a:solidFill>
          </a:endParaRPr>
        </a:p>
      </dgm:t>
    </dgm:pt>
    <dgm:pt modelId="{9A9B7304-0F22-446A-88CA-59942F8502AB}" type="parTrans" cxnId="{1033E8B7-4025-46CA-9D0E-E017AC48D65F}">
      <dgm:prSet/>
      <dgm:spPr/>
      <dgm:t>
        <a:bodyPr/>
        <a:lstStyle/>
        <a:p>
          <a:endParaRPr lang="ru-RU"/>
        </a:p>
      </dgm:t>
    </dgm:pt>
    <dgm:pt modelId="{FD54C4AC-9CB4-4275-B140-D577DD447DE5}" type="sibTrans" cxnId="{1033E8B7-4025-46CA-9D0E-E017AC48D65F}">
      <dgm:prSet/>
      <dgm:spPr/>
      <dgm:t>
        <a:bodyPr/>
        <a:lstStyle/>
        <a:p>
          <a:endParaRPr lang="ru-RU"/>
        </a:p>
      </dgm:t>
    </dgm:pt>
    <dgm:pt modelId="{00D42405-E995-4F58-8E68-4DC3FBF268B9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Формирование отчета об исполнении бюджета предыдущего года</a:t>
          </a:r>
          <a:endParaRPr lang="ru-RU" sz="1200" b="1" dirty="0">
            <a:solidFill>
              <a:schemeClr val="tx2">
                <a:lumMod val="50000"/>
              </a:schemeClr>
            </a:solidFill>
          </a:endParaRPr>
        </a:p>
      </dgm:t>
    </dgm:pt>
    <dgm:pt modelId="{7F5A9E9A-E52C-4097-A290-DADA55DD92E1}" type="parTrans" cxnId="{E49DE58C-1F25-431B-B3AC-8303669E5581}">
      <dgm:prSet/>
      <dgm:spPr/>
      <dgm:t>
        <a:bodyPr/>
        <a:lstStyle/>
        <a:p>
          <a:endParaRPr lang="ru-RU"/>
        </a:p>
      </dgm:t>
    </dgm:pt>
    <dgm:pt modelId="{B9FF201D-41FA-4F4B-BD1C-A37621169383}" type="sibTrans" cxnId="{E49DE58C-1F25-431B-B3AC-8303669E5581}">
      <dgm:prSet/>
      <dgm:spPr/>
      <dgm:t>
        <a:bodyPr/>
        <a:lstStyle/>
        <a:p>
          <a:endParaRPr lang="ru-RU"/>
        </a:p>
      </dgm:t>
    </dgm:pt>
    <dgm:pt modelId="{2718F5F6-5E9C-4A22-86D8-BFF60AB2DD89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Утверждение отчета об исполнении бюджета предыдущего года</a:t>
          </a:r>
          <a:endParaRPr lang="ru-RU" sz="1200" b="1" dirty="0">
            <a:solidFill>
              <a:schemeClr val="tx2">
                <a:lumMod val="50000"/>
              </a:schemeClr>
            </a:solidFill>
          </a:endParaRPr>
        </a:p>
      </dgm:t>
    </dgm:pt>
    <dgm:pt modelId="{A6D7B4C6-7741-46E6-8A25-9127260F2A40}" type="parTrans" cxnId="{67A0FCE5-87FF-4B8D-80EA-257A5D8D4A19}">
      <dgm:prSet/>
      <dgm:spPr/>
      <dgm:t>
        <a:bodyPr/>
        <a:lstStyle/>
        <a:p>
          <a:endParaRPr lang="ru-RU"/>
        </a:p>
      </dgm:t>
    </dgm:pt>
    <dgm:pt modelId="{BCDEFE7B-9D87-4D7E-9A9F-79B756506734}" type="sibTrans" cxnId="{67A0FCE5-87FF-4B8D-80EA-257A5D8D4A19}">
      <dgm:prSet/>
      <dgm:spPr/>
      <dgm:t>
        <a:bodyPr/>
        <a:lstStyle/>
        <a:p>
          <a:endParaRPr lang="ru-RU"/>
        </a:p>
      </dgm:t>
    </dgm:pt>
    <dgm:pt modelId="{446446AE-0B2C-4CEA-ADF2-779641CF9967}">
      <dgm:prSet phldrT="[Текст]" custT="1"/>
      <dgm:spPr>
        <a:solidFill>
          <a:srgbClr val="FF9900"/>
        </a:solidFill>
      </dgm:spPr>
      <dgm:t>
        <a:bodyPr/>
        <a:lstStyle/>
        <a:p>
          <a:r>
            <a:rPr lang="ru-RU" sz="1200" b="1" dirty="0" smtClean="0">
              <a:solidFill>
                <a:schemeClr val="tx2">
                  <a:lumMod val="50000"/>
                </a:schemeClr>
              </a:solidFill>
            </a:rPr>
            <a:t>Составление проекта бюджета  на очередной год и плановый период</a:t>
          </a:r>
          <a:endParaRPr lang="ru-RU" sz="1200" b="1" dirty="0">
            <a:solidFill>
              <a:schemeClr val="tx2">
                <a:lumMod val="50000"/>
              </a:schemeClr>
            </a:solidFill>
          </a:endParaRPr>
        </a:p>
      </dgm:t>
    </dgm:pt>
    <dgm:pt modelId="{DB1CFD26-B8BC-4B5B-A0BA-2C70BF38B204}" type="parTrans" cxnId="{36F31EDE-D847-42D0-AE4C-00E13DB403A9}">
      <dgm:prSet/>
      <dgm:spPr/>
      <dgm:t>
        <a:bodyPr/>
        <a:lstStyle/>
        <a:p>
          <a:endParaRPr lang="ru-RU"/>
        </a:p>
      </dgm:t>
    </dgm:pt>
    <dgm:pt modelId="{B41E3B55-31A0-48BF-8DAD-D64642828D05}" type="sibTrans" cxnId="{36F31EDE-D847-42D0-AE4C-00E13DB403A9}">
      <dgm:prSet/>
      <dgm:spPr/>
      <dgm:t>
        <a:bodyPr/>
        <a:lstStyle/>
        <a:p>
          <a:endParaRPr lang="ru-RU"/>
        </a:p>
      </dgm:t>
    </dgm:pt>
    <dgm:pt modelId="{12802109-D692-49ED-9F91-020666BEA958}" type="pres">
      <dgm:prSet presAssocID="{7F67BB12-A898-4180-80AF-1BEEF1EDCE9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A62876-C97E-46A3-A032-7839E0E8F6CA}" type="pres">
      <dgm:prSet presAssocID="{597A0292-CEB5-47BA-A826-CFE01F90BE92}" presName="node" presStyleLbl="node1" presStyleIdx="0" presStyleCnt="6" custScaleX="160030" custRadScaleRad="101054" custRadScaleInc="346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D9181C-CD69-43FC-8962-F47495288986}" type="pres">
      <dgm:prSet presAssocID="{597A0292-CEB5-47BA-A826-CFE01F90BE92}" presName="spNode" presStyleCnt="0"/>
      <dgm:spPr/>
      <dgm:t>
        <a:bodyPr/>
        <a:lstStyle/>
        <a:p>
          <a:endParaRPr lang="ru-RU"/>
        </a:p>
      </dgm:t>
    </dgm:pt>
    <dgm:pt modelId="{97A7D945-B2A6-476B-B3DD-BF735E7755A7}" type="pres">
      <dgm:prSet presAssocID="{ADE6F482-8FD7-428B-89BD-C2F95D094819}" presName="sibTrans" presStyleLbl="sibTrans1D1" presStyleIdx="0" presStyleCnt="6"/>
      <dgm:spPr/>
      <dgm:t>
        <a:bodyPr/>
        <a:lstStyle/>
        <a:p>
          <a:endParaRPr lang="ru-RU"/>
        </a:p>
      </dgm:t>
    </dgm:pt>
    <dgm:pt modelId="{FD73FEA8-CF9A-4D67-80CC-4CD684353A06}" type="pres">
      <dgm:prSet presAssocID="{66971EA7-0625-4E40-88DC-795314C01DA0}" presName="node" presStyleLbl="node1" presStyleIdx="1" presStyleCnt="6" custScaleX="156396" custRadScaleRad="110200" custRadScaleInc="277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D7B84-8B9C-4B14-AC8E-E3081BECCFC2}" type="pres">
      <dgm:prSet presAssocID="{66971EA7-0625-4E40-88DC-795314C01DA0}" presName="spNode" presStyleCnt="0"/>
      <dgm:spPr/>
      <dgm:t>
        <a:bodyPr/>
        <a:lstStyle/>
        <a:p>
          <a:endParaRPr lang="ru-RU"/>
        </a:p>
      </dgm:t>
    </dgm:pt>
    <dgm:pt modelId="{F54648FE-C80B-4B6A-95ED-81F51C5559D6}" type="pres">
      <dgm:prSet presAssocID="{1E49685A-3D3B-4C8F-AB4B-ACFA4DBA22CC}" presName="sibTrans" presStyleLbl="sibTrans1D1" presStyleIdx="1" presStyleCnt="6"/>
      <dgm:spPr/>
      <dgm:t>
        <a:bodyPr/>
        <a:lstStyle/>
        <a:p>
          <a:endParaRPr lang="ru-RU"/>
        </a:p>
      </dgm:t>
    </dgm:pt>
    <dgm:pt modelId="{0F18F354-18D7-454E-9AE2-9CAC53FFE85E}" type="pres">
      <dgm:prSet presAssocID="{79CB9868-A5D8-41A0-A239-FC6E12A081F1}" presName="node" presStyleLbl="node1" presStyleIdx="2" presStyleCnt="6" custScaleX="137440" custRadScaleRad="96583" custRadScaleInc="314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61AE1D-CAA4-4A1C-BFD4-BE635B50242D}" type="pres">
      <dgm:prSet presAssocID="{79CB9868-A5D8-41A0-A239-FC6E12A081F1}" presName="spNode" presStyleCnt="0"/>
      <dgm:spPr/>
      <dgm:t>
        <a:bodyPr/>
        <a:lstStyle/>
        <a:p>
          <a:endParaRPr lang="ru-RU"/>
        </a:p>
      </dgm:t>
    </dgm:pt>
    <dgm:pt modelId="{8AC7C132-958B-4594-A183-89DF89CFC43A}" type="pres">
      <dgm:prSet presAssocID="{FD54C4AC-9CB4-4275-B140-D577DD447DE5}" presName="sibTrans" presStyleLbl="sibTrans1D1" presStyleIdx="2" presStyleCnt="6"/>
      <dgm:spPr/>
      <dgm:t>
        <a:bodyPr/>
        <a:lstStyle/>
        <a:p>
          <a:endParaRPr lang="ru-RU"/>
        </a:p>
      </dgm:t>
    </dgm:pt>
    <dgm:pt modelId="{8BCFF876-9A2A-49AC-8F21-ABFF875C97C9}" type="pres">
      <dgm:prSet presAssocID="{00D42405-E995-4F58-8E68-4DC3FBF268B9}" presName="node" presStyleLbl="node1" presStyleIdx="3" presStyleCnt="6" custScaleX="146751" custRadScaleRad="121455" custRadScaleInc="3274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483C39-5760-42F6-8506-5A6AA51783BC}" type="pres">
      <dgm:prSet presAssocID="{00D42405-E995-4F58-8E68-4DC3FBF268B9}" presName="spNode" presStyleCnt="0"/>
      <dgm:spPr/>
      <dgm:t>
        <a:bodyPr/>
        <a:lstStyle/>
        <a:p>
          <a:endParaRPr lang="ru-RU"/>
        </a:p>
      </dgm:t>
    </dgm:pt>
    <dgm:pt modelId="{92D75B88-764F-45EC-8605-0D4BF8391093}" type="pres">
      <dgm:prSet presAssocID="{B9FF201D-41FA-4F4B-BD1C-A37621169383}" presName="sibTrans" presStyleLbl="sibTrans1D1" presStyleIdx="3" presStyleCnt="6"/>
      <dgm:spPr/>
      <dgm:t>
        <a:bodyPr/>
        <a:lstStyle/>
        <a:p>
          <a:endParaRPr lang="ru-RU"/>
        </a:p>
      </dgm:t>
    </dgm:pt>
    <dgm:pt modelId="{3C9A1BEC-BC47-49BE-B4ED-1D4E2D30E573}" type="pres">
      <dgm:prSet presAssocID="{2718F5F6-5E9C-4A22-86D8-BFF60AB2DD89}" presName="node" presStyleLbl="node1" presStyleIdx="4" presStyleCnt="6" custScaleX="143582" custRadScaleRad="113124" custRadScaleInc="241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B6936-BC39-4434-A972-7612BDED4382}" type="pres">
      <dgm:prSet presAssocID="{2718F5F6-5E9C-4A22-86D8-BFF60AB2DD89}" presName="spNode" presStyleCnt="0"/>
      <dgm:spPr/>
      <dgm:t>
        <a:bodyPr/>
        <a:lstStyle/>
        <a:p>
          <a:endParaRPr lang="ru-RU"/>
        </a:p>
      </dgm:t>
    </dgm:pt>
    <dgm:pt modelId="{359C00EB-34C1-48C4-AED3-2CD9FD9D2737}" type="pres">
      <dgm:prSet presAssocID="{BCDEFE7B-9D87-4D7E-9A9F-79B756506734}" presName="sibTrans" presStyleLbl="sibTrans1D1" presStyleIdx="4" presStyleCnt="6"/>
      <dgm:spPr/>
      <dgm:t>
        <a:bodyPr/>
        <a:lstStyle/>
        <a:p>
          <a:endParaRPr lang="ru-RU"/>
        </a:p>
      </dgm:t>
    </dgm:pt>
    <dgm:pt modelId="{96836C0F-FCD2-4CF3-95A1-A0FC4451D5DF}" type="pres">
      <dgm:prSet presAssocID="{446446AE-0B2C-4CEA-ADF2-779641CF9967}" presName="node" presStyleLbl="node1" presStyleIdx="5" presStyleCnt="6" custScaleX="150892" custRadScaleRad="88087" custRadScaleInc="2781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DF9103-50A9-4576-A29C-DD6036F33A77}" type="pres">
      <dgm:prSet presAssocID="{446446AE-0B2C-4CEA-ADF2-779641CF9967}" presName="spNode" presStyleCnt="0"/>
      <dgm:spPr/>
      <dgm:t>
        <a:bodyPr/>
        <a:lstStyle/>
        <a:p>
          <a:endParaRPr lang="ru-RU"/>
        </a:p>
      </dgm:t>
    </dgm:pt>
    <dgm:pt modelId="{22004F7F-A351-4A91-A993-398DA9D299AF}" type="pres">
      <dgm:prSet presAssocID="{B41E3B55-31A0-48BF-8DAD-D64642828D05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D80579BE-66F2-4FA8-9D4E-F95F3A9C40FE}" type="presOf" srcId="{79CB9868-A5D8-41A0-A239-FC6E12A081F1}" destId="{0F18F354-18D7-454E-9AE2-9CAC53FFE85E}" srcOrd="0" destOrd="0" presId="urn:microsoft.com/office/officeart/2005/8/layout/cycle6"/>
    <dgm:cxn modelId="{CD775FF1-6A9B-451D-85FB-12A4D79CA1C7}" type="presOf" srcId="{7F67BB12-A898-4180-80AF-1BEEF1EDCE92}" destId="{12802109-D692-49ED-9F91-020666BEA958}" srcOrd="0" destOrd="0" presId="urn:microsoft.com/office/officeart/2005/8/layout/cycle6"/>
    <dgm:cxn modelId="{A589E7D3-7173-4144-A3B4-926AF23E00BE}" type="presOf" srcId="{00D42405-E995-4F58-8E68-4DC3FBF268B9}" destId="{8BCFF876-9A2A-49AC-8F21-ABFF875C97C9}" srcOrd="0" destOrd="0" presId="urn:microsoft.com/office/officeart/2005/8/layout/cycle6"/>
    <dgm:cxn modelId="{30E83E14-1AB1-4BDE-ABD2-3CFD626F041F}" type="presOf" srcId="{FD54C4AC-9CB4-4275-B140-D577DD447DE5}" destId="{8AC7C132-958B-4594-A183-89DF89CFC43A}" srcOrd="0" destOrd="0" presId="urn:microsoft.com/office/officeart/2005/8/layout/cycle6"/>
    <dgm:cxn modelId="{1033E8B7-4025-46CA-9D0E-E017AC48D65F}" srcId="{7F67BB12-A898-4180-80AF-1BEEF1EDCE92}" destId="{79CB9868-A5D8-41A0-A239-FC6E12A081F1}" srcOrd="2" destOrd="0" parTransId="{9A9B7304-0F22-446A-88CA-59942F8502AB}" sibTransId="{FD54C4AC-9CB4-4275-B140-D577DD447DE5}"/>
    <dgm:cxn modelId="{36F31EDE-D847-42D0-AE4C-00E13DB403A9}" srcId="{7F67BB12-A898-4180-80AF-1BEEF1EDCE92}" destId="{446446AE-0B2C-4CEA-ADF2-779641CF9967}" srcOrd="5" destOrd="0" parTransId="{DB1CFD26-B8BC-4B5B-A0BA-2C70BF38B204}" sibTransId="{B41E3B55-31A0-48BF-8DAD-D64642828D05}"/>
    <dgm:cxn modelId="{67A0FCE5-87FF-4B8D-80EA-257A5D8D4A19}" srcId="{7F67BB12-A898-4180-80AF-1BEEF1EDCE92}" destId="{2718F5F6-5E9C-4A22-86D8-BFF60AB2DD89}" srcOrd="4" destOrd="0" parTransId="{A6D7B4C6-7741-46E6-8A25-9127260F2A40}" sibTransId="{BCDEFE7B-9D87-4D7E-9A9F-79B756506734}"/>
    <dgm:cxn modelId="{B542646C-E4BF-4880-A3B9-010CA3E093A3}" type="presOf" srcId="{BCDEFE7B-9D87-4D7E-9A9F-79B756506734}" destId="{359C00EB-34C1-48C4-AED3-2CD9FD9D2737}" srcOrd="0" destOrd="0" presId="urn:microsoft.com/office/officeart/2005/8/layout/cycle6"/>
    <dgm:cxn modelId="{73E1CE40-C3FA-4F50-9FE9-02BABA02C128}" type="presOf" srcId="{2718F5F6-5E9C-4A22-86D8-BFF60AB2DD89}" destId="{3C9A1BEC-BC47-49BE-B4ED-1D4E2D30E573}" srcOrd="0" destOrd="0" presId="urn:microsoft.com/office/officeart/2005/8/layout/cycle6"/>
    <dgm:cxn modelId="{70B480C2-488A-487F-881D-C0CE3B61FF12}" type="presOf" srcId="{597A0292-CEB5-47BA-A826-CFE01F90BE92}" destId="{79A62876-C97E-46A3-A032-7839E0E8F6CA}" srcOrd="0" destOrd="0" presId="urn:microsoft.com/office/officeart/2005/8/layout/cycle6"/>
    <dgm:cxn modelId="{75ED8464-DF75-4364-B22F-2F3A28439680}" srcId="{7F67BB12-A898-4180-80AF-1BEEF1EDCE92}" destId="{66971EA7-0625-4E40-88DC-795314C01DA0}" srcOrd="1" destOrd="0" parTransId="{E43CB031-A261-45C0-B9D8-2F296AE5621E}" sibTransId="{1E49685A-3D3B-4C8F-AB4B-ACFA4DBA22CC}"/>
    <dgm:cxn modelId="{87FCFE2C-F568-43F3-8801-63E8066A76D6}" type="presOf" srcId="{ADE6F482-8FD7-428B-89BD-C2F95D094819}" destId="{97A7D945-B2A6-476B-B3DD-BF735E7755A7}" srcOrd="0" destOrd="0" presId="urn:microsoft.com/office/officeart/2005/8/layout/cycle6"/>
    <dgm:cxn modelId="{FB97B317-C26F-4DC6-ACC3-0C581B50E458}" type="presOf" srcId="{66971EA7-0625-4E40-88DC-795314C01DA0}" destId="{FD73FEA8-CF9A-4D67-80CC-4CD684353A06}" srcOrd="0" destOrd="0" presId="urn:microsoft.com/office/officeart/2005/8/layout/cycle6"/>
    <dgm:cxn modelId="{70172D10-5323-4C3A-BC01-B417C4C4F649}" type="presOf" srcId="{B41E3B55-31A0-48BF-8DAD-D64642828D05}" destId="{22004F7F-A351-4A91-A993-398DA9D299AF}" srcOrd="0" destOrd="0" presId="urn:microsoft.com/office/officeart/2005/8/layout/cycle6"/>
    <dgm:cxn modelId="{B1DD07B9-0C59-46ED-8F4B-516F9F07A3DE}" type="presOf" srcId="{1E49685A-3D3B-4C8F-AB4B-ACFA4DBA22CC}" destId="{F54648FE-C80B-4B6A-95ED-81F51C5559D6}" srcOrd="0" destOrd="0" presId="urn:microsoft.com/office/officeart/2005/8/layout/cycle6"/>
    <dgm:cxn modelId="{F211C8E8-6A1D-4568-93D6-942144116EA7}" srcId="{7F67BB12-A898-4180-80AF-1BEEF1EDCE92}" destId="{597A0292-CEB5-47BA-A826-CFE01F90BE92}" srcOrd="0" destOrd="0" parTransId="{F7A786BC-13AE-469C-B390-A922371E3ECE}" sibTransId="{ADE6F482-8FD7-428B-89BD-C2F95D094819}"/>
    <dgm:cxn modelId="{C464600C-CE7D-4912-9661-D3B5B8B17E23}" type="presOf" srcId="{446446AE-0B2C-4CEA-ADF2-779641CF9967}" destId="{96836C0F-FCD2-4CF3-95A1-A0FC4451D5DF}" srcOrd="0" destOrd="0" presId="urn:microsoft.com/office/officeart/2005/8/layout/cycle6"/>
    <dgm:cxn modelId="{E49DE58C-1F25-431B-B3AC-8303669E5581}" srcId="{7F67BB12-A898-4180-80AF-1BEEF1EDCE92}" destId="{00D42405-E995-4F58-8E68-4DC3FBF268B9}" srcOrd="3" destOrd="0" parTransId="{7F5A9E9A-E52C-4097-A290-DADA55DD92E1}" sibTransId="{B9FF201D-41FA-4F4B-BD1C-A37621169383}"/>
    <dgm:cxn modelId="{E9CBBA59-ECEE-45A1-BD57-04C3866F6246}" type="presOf" srcId="{B9FF201D-41FA-4F4B-BD1C-A37621169383}" destId="{92D75B88-764F-45EC-8605-0D4BF8391093}" srcOrd="0" destOrd="0" presId="urn:microsoft.com/office/officeart/2005/8/layout/cycle6"/>
    <dgm:cxn modelId="{740FEE31-7DB4-4C46-B246-F81342140DAC}" type="presParOf" srcId="{12802109-D692-49ED-9F91-020666BEA958}" destId="{79A62876-C97E-46A3-A032-7839E0E8F6CA}" srcOrd="0" destOrd="0" presId="urn:microsoft.com/office/officeart/2005/8/layout/cycle6"/>
    <dgm:cxn modelId="{C1152261-C6F8-460A-A8D2-621D997B2147}" type="presParOf" srcId="{12802109-D692-49ED-9F91-020666BEA958}" destId="{F2D9181C-CD69-43FC-8962-F47495288986}" srcOrd="1" destOrd="0" presId="urn:microsoft.com/office/officeart/2005/8/layout/cycle6"/>
    <dgm:cxn modelId="{6D22BA75-BAC2-490F-BA46-BAD3B4C242DF}" type="presParOf" srcId="{12802109-D692-49ED-9F91-020666BEA958}" destId="{97A7D945-B2A6-476B-B3DD-BF735E7755A7}" srcOrd="2" destOrd="0" presId="urn:microsoft.com/office/officeart/2005/8/layout/cycle6"/>
    <dgm:cxn modelId="{DBBB20CC-8361-470E-90C1-7B18E39C848E}" type="presParOf" srcId="{12802109-D692-49ED-9F91-020666BEA958}" destId="{FD73FEA8-CF9A-4D67-80CC-4CD684353A06}" srcOrd="3" destOrd="0" presId="urn:microsoft.com/office/officeart/2005/8/layout/cycle6"/>
    <dgm:cxn modelId="{24B7B2AD-368F-4B44-AFB4-DB8D3B309EEA}" type="presParOf" srcId="{12802109-D692-49ED-9F91-020666BEA958}" destId="{AFBD7B84-8B9C-4B14-AC8E-E3081BECCFC2}" srcOrd="4" destOrd="0" presId="urn:microsoft.com/office/officeart/2005/8/layout/cycle6"/>
    <dgm:cxn modelId="{F0FA05B8-9622-4A1E-AF15-B5F58F1092AF}" type="presParOf" srcId="{12802109-D692-49ED-9F91-020666BEA958}" destId="{F54648FE-C80B-4B6A-95ED-81F51C5559D6}" srcOrd="5" destOrd="0" presId="urn:microsoft.com/office/officeart/2005/8/layout/cycle6"/>
    <dgm:cxn modelId="{1A88ACBC-B71E-4C52-A266-3AEFBBF1A95F}" type="presParOf" srcId="{12802109-D692-49ED-9F91-020666BEA958}" destId="{0F18F354-18D7-454E-9AE2-9CAC53FFE85E}" srcOrd="6" destOrd="0" presId="urn:microsoft.com/office/officeart/2005/8/layout/cycle6"/>
    <dgm:cxn modelId="{5ECA6AB6-620B-4CE2-9028-A7A6179C426C}" type="presParOf" srcId="{12802109-D692-49ED-9F91-020666BEA958}" destId="{9B61AE1D-CAA4-4A1C-BFD4-BE635B50242D}" srcOrd="7" destOrd="0" presId="urn:microsoft.com/office/officeart/2005/8/layout/cycle6"/>
    <dgm:cxn modelId="{F429A817-D6D2-45EC-8936-7D748ECA2B1B}" type="presParOf" srcId="{12802109-D692-49ED-9F91-020666BEA958}" destId="{8AC7C132-958B-4594-A183-89DF89CFC43A}" srcOrd="8" destOrd="0" presId="urn:microsoft.com/office/officeart/2005/8/layout/cycle6"/>
    <dgm:cxn modelId="{5953175A-8BF3-4C98-B636-B036D16849B2}" type="presParOf" srcId="{12802109-D692-49ED-9F91-020666BEA958}" destId="{8BCFF876-9A2A-49AC-8F21-ABFF875C97C9}" srcOrd="9" destOrd="0" presId="urn:microsoft.com/office/officeart/2005/8/layout/cycle6"/>
    <dgm:cxn modelId="{DD70AB54-F0B5-4A9C-82BB-0CA33C5706E2}" type="presParOf" srcId="{12802109-D692-49ED-9F91-020666BEA958}" destId="{9A483C39-5760-42F6-8506-5A6AA51783BC}" srcOrd="10" destOrd="0" presId="urn:microsoft.com/office/officeart/2005/8/layout/cycle6"/>
    <dgm:cxn modelId="{A22DC2F9-F83D-401E-A1BC-C90CE91E75D7}" type="presParOf" srcId="{12802109-D692-49ED-9F91-020666BEA958}" destId="{92D75B88-764F-45EC-8605-0D4BF8391093}" srcOrd="11" destOrd="0" presId="urn:microsoft.com/office/officeart/2005/8/layout/cycle6"/>
    <dgm:cxn modelId="{A3660F02-B86B-4B2A-8EF2-81352D6556A2}" type="presParOf" srcId="{12802109-D692-49ED-9F91-020666BEA958}" destId="{3C9A1BEC-BC47-49BE-B4ED-1D4E2D30E573}" srcOrd="12" destOrd="0" presId="urn:microsoft.com/office/officeart/2005/8/layout/cycle6"/>
    <dgm:cxn modelId="{011FB8BE-8C1D-4D17-8FEB-68778DBC74E8}" type="presParOf" srcId="{12802109-D692-49ED-9F91-020666BEA958}" destId="{CDEB6936-BC39-4434-A972-7612BDED4382}" srcOrd="13" destOrd="0" presId="urn:microsoft.com/office/officeart/2005/8/layout/cycle6"/>
    <dgm:cxn modelId="{9AA42360-FF7D-4ACF-BBAB-466CD7C53752}" type="presParOf" srcId="{12802109-D692-49ED-9F91-020666BEA958}" destId="{359C00EB-34C1-48C4-AED3-2CD9FD9D2737}" srcOrd="14" destOrd="0" presId="urn:microsoft.com/office/officeart/2005/8/layout/cycle6"/>
    <dgm:cxn modelId="{3450C26B-99BA-418E-BD52-5FC46E1FE946}" type="presParOf" srcId="{12802109-D692-49ED-9F91-020666BEA958}" destId="{96836C0F-FCD2-4CF3-95A1-A0FC4451D5DF}" srcOrd="15" destOrd="0" presId="urn:microsoft.com/office/officeart/2005/8/layout/cycle6"/>
    <dgm:cxn modelId="{7327AB65-FE2A-43C3-8FA2-3EB7A961CA1F}" type="presParOf" srcId="{12802109-D692-49ED-9F91-020666BEA958}" destId="{CCDF9103-50A9-4576-A29C-DD6036F33A77}" srcOrd="16" destOrd="0" presId="urn:microsoft.com/office/officeart/2005/8/layout/cycle6"/>
    <dgm:cxn modelId="{DF4A1C81-0162-42AD-8743-52D738304843}" type="presParOf" srcId="{12802109-D692-49ED-9F91-020666BEA958}" destId="{22004F7F-A351-4A91-A993-398DA9D299AF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62876-C97E-46A3-A032-7839E0E8F6CA}">
      <dsp:nvSpPr>
        <dsp:cNvPr id="0" name=""/>
        <dsp:cNvSpPr/>
      </dsp:nvSpPr>
      <dsp:spPr>
        <a:xfrm>
          <a:off x="5040552" y="1512171"/>
          <a:ext cx="2447887" cy="994267"/>
        </a:xfrm>
        <a:prstGeom prst="roundRect">
          <a:avLst/>
        </a:prstGeom>
        <a:solidFill>
          <a:srgbClr val="FF99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50000"/>
                </a:schemeClr>
              </a:solidFill>
            </a:rPr>
            <a:t>Рассмотрение проекта бюджета на очередной год и плановый период</a:t>
          </a:r>
          <a:endParaRPr lang="ru-RU" sz="12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089088" y="1560707"/>
        <a:ext cx="2350815" cy="897195"/>
      </dsp:txXfrm>
    </dsp:sp>
    <dsp:sp modelId="{97A7D945-B2A6-476B-B3DD-BF735E7755A7}">
      <dsp:nvSpPr>
        <dsp:cNvPr id="0" name=""/>
        <dsp:cNvSpPr/>
      </dsp:nvSpPr>
      <dsp:spPr>
        <a:xfrm>
          <a:off x="1870012" y="1029832"/>
          <a:ext cx="4688824" cy="4688824"/>
        </a:xfrm>
        <a:custGeom>
          <a:avLst/>
          <a:gdLst/>
          <a:ahLst/>
          <a:cxnLst/>
          <a:rect l="0" t="0" r="0" b="0"/>
          <a:pathLst>
            <a:path>
              <a:moveTo>
                <a:pt x="4525847" y="1485570"/>
              </a:moveTo>
              <a:arcTo wR="2344412" hR="2344412" stAng="20310611" swAng="139571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73FEA8-CF9A-4D67-80CC-4CD684353A06}">
      <dsp:nvSpPr>
        <dsp:cNvPr id="0" name=""/>
        <dsp:cNvSpPr/>
      </dsp:nvSpPr>
      <dsp:spPr>
        <a:xfrm>
          <a:off x="5184571" y="3456380"/>
          <a:ext cx="2392299" cy="994267"/>
        </a:xfrm>
        <a:prstGeom prst="roundRect">
          <a:avLst/>
        </a:prstGeom>
        <a:solidFill>
          <a:srgbClr val="FF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50000"/>
                </a:schemeClr>
              </a:solidFill>
            </a:rPr>
            <a:t>Утверждение бюджета на очередной год и плановый период</a:t>
          </a:r>
          <a:endParaRPr lang="ru-RU" sz="16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5233107" y="3504916"/>
        <a:ext cx="2295227" cy="897195"/>
      </dsp:txXfrm>
    </dsp:sp>
    <dsp:sp modelId="{F54648FE-C80B-4B6A-95ED-81F51C5559D6}">
      <dsp:nvSpPr>
        <dsp:cNvPr id="0" name=""/>
        <dsp:cNvSpPr/>
      </dsp:nvSpPr>
      <dsp:spPr>
        <a:xfrm>
          <a:off x="2305770" y="241314"/>
          <a:ext cx="4688824" cy="4688824"/>
        </a:xfrm>
        <a:custGeom>
          <a:avLst/>
          <a:gdLst/>
          <a:ahLst/>
          <a:cxnLst/>
          <a:rect l="0" t="0" r="0" b="0"/>
          <a:pathLst>
            <a:path>
              <a:moveTo>
                <a:pt x="3755690" y="4216460"/>
              </a:moveTo>
              <a:arcTo wR="2344412" hR="2344412" stAng="3179310" swAng="17142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8F354-18D7-454E-9AE2-9CAC53FFE85E}">
      <dsp:nvSpPr>
        <dsp:cNvPr id="0" name=""/>
        <dsp:cNvSpPr/>
      </dsp:nvSpPr>
      <dsp:spPr>
        <a:xfrm>
          <a:off x="2880318" y="4608516"/>
          <a:ext cx="2102340" cy="994267"/>
        </a:xfrm>
        <a:prstGeom prst="roundRect">
          <a:avLst/>
        </a:prstGeom>
        <a:solidFill>
          <a:srgbClr val="FF99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2">
                  <a:lumMod val="50000"/>
                </a:schemeClr>
              </a:solidFill>
            </a:rPr>
            <a:t>Исполнение бюджета в текущем году</a:t>
          </a:r>
          <a:endParaRPr lang="ru-RU" sz="16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928854" y="4657052"/>
        <a:ext cx="2005268" cy="897195"/>
      </dsp:txXfrm>
    </dsp:sp>
    <dsp:sp modelId="{8AC7C132-958B-4594-A183-89DF89CFC43A}">
      <dsp:nvSpPr>
        <dsp:cNvPr id="0" name=""/>
        <dsp:cNvSpPr/>
      </dsp:nvSpPr>
      <dsp:spPr>
        <a:xfrm>
          <a:off x="481011" y="96490"/>
          <a:ext cx="4688824" cy="4688824"/>
        </a:xfrm>
        <a:custGeom>
          <a:avLst/>
          <a:gdLst/>
          <a:ahLst/>
          <a:cxnLst/>
          <a:rect l="0" t="0" r="0" b="0"/>
          <a:pathLst>
            <a:path>
              <a:moveTo>
                <a:pt x="2387679" y="4688425"/>
              </a:moveTo>
              <a:arcTo wR="2344412" hR="2344412" stAng="5336551" swAng="168925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CFF876-9A2A-49AC-8F21-ABFF875C97C9}">
      <dsp:nvSpPr>
        <dsp:cNvPr id="0" name=""/>
        <dsp:cNvSpPr/>
      </dsp:nvSpPr>
      <dsp:spPr>
        <a:xfrm>
          <a:off x="334181" y="3528398"/>
          <a:ext cx="2244765" cy="994267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50000"/>
                </a:schemeClr>
              </a:solidFill>
            </a:rPr>
            <a:t>Формирование отчета об исполнении бюджета предыдущего года</a:t>
          </a:r>
          <a:endParaRPr lang="ru-RU" sz="12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82717" y="3576934"/>
        <a:ext cx="2147693" cy="897195"/>
      </dsp:txXfrm>
    </dsp:sp>
    <dsp:sp modelId="{92D75B88-764F-45EC-8605-0D4BF8391093}">
      <dsp:nvSpPr>
        <dsp:cNvPr id="0" name=""/>
        <dsp:cNvSpPr/>
      </dsp:nvSpPr>
      <dsp:spPr>
        <a:xfrm>
          <a:off x="1273544" y="969313"/>
          <a:ext cx="4688824" cy="4688824"/>
        </a:xfrm>
        <a:custGeom>
          <a:avLst/>
          <a:gdLst/>
          <a:ahLst/>
          <a:cxnLst/>
          <a:rect l="0" t="0" r="0" b="0"/>
          <a:pathLst>
            <a:path>
              <a:moveTo>
                <a:pt x="8928" y="2548819"/>
              </a:moveTo>
              <a:arcTo wR="2344412" hR="2344412" stAng="10499884" swAng="149351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9A1BEC-BC47-49BE-B4ED-1D4E2D30E573}">
      <dsp:nvSpPr>
        <dsp:cNvPr id="0" name=""/>
        <dsp:cNvSpPr/>
      </dsp:nvSpPr>
      <dsp:spPr>
        <a:xfrm>
          <a:off x="432047" y="1512168"/>
          <a:ext cx="2196291" cy="994267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50000"/>
                </a:schemeClr>
              </a:solidFill>
            </a:rPr>
            <a:t>Утверждение отчета об исполнении бюджета предыдущего года</a:t>
          </a:r>
          <a:endParaRPr lang="ru-RU" sz="12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80583" y="1560704"/>
        <a:ext cx="2099219" cy="897195"/>
      </dsp:txXfrm>
    </dsp:sp>
    <dsp:sp modelId="{359C00EB-34C1-48C4-AED3-2CD9FD9D2737}">
      <dsp:nvSpPr>
        <dsp:cNvPr id="0" name=""/>
        <dsp:cNvSpPr/>
      </dsp:nvSpPr>
      <dsp:spPr>
        <a:xfrm>
          <a:off x="493631" y="1246568"/>
          <a:ext cx="4688824" cy="4688824"/>
        </a:xfrm>
        <a:custGeom>
          <a:avLst/>
          <a:gdLst/>
          <a:ahLst/>
          <a:cxnLst/>
          <a:rect l="0" t="0" r="0" b="0"/>
          <a:pathLst>
            <a:path>
              <a:moveTo>
                <a:pt x="1269552" y="260918"/>
              </a:moveTo>
              <a:arcTo wR="2344412" hR="2344412" stAng="14562666" swAng="14731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836C0F-FCD2-4CF3-95A1-A0FC4451D5DF}">
      <dsp:nvSpPr>
        <dsp:cNvPr id="0" name=""/>
        <dsp:cNvSpPr/>
      </dsp:nvSpPr>
      <dsp:spPr>
        <a:xfrm>
          <a:off x="2736302" y="288039"/>
          <a:ext cx="2308108" cy="994267"/>
        </a:xfrm>
        <a:prstGeom prst="roundRect">
          <a:avLst/>
        </a:prstGeom>
        <a:solidFill>
          <a:srgbClr val="FF99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2">
                  <a:lumMod val="50000"/>
                </a:schemeClr>
              </a:solidFill>
            </a:rPr>
            <a:t>Составление проекта бюджета  на очередной год и плановый период</a:t>
          </a:r>
          <a:endParaRPr lang="ru-RU" sz="12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784838" y="336575"/>
        <a:ext cx="2211036" cy="897195"/>
      </dsp:txXfrm>
    </dsp:sp>
    <dsp:sp modelId="{22004F7F-A351-4A91-A993-398DA9D299AF}">
      <dsp:nvSpPr>
        <dsp:cNvPr id="0" name=""/>
        <dsp:cNvSpPr/>
      </dsp:nvSpPr>
      <dsp:spPr>
        <a:xfrm>
          <a:off x="2168434" y="974748"/>
          <a:ext cx="4688824" cy="4688824"/>
        </a:xfrm>
        <a:custGeom>
          <a:avLst/>
          <a:gdLst/>
          <a:ahLst/>
          <a:cxnLst/>
          <a:rect l="0" t="0" r="0" b="0"/>
          <a:pathLst>
            <a:path>
              <a:moveTo>
                <a:pt x="2886427" y="63515"/>
              </a:moveTo>
              <a:arcTo wR="2344412" hR="2344412" stAng="17002045" swAng="155685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0.36885</cdr:x>
      <cdr:y>0.27679</cdr:y>
    </cdr:from>
    <cdr:to>
      <cdr:x>0.46721</cdr:x>
      <cdr:y>0.35634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40338" y="1252736"/>
          <a:ext cx="86409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102,4 %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0.36364</cdr:x>
      <cdr:y>0.46669</cdr:y>
    </cdr:from>
    <cdr:to>
      <cdr:x>0.47012</cdr:x>
      <cdr:y>0.53157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68352" y="2448272"/>
          <a:ext cx="927805" cy="3403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106,8%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0.37705</cdr:x>
      <cdr:y>0.6109</cdr:y>
    </cdr:from>
    <cdr:to>
      <cdr:x>0.48114</cdr:x>
      <cdr:y>0.81293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312368" y="276490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0.35246</cdr:x>
      <cdr:y>0.70636</cdr:y>
    </cdr:from>
    <cdr:to>
      <cdr:x>0.45902</cdr:x>
      <cdr:y>0.78591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096344" y="3196959"/>
          <a:ext cx="936136" cy="360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103,6%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0.17355</cdr:x>
      <cdr:y>0.12354</cdr:y>
    </cdr:from>
    <cdr:to>
      <cdr:x>0.21453</cdr:x>
      <cdr:y>0.84096</cdr:y>
    </cdr:to>
    <cdr:sp macro="" textlink="">
      <cdr:nvSpPr>
        <cdr:cNvPr id="10" name="Левая фигурная скобка 9"/>
        <cdr:cNvSpPr/>
      </cdr:nvSpPr>
      <cdr:spPr>
        <a:xfrm xmlns:a="http://schemas.openxmlformats.org/drawingml/2006/main">
          <a:off x="1512168" y="648072"/>
          <a:ext cx="357058" cy="3763625"/>
        </a:xfrm>
        <a:prstGeom xmlns:a="http://schemas.openxmlformats.org/drawingml/2006/main" prst="leftBrace">
          <a:avLst/>
        </a:prstGeom>
        <a:ln xmlns:a="http://schemas.openxmlformats.org/drawingml/2006/main" w="57150">
          <a:solidFill>
            <a:schemeClr val="tx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0.12295</cdr:x>
      <cdr:y>0.35634</cdr:y>
    </cdr:from>
    <cdr:to>
      <cdr:x>0.18033</cdr:x>
      <cdr:y>0.54726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080120" y="1612776"/>
          <a:ext cx="504056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5 062,1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0.36885</cdr:x>
      <cdr:y>0</cdr:y>
    </cdr:from>
    <cdr:to>
      <cdr:x>0.46721</cdr:x>
      <cdr:y>0.14951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213778" y="0"/>
          <a:ext cx="857008" cy="784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103,4 %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0.2562</cdr:x>
      <cdr:y>0.0549</cdr:y>
    </cdr:from>
    <cdr:to>
      <cdr:x>0.59226</cdr:x>
      <cdr:y>0.11854</cdr:y>
    </cdr:to>
    <cdr:sp macro="" textlink="">
      <cdr:nvSpPr>
        <cdr:cNvPr id="14" name="Правая фигурная скобка 13"/>
        <cdr:cNvSpPr/>
      </cdr:nvSpPr>
      <cdr:spPr>
        <a:xfrm xmlns:a="http://schemas.openxmlformats.org/drawingml/2006/main" rot="16200000">
          <a:off x="3529359" y="-1009079"/>
          <a:ext cx="333858" cy="2928080"/>
        </a:xfrm>
        <a:prstGeom xmlns:a="http://schemas.openxmlformats.org/drawingml/2006/main" prst="rightBrace">
          <a:avLst>
            <a:gd name="adj1" fmla="val 0"/>
            <a:gd name="adj2" fmla="val 50000"/>
          </a:avLst>
        </a:prstGeom>
        <a:ln xmlns:a="http://schemas.openxmlformats.org/drawingml/2006/main" w="571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0.33884</cdr:x>
      <cdr:y>0.34972</cdr:y>
    </cdr:from>
    <cdr:to>
      <cdr:x>0.48361</cdr:x>
      <cdr:y>0.39806</cdr:y>
    </cdr:to>
    <cdr:cxnSp macro="">
      <cdr:nvCxnSpPr>
        <cdr:cNvPr id="13" name="Прямая со стрелкой 12"/>
        <cdr:cNvCxnSpPr/>
      </cdr:nvCxnSpPr>
      <cdr:spPr>
        <a:xfrm xmlns:a="http://schemas.openxmlformats.org/drawingml/2006/main" flipV="1">
          <a:off x="2952328" y="1834647"/>
          <a:ext cx="1261350" cy="25358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0.32231</cdr:x>
      <cdr:y>0.52159</cdr:y>
    </cdr:from>
    <cdr:to>
      <cdr:x>0.47934</cdr:x>
      <cdr:y>0.55123</cdr:y>
    </cdr:to>
    <cdr:cxnSp macro="">
      <cdr:nvCxnSpPr>
        <cdr:cNvPr id="20" name="Прямая со стрелкой 19"/>
        <cdr:cNvCxnSpPr/>
      </cdr:nvCxnSpPr>
      <cdr:spPr>
        <a:xfrm xmlns:a="http://schemas.openxmlformats.org/drawingml/2006/main" flipV="1">
          <a:off x="2808312" y="2736304"/>
          <a:ext cx="1368152" cy="15547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0.31148</cdr:x>
      <cdr:y>0.78002</cdr:y>
    </cdr:from>
    <cdr:to>
      <cdr:x>0.4918</cdr:x>
      <cdr:y>0.79593</cdr:y>
    </cdr:to>
    <cdr:cxnSp macro="">
      <cdr:nvCxnSpPr>
        <cdr:cNvPr id="25" name="Прямая со стрелкой 24"/>
        <cdr:cNvCxnSpPr/>
      </cdr:nvCxnSpPr>
      <cdr:spPr>
        <a:xfrm xmlns:a="http://schemas.openxmlformats.org/drawingml/2006/main" flipV="1">
          <a:off x="2736304" y="3530334"/>
          <a:ext cx="1584107" cy="7200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0.47407</cdr:x>
      <cdr:y>0.01235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283968" y="72033"/>
          <a:ext cx="4752528" cy="5760615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 </a:t>
          </a:r>
          <a:r>
            <a:rPr lang="ru-RU" sz="10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        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Уточненные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плановые показатели по налогу на доходы физических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лиц (далее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– НДФЛ) за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год выполнены на 102,9 %.                        </a:t>
          </a:r>
        </a:p>
        <a:p xmlns:a="http://schemas.openxmlformats.org/drawingml/2006/main">
          <a:pPr algn="just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Перевыполнение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плановых показателей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года и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рост поступлений по сравнению с показателем за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 обусловлены  следующими основными факторами:</a:t>
          </a:r>
        </a:p>
        <a:p xmlns:a="http://schemas.openxmlformats.org/drawingml/2006/main">
          <a:pPr algn="just"/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введением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 01.01.2025 прогрессивной шкалы, состоящей из пяти ступеней,  в зависимости от размера и вида дохода, полученного налогоплательщиком в налоговом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периоде; </a:t>
          </a:r>
        </a:p>
        <a:p xmlns:a="http://schemas.openxmlformats.org/drawingml/2006/main">
          <a:pPr algn="just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ростом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минимального размера оплаты труда в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               2025 году на 16,62 % (в 2025 в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размере 22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440,00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руб.,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2024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году в размере 19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242,00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руб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.);</a:t>
          </a:r>
        </a:p>
        <a:p xmlns:a="http://schemas.openxmlformats.org/drawingml/2006/main">
          <a:pPr algn="just">
            <a:buFontTx/>
            <a:buChar char="-"/>
          </a:pP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увеличением уровня заработной платы работников по организациям без субъектов малого предпринимательства, которая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 январь-октябрь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года (данные 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Крымстата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по городскому округу Евпатория Республики Крым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составила     51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397,00 руб. (в аналогичном периоде 2024 года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- 44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410,00 руб.), темп роста составил 115,70 %;</a:t>
          </a:r>
        </a:p>
        <a:p xmlns:a="http://schemas.openxmlformats.org/drawingml/2006/main">
          <a:pPr algn="just">
            <a:buFontTx/>
            <a:buChar char="-"/>
          </a:pP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уплатой налога вновь зарегистрированными плательщиками, в том числе обособленными подразделениями;</a:t>
          </a:r>
        </a:p>
        <a:p xmlns:a="http://schemas.openxmlformats.org/drawingml/2006/main">
          <a:pPr algn="just">
            <a:buFontTx/>
            <a:buChar char="-"/>
          </a:pP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результатами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работы межведомственной комиссии по вопросам мобилизации доходов в бюджет города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Евпатории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Республики Крым и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рабочей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группы по снижению неформальной занятости и легализации заработной платы на территории муниципального образования городской округ Евпатория Республики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Крым, обеспечено поступление налога на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общую сумму 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12,5 млн руб.;</a:t>
          </a:r>
        </a:p>
        <a:p xmlns:a="http://schemas.openxmlformats.org/drawingml/2006/main">
          <a:pPr algn="just">
            <a:buFontTx/>
            <a:buChar char="-"/>
          </a:pP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увеличением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норматива отчислений в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году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7,27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процентных пункта (с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30,85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% в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2024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году до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38,12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% в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году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).</a:t>
          </a:r>
          <a:endParaRPr lang="ru-RU" sz="10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0.59016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184576" y="0"/>
          <a:ext cx="3600400" cy="499715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Доходы от уплаты акцизов на нефтепродукты зачисляются в бюджет городского округа Евпатория в соответствии с 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размером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дифференцированного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норматива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отчислений, установленным субъектом Российской Федерации – Республикой Крым, рассчитанным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исходя из протяженности автомобильных дорог местного значения, находящихся в собственности соответствующего муниципального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образования. Размер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норматива для городского округа Евпатория Республики Крым на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составлял 0,272 % в соответствии  с приложением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к Закону  Республики Крым от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29.11.2024 № 14-ЗРК/2024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 бюджете Республики Крым на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и на плановый период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2027 </a:t>
          </a:r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годов».</a:t>
          </a:r>
          <a:endParaRPr lang="ru-RU" sz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Полномочия администратора доходов осуществляет Управление Федеральной налоговой службы России по Республике Крым.</a:t>
          </a:r>
        </a:p>
        <a:p xmlns:a="http://schemas.openxmlformats.org/drawingml/2006/main">
          <a:pPr algn="ctr"/>
          <a:r>
            <a:rPr lang="ru-RU" altLang="ru-RU" sz="12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Доходы от акцизов </a:t>
          </a:r>
          <a:r>
            <a:rPr lang="ru-RU" altLang="ru-RU" sz="1200" dirty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на </a:t>
          </a:r>
          <a:r>
            <a:rPr lang="ru-RU" altLang="ru-RU" sz="12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нефтепродукты являются источником формирования ДОРОЖНОГО ФОНДА муниципального образования.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0.63934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616624" y="0"/>
          <a:ext cx="3168352" cy="4925144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Уточненные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плановые показатели </a:t>
          </a:r>
          <a:r>
            <a:rPr lang="ru-RU" altLang="ru-RU" sz="14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</a:t>
          </a:r>
          <a:r>
            <a:rPr lang="ru-RU" altLang="ru-RU" sz="14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налогу</a:t>
          </a:r>
          <a:r>
            <a: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, взимаемому в связи с применением упрощенной системы </a:t>
          </a:r>
          <a:r>
            <a:rPr lang="ru-RU" altLang="ru-RU" sz="14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налогообложения</a:t>
          </a:r>
          <a:r>
            <a:rPr lang="ru-RU" altLang="ru-RU" sz="14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,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 2025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 выполнены на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102,4 %. </a:t>
          </a:r>
        </a:p>
        <a:p xmlns:a="http://schemas.openxmlformats.org/drawingml/2006/main">
          <a:pPr algn="ctr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Налог зачислялся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бюджет городского округа Евпатория по дифференцированным нормативам отчислений, установленным приложением 4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 Закону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Крым от 29.11.2024                          № 14-ЗРК/2024 «О бюджете Республики Крым на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и на плановый период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годов», размер норматива для городского округа Евпатория Республики Крым на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составлял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27,54 %.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0.61475</cdr:x>
      <cdr:y>0.0261</cdr:y>
    </cdr:from>
    <cdr:to>
      <cdr:x>1</cdr:x>
      <cdr:y>0.82224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400564" y="144016"/>
          <a:ext cx="3384412" cy="4392488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Плановые показатели </a:t>
          </a:r>
          <a:r>
            <a:rPr lang="ru-RU" altLang="ru-RU" sz="13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 по единому сельскохозяйственному налогу (далее - ЕСХН)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выполнены на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100,0%.</a:t>
          </a:r>
        </a:p>
        <a:p xmlns:a="http://schemas.openxmlformats.org/drawingml/2006/main">
          <a:pPr algn="just"/>
          <a:r>
            <a:rPr lang="ru-RU" altLang="ru-RU" sz="1300" dirty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 </a:t>
          </a:r>
          <a:r>
            <a:rPr lang="ru-RU" altLang="ru-RU" sz="13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      ЕСХН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 2025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году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зачислялся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бюджет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городского округа в соответствии со статьей 61.2 Бюджетного кодекса РФ, с применением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ставок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соответствии с Законом Республики Крым от 29 декабря 2014 года № 60-ЗРК/2014 «Об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установлении ставки единого сельскохозяйственного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налога на территории Республики Крым» с изменениями, которым налоговая ставка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для сельскохозяйственных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товаропроизводителей установлена на уровне 4,0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%. </a:t>
          </a:r>
          <a:endParaRPr lang="ru-RU" sz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0.47154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176465" y="0"/>
          <a:ext cx="4680519" cy="5616624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20638" indent="-20638" algn="just">
            <a:tabLst>
              <a:tab pos="180975" algn="l"/>
            </a:tabLst>
          </a:pPr>
          <a:r>
            <a: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Уточненные плановые показатели </a:t>
          </a:r>
          <a:r>
            <a:rPr lang="ru-RU" altLang="ru-RU" sz="145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налогу, </a:t>
          </a:r>
          <a:r>
            <a:rPr lang="ru-RU" altLang="ru-RU" sz="145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взимаемому </a:t>
          </a:r>
          <a:r>
            <a:rPr lang="ru-RU" altLang="ru-RU" sz="145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в связи с </a:t>
          </a:r>
          <a:r>
            <a:rPr lang="ru-RU" altLang="ru-RU" sz="145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применением патентной системы налогообложения,</a:t>
          </a:r>
          <a:r>
            <a: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выполнены на 115,9 %.</a:t>
          </a:r>
        </a:p>
        <a:p xmlns:a="http://schemas.openxmlformats.org/drawingml/2006/main">
          <a:pPr marL="285750" indent="-285750" algn="just"/>
          <a:r>
            <a: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Перевыполнение </a:t>
          </a:r>
          <a:r>
            <a:rPr lang="ru-RU" sz="14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плановых показателей </a:t>
          </a:r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rPr>
            <a:t>2025 года связано с:         </a:t>
          </a:r>
        </a:p>
        <a:p xmlns:a="http://schemas.openxmlformats.org/drawingml/2006/main">
          <a:pPr marL="285750" indent="-285750" algn="just"/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anose="02020603050405020304" pitchFamily="18" charset="0"/>
            </a:rPr>
            <a:t>- переносом </a:t>
          </a:r>
          <a:r>
            <a:rPr lang="ru-RU" sz="14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сроков уплаты налога с января 2026 года на декабрь 2025 года, в связи с изменением налогового </a:t>
          </a:r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законодательства; </a:t>
          </a:r>
        </a:p>
        <a:p xmlns:a="http://schemas.openxmlformats.org/drawingml/2006/main">
          <a:pPr marL="285750" indent="-285750" algn="just">
            <a:buFontTx/>
            <a:buChar char="-"/>
          </a:pPr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применением </a:t>
          </a:r>
          <a:r>
            <a:rPr lang="ru-RU" sz="14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 1 января 2025 года на территории Республики Крым  индексации размера потенциально возможного к получению индивидуальным предпринимателем годового дохода  по видам предпринимательской деятельности, в отношении которых применяется патентная система налогообложения, на коэффициент-дефлятор, установленный на соответствующий календарный год в соответствии с федеральным </a:t>
          </a:r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законодательством;</a:t>
          </a:r>
        </a:p>
        <a:p xmlns:a="http://schemas.openxmlformats.org/drawingml/2006/main">
          <a:pPr marL="285750" indent="-285750" algn="just">
            <a:buFontTx/>
            <a:buChar char="-"/>
          </a:pPr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увеличением </a:t>
          </a:r>
          <a:r>
            <a:rPr lang="ru-RU" sz="14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количества выданных в 2025 году патентов на </a:t>
          </a:r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311.</a:t>
          </a:r>
        </a:p>
        <a:p xmlns:a="http://schemas.openxmlformats.org/drawingml/2006/main">
          <a:pPr algn="just"/>
          <a:r>
            <a:rPr lang="ru-RU" sz="14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2025 </a:t>
          </a:r>
          <a:r>
            <a:rPr lang="ru-RU" sz="14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году на территории Республики Крым применялась налоговая ставка в размере 6,0 %, в соответствии со ст. 346.50 Налогового кодекса Российской </a:t>
          </a:r>
          <a:r>
            <a:rPr lang="ru-RU" sz="14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Федерации.</a:t>
          </a:r>
          <a:endParaRPr lang="ru-RU" sz="14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0.41803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72407" y="2268144"/>
          <a:ext cx="482359" cy="5155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0.51639</cdr:x>
      <cdr:y>0.01333</cdr:y>
    </cdr:from>
    <cdr:to>
      <cdr:x>1</cdr:x>
      <cdr:y>0.98667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536504" y="71990"/>
          <a:ext cx="4248472" cy="5256620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265113" algn="just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Годовые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плановые показатели </a:t>
          </a:r>
          <a:r>
            <a:rPr lang="ru-RU" altLang="ru-RU" sz="13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</a:t>
          </a:r>
          <a:br>
            <a:rPr lang="ru-RU" altLang="ru-RU" sz="13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</a:br>
          <a:r>
            <a:rPr lang="ru-RU" altLang="ru-RU" sz="13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налогу на имущество физических лиц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выполнены на 101,3%. </a:t>
          </a:r>
        </a:p>
        <a:p xmlns:a="http://schemas.openxmlformats.org/drawingml/2006/main">
          <a:pPr indent="265113" algn="just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 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имущество физических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 на территории муниципального образования городской округ Евпатория Республики Крым,       в 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соответствии с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положениями главы 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31 Налогового кодекса Российской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Федерации, установлен на 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основании решения Евпаторийского городского совета Республики Крым от 15.11.2019 № 2-6/4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«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 налоге на имущество физических лиц на территории муниципального образования городской округ Евпатория Республики Крым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»,      с </a:t>
          </a:r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изменениями от 30.11.2022 № 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2-60/6,  которым утверждены:</a:t>
          </a:r>
        </a:p>
        <a:p xmlns:a="http://schemas.openxmlformats.org/drawingml/2006/main">
          <a:pPr indent="265113" algn="just"/>
          <a:r>
            <a:rPr lang="ru-RU"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</a:t>
          </a:r>
          <a:r>
            <a:rPr lang="ru-RU" sz="1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порядок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определения налоговой базы по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налогу,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исходя из кадастровой стоимости объектов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налогообложения;</a:t>
          </a:r>
        </a:p>
        <a:p xmlns:a="http://schemas.openxmlformats.org/drawingml/2006/main">
          <a:pPr indent="265113" algn="just"/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ставки налога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отношении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видов объектов </a:t>
          </a:r>
          <a:r>
            <a: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налогообложения, </a:t>
          </a:r>
          <a:r>
            <a: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учетом положений статьи 406 Налогового кодекса Российской Федерации.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0.37705</cdr:x>
      <cdr:y>0.6109</cdr:y>
    </cdr:from>
    <cdr:to>
      <cdr:x>0.48114</cdr:x>
      <cdr:y>0.81293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312368" y="276490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1</cdr:x>
      <cdr:y>1</cdr:y>
    </cdr:to>
    <cdr:sp macro="" textlink="">
      <cdr:nvSpPr>
        <cdr:cNvPr id="4" name="Text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4320480" cy="62401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200" b="1" i="1" dirty="0" smtClean="0">
            <a:latin typeface="Times New Roman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</a:t>
          </a:r>
        </a:p>
        <a:p xmlns:a="http://schemas.openxmlformats.org/drawingml/2006/main">
          <a:pPr algn="just"/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35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400" dirty="0" smtClean="0">
              <a:latin typeface="Times New Roman" pitchFamily="18" charset="0"/>
              <a:cs typeface="Times New Roman" panose="02020603050405020304" pitchFamily="18" charset="0"/>
            </a:rPr>
            <a:t>Уточненные плановые показатели 2025 года выполнены на 111,8%. Перевыполнение плана обусловлено:</a:t>
          </a:r>
        </a:p>
        <a:p xmlns:a="http://schemas.openxmlformats.org/drawingml/2006/main">
          <a:pPr algn="just"/>
          <a:r>
            <a:rPr lang="ru-RU" sz="1400" dirty="0" smtClean="0">
              <a:latin typeface="Times New Roman" pitchFamily="18" charset="0"/>
              <a:cs typeface="Times New Roman" panose="02020603050405020304" pitchFamily="18" charset="0"/>
            </a:rPr>
            <a:t>1) увеличением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объектов налогообложения и кадастровой стоимости земельных участков, по которым предъявлен налог к уплате, с учетом налоговых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вычетов;</a:t>
          </a:r>
        </a:p>
        <a:p xmlns:a="http://schemas.openxmlformats.org/drawingml/2006/main">
          <a:pPr algn="just"/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2) оплатой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налоговых обязательств за 4 квартал 2024 в феврале 2025, в том числе крупными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плательщиками.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0.01563</cdr:x>
      <cdr:y>0.39773</cdr:y>
    </cdr:from>
    <cdr:to>
      <cdr:x>1</cdr:x>
      <cdr:y>1</cdr:y>
    </cdr:to>
    <cdr:sp macro="" textlink="">
      <cdr:nvSpPr>
        <cdr:cNvPr id="2" name="Text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031" y="2232262"/>
          <a:ext cx="4536481" cy="33393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altLang="ru-RU" sz="1200" b="1" i="1" dirty="0" smtClean="0">
            <a:solidFill>
              <a:schemeClr val="bg2">
                <a:lumMod val="2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endParaRPr lang="ru-RU" altLang="ru-RU" b="1" i="1" dirty="0" smtClean="0">
            <a:solidFill>
              <a:schemeClr val="bg2">
                <a:lumMod val="2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endParaRPr lang="ru-RU" altLang="ru-RU" b="1" i="1" dirty="0">
            <a:solidFill>
              <a:schemeClr val="bg2">
                <a:lumMod val="2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endParaRPr lang="ru-RU" sz="115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endParaRPr lang="ru-RU" sz="115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400" dirty="0">
              <a:latin typeface="Times New Roman" pitchFamily="18" charset="0"/>
              <a:cs typeface="Times New Roman" pitchFamily="18" charset="0"/>
            </a:rPr>
            <a:t>Ставки земельного налога, применяемые на территории муниципального образования и  действовавшие в 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2024-2025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годах для расчета налога (авансовых платежей),  установлены решением Евпаторийского городского совета Республики Крым от 27.11.2020 № 2-24/4 «Об установлении земельного налога на территории муниципального образования городской округ Евпатория Республики Крым», с изменениями от 29.12.2022 № 2-64/4, и утверждены в виде дифференцированных ставок  в процентах от кадастровой стоимости земельного участка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0.4918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320480" y="0"/>
          <a:ext cx="4464496" cy="561662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FFFFCC"/>
        </a:solidFill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Уточненные плановые показатели 2025 года </a:t>
          </a:r>
          <a:r>
            <a:rPr lang="ru-RU" altLang="ru-RU" sz="14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государственной пошлине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выполнены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101,4 %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Источниками доходов являются: </a:t>
          </a:r>
        </a:p>
        <a:p xmlns:a="http://schemas.openxmlformats.org/drawingml/2006/main">
          <a:pPr marL="285750" indent="-285750" algn="just">
            <a:buFontTx/>
            <a:buChar char="-"/>
          </a:pP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государственная пошлина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 делам, рассматриваемым в судах общей юрисдикции, мировыми судьями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ставки установлены статьей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333.19. Налогового кодекса Российской Федерации): 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администратор доходов – Федеральная налоговая служба РФ;</a:t>
          </a:r>
        </a:p>
        <a:p xmlns:a="http://schemas.openxmlformats.org/drawingml/2006/main">
          <a:pPr algn="just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государственная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пошлина за выдачу разрешения на установку рекламной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конструкции: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администратор доходов –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архитектуры и градостроительства администрации города Евпатории Республики Крым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Выдача разрешения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установку и эксплуатацию рекламной конструкции осуществляется в соответствии с положениями  ст. 19  Федерального закона от 13.03.2006 № 38-ФЗ «О рекламе», при этом  размер государственной пошлины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регламентируется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подпунктом 105 пункта 1 статьи 333.33 Налогового кодекса РФ, а  указанная пошлина установлена в размере 5 000 рублей.</a:t>
          </a:r>
        </a:p>
      </cdr:txBody>
    </cdr:sp>
  </cdr:relSizeAnchor>
  <cdr:relSizeAnchor xmlns:cdr="http://schemas.openxmlformats.org/drawingml/2006/chartDrawing">
    <cdr:from>
      <cdr:x>0.08197</cdr:x>
      <cdr:y>0.89913</cdr:y>
    </cdr:from>
    <cdr:to>
      <cdr:x>0.34999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0" y="4493096"/>
          <a:ext cx="235456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План 2025              Факт 2025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0.34426</cdr:x>
      <cdr:y>0.67454</cdr:y>
    </cdr:from>
    <cdr:to>
      <cdr:x>0.46721</cdr:x>
      <cdr:y>0.81773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24336" y="3052936"/>
          <a:ext cx="108012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0.52459</cdr:x>
      <cdr:y>0.01333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608512" y="71990"/>
          <a:ext cx="4176464" cy="5328610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ru-RU" sz="130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ru-RU" sz="140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Уточненные плановые показатели 2025 года </a:t>
          </a:r>
          <a:r>
            <a:rPr lang="ru-RU" altLang="ru-RU" sz="1400" kern="13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доходам в виде </a:t>
          </a:r>
          <a:r>
            <a:rPr lang="ru-RU" altLang="ru-RU" sz="1400" kern="1300" dirty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арендной </a:t>
          </a:r>
          <a:r>
            <a:rPr lang="ru-RU" altLang="ru-RU" sz="1400" kern="13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платы, </a:t>
          </a:r>
          <a:r>
            <a:rPr lang="ru-RU" altLang="ru-RU" sz="1400" kern="1300" dirty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а также средств от продажи права на заключение договоров аренды за земли, находящиеся в собственности  городских </a:t>
          </a:r>
          <a:r>
            <a:rPr lang="ru-RU" altLang="ru-RU" sz="1400" kern="13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округов, пере</a:t>
          </a:r>
          <a:r>
            <a:rPr lang="ru-RU" sz="140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выполнены  на 6,1 </a:t>
          </a:r>
          <a:r>
            <a:rPr lang="ru-RU" sz="1400" kern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%. </a:t>
          </a:r>
          <a:endParaRPr lang="ru-RU" sz="1400" kern="13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40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Перевыполнение плана  2025 года связано с:</a:t>
          </a:r>
        </a:p>
        <a:p xmlns:a="http://schemas.openxmlformats.org/drawingml/2006/main"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увеличением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количества действующих договоров аренды земельных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участков;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just"/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проведением в течение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 претензионно-исковой работы, обеспечившей поступление доходов  в бюджет от оплаты задолженности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арендаторами; 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just"/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поступлением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платежей по договорам аренды земельных участков, срок действия которых истек, но арендатор продолжает производить оплату за земельный участок, с целью пролонгации срока договора аренды земельного участка. После заключения договора аренды земельного участка, арендатору начисляется фактическое пользование за земельный участок, и производится перерасчет с учетом оплаченных сумм. </a:t>
          </a:r>
          <a:endParaRPr lang="ru-RU" sz="1400" kern="13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0.52459</cdr:x>
      <cdr:y>0.02597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608512" y="143994"/>
          <a:ext cx="4176464" cy="540062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endParaRPr lang="ru-RU" sz="115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Годовые плановые показатели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года </a:t>
          </a:r>
          <a:r>
            <a:rPr lang="ru-RU" altLang="ru-RU" sz="1400" dirty="0" smtClean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пере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выполнены в 1,2 раза, основной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причиной перевыполнения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является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поступление арендных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платежей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результате изъятия объектов недвижимого имущества при реорганизации муниципальных унитарных предприятий и закреплении на праве оперативного управления за МКУ «РДИ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».</a:t>
          </a:r>
        </a:p>
        <a:p xmlns:a="http://schemas.openxmlformats.org/drawingml/2006/main"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Основным источником поступлений является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плата в размере 70 %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арендных платежей, получаемых муниципальными учреждениями, предприятиями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сдачу в аренду недвижимого имущества.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Зачисление поступлений в доход бюджета в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году  производились в соответствии с нормами, утвержденными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решением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Евпаторийского городского совета Республики Крым от 26.08.2022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№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2-56/6 «Об утверждении методики расчета и порядка использования арендной платы при передаче в аренду имущества, находящегося в собственности муниципального образования городской округ Евпатория Республики Крым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». </a:t>
          </a:r>
        </a:p>
        <a:p xmlns:a="http://schemas.openxmlformats.org/drawingml/2006/main">
          <a:pPr algn="just"/>
          <a:endParaRPr lang="ru-RU" sz="13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0.34426</cdr:x>
      <cdr:y>0.67454</cdr:y>
    </cdr:from>
    <cdr:to>
      <cdr:x>0.46721</cdr:x>
      <cdr:y>0.81773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24336" y="3052936"/>
          <a:ext cx="108012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0.57724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112568" y="0"/>
          <a:ext cx="3744416" cy="5141168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Уточненные плановые показатели 2025 года </a:t>
          </a:r>
          <a:r>
            <a:rPr lang="ru-RU" altLang="ru-RU" sz="14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доходам от </a:t>
          </a:r>
          <a:r>
            <a: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сдачи в аренду имущества, составляющего казну городских </a:t>
          </a:r>
          <a:r>
            <a:rPr lang="ru-RU" altLang="ru-RU" sz="14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округов, перевыполнены на                       14,7 %</a:t>
          </a:r>
          <a:r>
            <a:rPr lang="ru-RU" alt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что связано с:</a:t>
          </a:r>
        </a:p>
        <a:p xmlns:a="http://schemas.openxmlformats.org/drawingml/2006/main">
          <a:pPr algn="just"/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перезаключением краткосрочных договоров  аренды недвижимого имущества, которые ранее были заключены на 11 месяцев, по истечению срока действия таких договоров в                 2025 году проведена оценка рыночной стоимости объектов недвижимого имущества, и по результатам перезаключены договоры аренды имущества на новый срок с новой суммой арендной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платы,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которая выше по сравнению с предыдущим периодом аренды;</a:t>
          </a:r>
        </a:p>
        <a:p xmlns:a="http://schemas.openxmlformats.org/drawingml/2006/main">
          <a:pPr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увеличением количества договоров аренды недвижимого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имущества; 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pPr algn="just"/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оплатой арендаторами сумм дебиторской задолженности по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претензиям.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0.08943</cdr:x>
      <cdr:y>0.88304</cdr:y>
    </cdr:from>
    <cdr:to>
      <cdr:x>0.63415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4349080"/>
          <a:ext cx="4824536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0.17886</cdr:x>
      <cdr:y>0.82214</cdr:y>
    </cdr:from>
    <cdr:to>
      <cdr:x>0.2821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49251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0.2439</cdr:x>
      <cdr:y>0.82214</cdr:y>
    </cdr:from>
    <cdr:to>
      <cdr:x>0.34714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160240" y="48965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0.08943</cdr:x>
      <cdr:y>0.86838</cdr:y>
    </cdr:from>
    <cdr:to>
      <cdr:x>0.56911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92088" y="4464496"/>
          <a:ext cx="4248472" cy="676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План 2025                   Факт 2025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0.34426</cdr:x>
      <cdr:y>0.67454</cdr:y>
    </cdr:from>
    <cdr:to>
      <cdr:x>0.46721</cdr:x>
      <cdr:y>0.81773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24336" y="3052936"/>
          <a:ext cx="108012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0.43902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3888432" y="0"/>
          <a:ext cx="4968552" cy="5472608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>
            <a:lnSpc>
              <a:spcPts val="1400"/>
            </a:lnSpc>
          </a:pPr>
          <a:r>
            <a:rPr lang="ru-RU" sz="1200" kern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Уточненные плановые показатели 2025 года  по доходам, получаемым </a:t>
          </a:r>
          <a:r>
            <a:rPr lang="ru-RU" altLang="ru-RU" sz="1200" kern="135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от перечисления части прибыли, остающейся после уплаты налогов муниципальных унитарных предприятий (далее – МУП), перевыполнены на 4,3% </a:t>
          </a:r>
          <a:r>
            <a:rPr lang="ru-RU" sz="1200" kern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  <a:p xmlns:a="http://schemas.openxmlformats.org/drawingml/2006/main">
          <a:pPr algn="just">
            <a:lnSpc>
              <a:spcPts val="1400"/>
            </a:lnSpc>
          </a:pPr>
          <a:r>
            <a:rPr lang="ru-RU" sz="1200" kern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Перевыполнение годовых плановых показателей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года сложилось в результате перечисления муниципальными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унитарными  предприятиями:</a:t>
          </a:r>
        </a:p>
        <a:p xmlns:a="http://schemas.openxmlformats.org/drawingml/2006/main">
          <a:pPr marL="171450" indent="-171450" algn="just">
            <a:lnSpc>
              <a:spcPts val="1400"/>
            </a:lnSpc>
            <a:buFontTx/>
            <a:buChar char="-"/>
          </a:pP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средств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итогам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работы за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предыдущие отчетные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годы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(расчет произведен после сдачи годовой налоговой отчетности по налогу на прибыль предприятий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);</a:t>
          </a:r>
        </a:p>
        <a:p xmlns:a="http://schemas.openxmlformats.org/drawingml/2006/main">
          <a:pPr marL="171450" indent="-171450" algn="just">
            <a:lnSpc>
              <a:spcPts val="1400"/>
            </a:lnSpc>
            <a:buFontTx/>
            <a:buChar char="-"/>
          </a:pP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авансовых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платежей по части прибыли по итогам работы предприятий за истекшие периоды текущего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года;</a:t>
          </a:r>
        </a:p>
        <a:p xmlns:a="http://schemas.openxmlformats.org/drawingml/2006/main">
          <a:pPr marL="171450" indent="-171450" algn="just">
            <a:lnSpc>
              <a:spcPts val="1400"/>
            </a:lnSpc>
            <a:buFontTx/>
            <a:buChar char="-"/>
          </a:pP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задолженности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виде 70% арендной платы за 2016-2017 годы по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акту Контрольно-счетной палаты городского округа Евпатория Республики Крым.</a:t>
          </a:r>
        </a:p>
        <a:p xmlns:a="http://schemas.openxmlformats.org/drawingml/2006/main">
          <a:pPr indent="265113" algn="just"/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году осуществляли деятельность  5  </a:t>
          </a:r>
          <a:r>
            <a:rPr lang="ru-RU" sz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МУПов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 </a:t>
          </a:r>
          <a:r>
            <a:rPr lang="ru-RU" sz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МУПа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находились в стадии ликвидации (МУП «РАСЧЕТНО-КАССОВЫЙ ЦЕНТР»  городского округа Евпатория Республики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Крым,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МУП «УПРАВКОМ «ПИОНЕР» городского округа Евпатория Республики Крым и МУП  «Заозерное» городского округа Евпатория Республики Крым). </a:t>
          </a:r>
        </a:p>
        <a:p xmlns:a="http://schemas.openxmlformats.org/drawingml/2006/main">
          <a:pPr indent="265113" algn="just"/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течении 2025 года произошли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изменения 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по состоянию на 01.01.2026 количество действующих муниципальных унитарных предприятий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составило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2,  в том числе   МУП «Трамвайное управление им. И.А. </a:t>
          </a:r>
          <a:r>
            <a:rPr lang="ru-RU" sz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Пятецкого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 МУП «</a:t>
          </a:r>
          <a:r>
            <a:rPr lang="ru-RU" sz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Экоград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»,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находящийся в процессе ликвидации,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 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МУПа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течении 2025 года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реорганизованы в ООО «Межхозяйственное </a:t>
          </a:r>
          <a:r>
            <a: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объединение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«Комбинат благоустройства», ООО «</a:t>
          </a:r>
          <a:r>
            <a:rPr lang="ru-RU" sz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Управком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«Уют»  и ООО  «МИР».</a:t>
          </a:r>
          <a:endParaRPr lang="ru-RU" sz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0.13008</cdr:x>
      <cdr:y>0.35156</cdr:y>
    </cdr:from>
    <cdr:to>
      <cdr:x>0.20385</cdr:x>
      <cdr:y>0.46684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52128" y="1756792"/>
          <a:ext cx="653380" cy="576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0.20325</cdr:x>
      <cdr:y>0.10959</cdr:y>
    </cdr:from>
    <cdr:to>
      <cdr:x>0.28455</cdr:x>
      <cdr:y>0.18126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00200" y="576064"/>
          <a:ext cx="720073" cy="3767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8 142,1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0.34146</cdr:x>
      <cdr:y>0.0411</cdr:y>
    </cdr:from>
    <cdr:to>
      <cdr:x>0.43902</cdr:x>
      <cdr:y>0.10102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24336" y="216024"/>
          <a:ext cx="864088" cy="3149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8 490,6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0.31944</cdr:x>
      <cdr:y>0.12676</cdr:y>
    </cdr:from>
    <cdr:to>
      <cdr:x>0.47271</cdr:x>
      <cdr:y>0.22222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656184" y="648072"/>
          <a:ext cx="794640" cy="488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0.34722</cdr:x>
      <cdr:y>0.6109</cdr:y>
    </cdr:from>
    <cdr:to>
      <cdr:x>0.48114</cdr:x>
      <cdr:y>0.81293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800200" y="3008331"/>
          <a:ext cx="694307" cy="994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0.34722</cdr:x>
      <cdr:y>0.6109</cdr:y>
    </cdr:from>
    <cdr:to>
      <cdr:x>0.48114</cdr:x>
      <cdr:y>0.81293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800200" y="3008331"/>
          <a:ext cx="694307" cy="994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0.56452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040560" y="0"/>
          <a:ext cx="3888432" cy="5400600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265113" algn="just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rPr>
            <a:t>   Уточненные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плановые показатели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2025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 </a:t>
          </a:r>
          <a:r>
            <a:rPr lang="ru-RU" altLang="ru-RU" sz="14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плате за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негативное воздействие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окружающую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среду</a:t>
          </a:r>
          <a:r>
            <a:rPr lang="ru-RU" altLang="ru-RU" sz="140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 выполнение составило 100,03 %.</a:t>
          </a:r>
        </a:p>
        <a:p xmlns:a="http://schemas.openxmlformats.org/drawingml/2006/main">
          <a:pPr indent="265113"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Поступление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платы за негативное воздействие за окружающую среду в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2025 году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осуществлялось по нормативу зачисления в бюджет городского округа в размере 75 %, в соответствии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 xmlns:a="http://schemas.openxmlformats.org/drawingml/2006/main">
          <a:pPr indent="265113" algn="just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 ст. 62 БК РФ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</a:t>
          </a: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нормативу  60,0 %;</a:t>
          </a:r>
        </a:p>
        <a:p xmlns:a="http://schemas.openxmlformats.org/drawingml/2006/main">
          <a:pPr indent="265113" algn="just"/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 со ст. 3.2. Закона Республики Крым от 17.07.2014 № 31-ЗРК «Об установлении нормативов отчислений в местные бюджеты от отдельных федеральных налогов и сборов, в том числе налогов, предусмотренных специальными налоговыми режимами, региональных налогов и неналоговых доходов, подлежащих зачислению в бюджет Республики Крым» по нормативу 15,0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%.</a:t>
          </a:r>
          <a:endParaRPr lang="ru-RU" sz="12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0.34426</cdr:x>
      <cdr:y>0.67454</cdr:y>
    </cdr:from>
    <cdr:to>
      <cdr:x>0.46721</cdr:x>
      <cdr:y>0.81773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24336" y="3052936"/>
          <a:ext cx="108012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0.52459</cdr:x>
      <cdr:y>0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608512" y="0"/>
          <a:ext cx="4176464" cy="4925144"/>
        </a:xfrm>
        <a:prstGeom xmlns:a="http://schemas.openxmlformats.org/drawingml/2006/main" prst="roundRect">
          <a:avLst/>
        </a:prstGeom>
        <a:gradFill xmlns:a="http://schemas.openxmlformats.org/drawingml/2006/main" flip="none" rotWithShape="1">
          <a:gsLst>
            <a:gs pos="0">
              <a:srgbClr val="FFFF00">
                <a:tint val="66000"/>
                <a:satMod val="160000"/>
              </a:srgbClr>
            </a:gs>
            <a:gs pos="50000">
              <a:srgbClr val="FFFF00">
                <a:tint val="44500"/>
                <a:satMod val="160000"/>
              </a:srgbClr>
            </a:gs>
            <a:gs pos="100000">
              <a:srgbClr val="FFFF00">
                <a:tint val="23500"/>
                <a:satMod val="160000"/>
              </a:srgbClr>
            </a:gs>
          </a:gsLst>
          <a:path path="circle">
            <a:fillToRect r="100000" b="100000"/>
          </a:path>
          <a:tileRect l="-100000" t="-100000"/>
        </a:gradFill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Уточненные плановые показатели 2025 года </a:t>
          </a:r>
          <a:r>
            <a:rPr lang="ru-RU" altLang="ru-RU" sz="125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доходам от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реализации иного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имущества,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находящегося в собственности городских округов, в части реализации </a:t>
          </a:r>
          <a:r>
            <a:rPr lang="ru-RU" sz="1250" kern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основных средств по указанному </a:t>
          </a:r>
          <a:r>
            <a:rPr lang="ru-RU" sz="125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имуществу перевыполнены на 24,6%.</a:t>
          </a:r>
        </a:p>
        <a:p xmlns:a="http://schemas.openxmlformats.org/drawingml/2006/main">
          <a:pPr algn="just"/>
          <a:r>
            <a:rPr lang="ru-RU" sz="125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Перевыполнение </a:t>
          </a:r>
          <a:r>
            <a:rPr lang="ru-RU" sz="1250" kern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плановых показателей 2025 </a:t>
          </a:r>
          <a:r>
            <a:rPr lang="ru-RU" sz="125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 обусловлено </a:t>
          </a:r>
          <a:r>
            <a:rPr lang="ru-RU" sz="1250" kern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следующим</a:t>
          </a:r>
          <a:r>
            <a:rPr lang="ru-RU" sz="1250" kern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 xmlns:a="http://schemas.openxmlformats.org/drawingml/2006/main">
          <a:pPr marL="228600" indent="-228600" algn="just">
            <a:buAutoNum type="arabicParenR"/>
          </a:pP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увеличением количества поступивших заявлений от арендаторов муниципального недвижимого имущества и количества отчужденных  объектов недвижимого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имущества 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рамках реализации субъектами малого и среднего предпринимательства преимущественного права на приобретение арендуемого имущества (в соответствии с Федеральным законом от 22.07.2008 №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159–ФЗ). </a:t>
          </a:r>
          <a:r>
            <a: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2025 году количество отчужденных  объектов недвижимого имущества составило </a:t>
          </a:r>
          <a:r>
            <a:rPr lang="ru-RU" sz="12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9;</a:t>
          </a:r>
        </a:p>
        <a:p xmlns:a="http://schemas.openxmlformats.org/drawingml/2006/main">
          <a:pPr marL="228600" indent="-228600" algn="just">
            <a:buAutoNum type="arabicParenR"/>
          </a:pPr>
          <a:r>
            <a:rPr lang="ru-RU" sz="12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увеличением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размера стоимости 1 </a:t>
          </a:r>
          <a:r>
            <a:rPr lang="ru-RU" sz="125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кв.м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., применяемого при определении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стоимости объектов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недвижимого имущества  для их реализации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 xmlns:a="http://schemas.openxmlformats.org/drawingml/2006/main">
          <a:pPr marL="228600" indent="-228600" algn="just">
            <a:buAutoNum type="arabicParenR"/>
          </a:pP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досрочным погашением финансовых обязательств покупателями по договорам купли-продажи недвижимого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имущества.</a:t>
          </a:r>
          <a:endParaRPr lang="ru-RU" sz="12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0.17213</cdr:x>
      <cdr:y>0.69045</cdr:y>
    </cdr:from>
    <cdr:to>
      <cdr:x>0.2459</cdr:x>
      <cdr:y>0.84955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8" y="3124944"/>
          <a:ext cx="648072" cy="720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0.18852</cdr:x>
      <cdr:y>0.23393</cdr:y>
    </cdr:from>
    <cdr:to>
      <cdr:x>0.2541</cdr:x>
      <cdr:y>0.30374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56184" y="1152128"/>
          <a:ext cx="576119" cy="34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32,2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0.45082</cdr:x>
      <cdr:y>0.0731</cdr:y>
    </cdr:from>
    <cdr:to>
      <cdr:x>0.5082</cdr:x>
      <cdr:y>0.14621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960440" y="360040"/>
          <a:ext cx="504082" cy="360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40,1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0.10656</cdr:x>
      <cdr:y>0.81434</cdr:y>
    </cdr:from>
    <cdr:to>
      <cdr:x>0.34999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936104" y="4010744"/>
          <a:ext cx="213853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0.13115</cdr:x>
      <cdr:y>0.93571</cdr:y>
    </cdr:from>
    <cdr:to>
      <cdr:x>0.5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152150" y="4608512"/>
          <a:ext cx="3240338" cy="316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 2025                   Факт 2025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0.34426</cdr:x>
      <cdr:y>0.67454</cdr:y>
    </cdr:from>
    <cdr:to>
      <cdr:x>0.46721</cdr:x>
      <cdr:y>0.81773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024336" y="3052936"/>
          <a:ext cx="108012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0.03505</cdr:y>
    </cdr:from>
    <cdr:to>
      <cdr:x>1</cdr:x>
      <cdr:y>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392488" y="172616"/>
          <a:ext cx="4392488" cy="4752528"/>
        </a:xfrm>
        <a:prstGeom xmlns:a="http://schemas.openxmlformats.org/drawingml/2006/main" prst="roundRect">
          <a:avLst/>
        </a:prstGeom>
        <a:gradFill xmlns:a="http://schemas.openxmlformats.org/drawingml/2006/main" flip="none" rotWithShape="1">
          <a:gsLst>
            <a:gs pos="0">
              <a:schemeClr val="accent1">
                <a:tint val="66000"/>
                <a:satMod val="160000"/>
              </a:schemeClr>
            </a:gs>
            <a:gs pos="0">
              <a:schemeClr val="accent5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 xmlns:a="http://schemas.openxmlformats.org/drawingml/2006/main">
          <a:solidFill>
            <a:schemeClr val="tx2">
              <a:lumMod val="50000"/>
            </a:schemeClr>
          </a:solidFill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Уточненные плановые показатели 2025 года </a:t>
          </a:r>
          <a:r>
            <a:rPr lang="ru-RU" altLang="ru-RU" sz="1250" dirty="0" smtClean="0">
              <a:solidFill>
                <a:schemeClr val="tx1"/>
              </a:solidFill>
              <a:latin typeface="Times New Roman" panose="02020603050405020304" pitchFamily="18" charset="0"/>
              <a:ea typeface="Lucida Sans Unicode" pitchFamily="34" charset="0"/>
              <a:cs typeface="Times New Roman" panose="02020603050405020304" pitchFamily="18" charset="0"/>
            </a:rPr>
            <a:t>по доходам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продажи земельных участков, находящихся в собственности городских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округов, выполнены  на  100,8 %.</a:t>
          </a:r>
        </a:p>
        <a:p xmlns:a="http://schemas.openxmlformats.org/drawingml/2006/main">
          <a:pPr algn="just"/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году заключено 18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договоров купли-продажи земельных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участков,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находящихся в муниципальной собственности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 том числе:</a:t>
          </a:r>
        </a:p>
        <a:p xmlns:a="http://schemas.openxmlformats.org/drawingml/2006/main">
          <a:pPr algn="just"/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 земельных участков по 100% кадастровой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стоимости; </a:t>
          </a:r>
          <a:endParaRPr lang="ru-RU" sz="12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just"/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- 3 земельных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участков </a:t>
          </a:r>
          <a:r>
            <a:rPr lang="ru-RU" sz="12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льготным условиям за 35%  кадастровой </a:t>
          </a:r>
          <a:r>
            <a:rPr lang="ru-RU" sz="12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стоимости. </a:t>
          </a:r>
          <a:r>
            <a: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2025 году выкуп земельных участков, находящихся в муниципальной собственности, на льготных </a:t>
          </a:r>
          <a:r>
            <a:rPr lang="ru-RU" sz="12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условиях осуществлялся в </a:t>
          </a:r>
          <a:r>
            <a: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соответствии с пунктами 6.3. и 6.4. решения Евпаторийского городского совета Республики Крым от 30.11.2023 № 2-75/9 «Об утверждении Порядка определения размера арендной платы, платы за установление сервитута, в том числе публичного, платы за проведение перераспределения земельных участков, размера цены продажи, размера рыночной стоимости земельных участков, находящихся в собственности муниципального образования городской округ Евпатория Республики Крым</a:t>
          </a:r>
          <a:r>
            <a:rPr lang="ru-RU" sz="12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заявлениям, поданным </a:t>
          </a:r>
          <a:r>
            <a:rPr lang="ru-RU" sz="12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 31.12.2023 </a:t>
          </a:r>
          <a:r>
            <a: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(до окончания установленного срока применения льготной продажи земельных участков, согласно </a:t>
          </a:r>
          <a:r>
            <a:rPr lang="ru-RU" sz="125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пункту </a:t>
          </a:r>
          <a:r>
            <a:rPr lang="ru-RU" sz="12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6.6 </a:t>
          </a:r>
          <a:r>
            <a:rPr lang="ru-RU" sz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указанного решения).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0.22131</cdr:x>
      <cdr:y>0.13739</cdr:y>
    </cdr:from>
    <cdr:to>
      <cdr:x>0.29508</cdr:x>
      <cdr:y>0.19587</cdr:y>
    </cdr:to>
    <cdr:sp macro="" textlink="">
      <cdr:nvSpPr>
        <cdr:cNvPr id="2" name="TextBox 1"/>
        <cdr:cNvSpPr txBox="1"/>
      </cdr:nvSpPr>
      <cdr:spPr>
        <a:xfrm xmlns:a="http://schemas.openxmlformats.org/drawingml/2006/main" flipH="1">
          <a:off x="1944216" y="676672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0.22131</cdr:x>
      <cdr:y>0.04967</cdr:y>
    </cdr:from>
    <cdr:to>
      <cdr:x>0.26866</cdr:x>
      <cdr:y>0.13739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44216" y="244624"/>
          <a:ext cx="415968" cy="432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225,8</a:t>
          </a:r>
        </a:p>
        <a:p xmlns:a="http://schemas.openxmlformats.org/drawingml/2006/main"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0.41803</cdr:x>
      <cdr:y>0.04967</cdr:y>
    </cdr:from>
    <cdr:to>
      <cdr:x>0.5</cdr:x>
      <cdr:y>0.13739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72408" y="244624"/>
          <a:ext cx="720080" cy="432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227,6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0.28812</cdr:x>
      <cdr:y>0.30257</cdr:y>
    </cdr:from>
    <cdr:to>
      <cdr:x>0.41751</cdr:x>
      <cdr:y>0.40347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763688" y="1511622"/>
          <a:ext cx="79208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2,2</a:t>
          </a:r>
          <a:endParaRPr lang="en-US" sz="18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0.31967</cdr:x>
      <cdr:y>0.41998</cdr:y>
    </cdr:from>
    <cdr:to>
      <cdr:x>0.47294</cdr:x>
      <cdr:y>0.51544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08312" y="1900808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0.28812</cdr:x>
      <cdr:y>0.47554</cdr:y>
    </cdr:from>
    <cdr:to>
      <cdr:x>0.39399</cdr:x>
      <cdr:y>0.56202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763688" y="2375718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 rtl="0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10,6</a:t>
          </a:r>
          <a:endParaRPr lang="en-US" sz="18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7046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5" cy="497046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r">
              <a:defRPr sz="1200"/>
            </a:lvl1pPr>
          </a:lstStyle>
          <a:p>
            <a:fld id="{2E56DF08-D56B-449B-BECD-2E86A4C84C7B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7" tIns="45785" rIns="91567" bIns="4578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2"/>
            <a:ext cx="5447030" cy="4473416"/>
          </a:xfrm>
          <a:prstGeom prst="rect">
            <a:avLst/>
          </a:prstGeom>
        </p:spPr>
        <p:txBody>
          <a:bodyPr vert="horz" lIns="91567" tIns="45785" rIns="91567" bIns="4578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2154"/>
            <a:ext cx="2950475" cy="497046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9" y="9442154"/>
            <a:ext cx="2950475" cy="497046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r">
              <a:defRPr sz="1200"/>
            </a:lvl1pPr>
          </a:lstStyle>
          <a:p>
            <a:fld id="{9B9E53E8-30AF-4886-9C62-2C095BCA67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056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53E8-30AF-4886-9C62-2C095BCA6773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574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53E8-30AF-4886-9C62-2C095BCA677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46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b="1" i="1" u="sng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53E8-30AF-4886-9C62-2C095BCA677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403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53E8-30AF-4886-9C62-2C095BCA677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21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E53E8-30AF-4886-9C62-2C095BCA677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305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 smtClean="0"/>
          </a:p>
        </p:txBody>
      </p:sp>
      <p:sp>
        <p:nvSpPr>
          <p:cNvPr id="15364" name="Номер слайда 3"/>
          <p:cNvSpPr txBox="1">
            <a:spLocks noGrp="1"/>
          </p:cNvSpPr>
          <p:nvPr/>
        </p:nvSpPr>
        <p:spPr bwMode="auto">
          <a:xfrm>
            <a:off x="3855982" y="9441815"/>
            <a:ext cx="2951217" cy="49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67" tIns="45785" rIns="91567" bIns="45785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15678" eaLnBrk="1" fontAlgn="base" hangingPunct="1">
              <a:spcBef>
                <a:spcPct val="0"/>
              </a:spcBef>
              <a:spcAft>
                <a:spcPct val="0"/>
              </a:spcAft>
            </a:pPr>
            <a:fld id="{23E71649-FA9C-4E7A-BF68-90C61E769979}" type="slidenum">
              <a:rPr lang="ru-RU" altLang="ru-RU" b="1" smtClean="0">
                <a:solidFill>
                  <a:srgbClr val="FF0000"/>
                </a:solidFill>
                <a:latin typeface="Verdana" pitchFamily="34" charset="0"/>
                <a:cs typeface="Arial" charset="0"/>
              </a:rPr>
              <a:pPr algn="r" defTabSz="915678"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ru-RU" altLang="ru-RU" b="1" smtClean="0">
              <a:solidFill>
                <a:srgbClr val="FF0000"/>
              </a:solidFill>
              <a:latin typeface="Verdana" pitchFamily="34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16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72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4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90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344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098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36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787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17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41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A108B-59A6-4778-9817-141708036345}" type="datetimeFigureOut">
              <a:rPr lang="ru-RU" smtClean="0"/>
              <a:pPr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C59BC-E4D5-4F94-90D0-57E7D6AC87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95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2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23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24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25516" y="4725144"/>
            <a:ext cx="9169816" cy="2132856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>
              <a:lnSpc>
                <a:spcPts val="3900"/>
              </a:lnSpc>
              <a:spcBef>
                <a:spcPts val="0"/>
              </a:spcBef>
              <a:defRPr/>
            </a:pPr>
            <a:r>
              <a:rPr lang="ru-RU" sz="40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Отчёт об исполнении бюджета муниципального образования городской округ Евпатория Республики Крым</a:t>
            </a:r>
            <a:br>
              <a:rPr lang="ru-RU" sz="40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за 2025 год</a:t>
            </a:r>
            <a:endParaRPr lang="ru-RU" sz="40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72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801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8362950" cy="70696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Что такое «Бюджет для граждан»?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509" name="Номер слайда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6B2C26B-4AAB-4D05-B9D9-EFF7DC95C0A0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3076" name="Прямоугольник 9"/>
          <p:cNvSpPr>
            <a:spLocks noChangeArrowheads="1"/>
          </p:cNvSpPr>
          <p:nvPr/>
        </p:nvSpPr>
        <p:spPr bwMode="auto">
          <a:xfrm>
            <a:off x="539750" y="3357034"/>
            <a:ext cx="8280400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500" i="1">
                <a:latin typeface="Arial" charset="0"/>
              </a:rPr>
              <a:t>     Под «Бюджетом для граждан» понимается документ (брошюра), информационный ресурс, содержащий основные положения проекта решения о бюджете, решения о бюджете и отчета об его исполнении в доступной и понятной для граждан форме.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500" i="1">
              <a:latin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500" i="1">
                <a:latin typeface="Arial" charset="0"/>
              </a:rPr>
              <a:t>    Граждане и как налогоплательщики, и как потребители общественных благ должны быть уверены в том, что передаваемые ими в распоряжении государства средства используются прозрачно и эффективно, приносят конкретные результаты как для общества в целом, так и для каждой семьи, для каждого человека.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500" i="1">
              <a:latin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500" i="1">
              <a:latin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500" i="1">
              <a:latin typeface="Arial" charset="0"/>
            </a:endParaRPr>
          </a:p>
        </p:txBody>
      </p:sp>
      <p:sp>
        <p:nvSpPr>
          <p:cNvPr id="3077" name="Прямоугольник 10"/>
          <p:cNvSpPr>
            <a:spLocks noChangeArrowheads="1"/>
          </p:cNvSpPr>
          <p:nvPr/>
        </p:nvSpPr>
        <p:spPr bwMode="auto">
          <a:xfrm>
            <a:off x="3851276" y="1557867"/>
            <a:ext cx="43926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Arial" charset="0"/>
              </a:rPr>
              <a:t>Начиная с 2013 года все финансовые органы страны должны составлять на регулярной основе отдельный аналитический документ «Бюджет для граждан».</a:t>
            </a:r>
          </a:p>
        </p:txBody>
      </p:sp>
      <p:pic>
        <p:nvPicPr>
          <p:cNvPr id="7" name="Рисунок 6" descr="бюдж. для гражд.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028733"/>
            <a:ext cx="2952328" cy="2372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70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634083"/>
          </a:xfrm>
          <a:ln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Основные термины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2534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BD2DDB7-8D54-4A0E-85CB-FAFF1F6A23C1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8314" y="1123951"/>
            <a:ext cx="8207375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(от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старонормандского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bougette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кошель, сумка, кожаный мешок)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</a:t>
            </a:r>
          </a:p>
          <a:p>
            <a:pPr algn="just">
              <a:defRPr/>
            </a:pP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поступающие в бюджет денежные средства (налоги юридических и физических лиц, административные платежи и сборы, безвозмездные поступления) .</a:t>
            </a: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выплачиваемые из бюджета денежные средства (социальные выплаты населению, содержание государственных (муниципальных) учреждений (образование, ЖКХ, культура и другие) капитальное строительство и другие).</a:t>
            </a: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-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доходов бюджета над его расходами.</a:t>
            </a: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–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расходов бюджета над его доходами.</a:t>
            </a:r>
          </a:p>
          <a:p>
            <a:pPr>
              <a:defRPr/>
            </a:pP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регламентируемая законодательством РФ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отчетности.</a:t>
            </a:r>
          </a:p>
        </p:txBody>
      </p:sp>
      <p:pic>
        <p:nvPicPr>
          <p:cNvPr id="4103" name="Рисунок 5" descr="бюджет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16418"/>
            <a:ext cx="1763712" cy="104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511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A58675-519B-4F32-A4BE-8774ABFF20D1}" type="slidenum">
              <a:rPr lang="ru-RU"/>
              <a:pPr>
                <a:defRPr/>
              </a:pPr>
              <a:t>4</a:t>
            </a:fld>
            <a:endParaRPr lang="ru-RU"/>
          </a:p>
        </p:txBody>
      </p:sp>
      <p:pic>
        <p:nvPicPr>
          <p:cNvPr id="5124" name="Рисунок 3" descr="гражданин и его участие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94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714" y="260351"/>
            <a:ext cx="6911975" cy="126188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Доходы бюджета – расходы бюджета =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дефицит / профицит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Если расходы превышают доходы, складывается дефицит,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если доходы превышают расходы - профицит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99792" y="1988840"/>
            <a:ext cx="1728192" cy="40011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Дефицит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8264" y="1988840"/>
            <a:ext cx="1728192" cy="40011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Профицит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553" y="2492896"/>
            <a:ext cx="8136904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Накопленные резервы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Муниципальный долг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3419476" y="2565401"/>
            <a:ext cx="360363" cy="359833"/>
          </a:xfrm>
          <a:prstGeom prst="downArrow">
            <a:avLst/>
          </a:prstGeom>
          <a:solidFill>
            <a:srgbClr val="C00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Стрелка вверх 6"/>
          <p:cNvSpPr/>
          <p:nvPr/>
        </p:nvSpPr>
        <p:spPr>
          <a:xfrm>
            <a:off x="3419476" y="3236385"/>
            <a:ext cx="360363" cy="433916"/>
          </a:xfrm>
          <a:prstGeom prst="upArrow">
            <a:avLst/>
          </a:prstGeom>
          <a:solidFill>
            <a:srgbClr val="C00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58" name="TextBox 8"/>
          <p:cNvSpPr txBox="1">
            <a:spLocks noChangeArrowheads="1"/>
          </p:cNvSpPr>
          <p:nvPr/>
        </p:nvSpPr>
        <p:spPr bwMode="auto">
          <a:xfrm>
            <a:off x="5292725" y="2493433"/>
            <a:ext cx="29273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Накопленные резервы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/>
              <a:t>Муниципальный долг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7812088" y="3333752"/>
            <a:ext cx="360362" cy="35983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верх 10"/>
          <p:cNvSpPr/>
          <p:nvPr/>
        </p:nvSpPr>
        <p:spPr>
          <a:xfrm>
            <a:off x="7812088" y="2565401"/>
            <a:ext cx="360362" cy="359833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61" name="TextBox 11"/>
          <p:cNvSpPr txBox="1">
            <a:spLocks noChangeArrowheads="1"/>
          </p:cNvSpPr>
          <p:nvPr/>
        </p:nvSpPr>
        <p:spPr bwMode="auto">
          <a:xfrm>
            <a:off x="395288" y="3572934"/>
            <a:ext cx="28082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Дефицит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u="sng" dirty="0"/>
              <a:t>(расходы больше доходов)</a:t>
            </a:r>
          </a:p>
        </p:txBody>
      </p:sp>
      <p:sp>
        <p:nvSpPr>
          <p:cNvPr id="6162" name="TextBox 12"/>
          <p:cNvSpPr txBox="1">
            <a:spLocks noChangeArrowheads="1"/>
          </p:cNvSpPr>
          <p:nvPr/>
        </p:nvSpPr>
        <p:spPr bwMode="auto">
          <a:xfrm>
            <a:off x="395289" y="4292600"/>
            <a:ext cx="2592387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При превышении расходов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над доходами принимается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решение об источниках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покрытия дефицита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(например использовать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имеющиеся накопления,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остатки, взять в долг)</a:t>
            </a:r>
          </a:p>
        </p:txBody>
      </p:sp>
      <p:sp>
        <p:nvSpPr>
          <p:cNvPr id="6163" name="TextBox 13"/>
          <p:cNvSpPr txBox="1">
            <a:spLocks noChangeArrowheads="1"/>
          </p:cNvSpPr>
          <p:nvPr/>
        </p:nvSpPr>
        <p:spPr bwMode="auto">
          <a:xfrm>
            <a:off x="5795964" y="3572934"/>
            <a:ext cx="2879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u="sng" dirty="0"/>
              <a:t>(доходы больше расходов)</a:t>
            </a:r>
          </a:p>
        </p:txBody>
      </p:sp>
      <p:sp>
        <p:nvSpPr>
          <p:cNvPr id="6164" name="TextBox 14"/>
          <p:cNvSpPr txBox="1">
            <a:spLocks noChangeArrowheads="1"/>
          </p:cNvSpPr>
          <p:nvPr/>
        </p:nvSpPr>
        <p:spPr bwMode="auto">
          <a:xfrm>
            <a:off x="5940426" y="4389967"/>
            <a:ext cx="27352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При превышении доходов над расходами принимается решение, как их использовать (например накапливать резервы, остатки, погашать долг</a:t>
            </a:r>
            <a:r>
              <a:rPr lang="ru-RU" altLang="ru-RU" sz="1600"/>
              <a:t>)</a:t>
            </a:r>
          </a:p>
        </p:txBody>
      </p:sp>
      <p:pic>
        <p:nvPicPr>
          <p:cNvPr id="6165" name="Рисунок 18" descr="бюджет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0351"/>
            <a:ext cx="1692275" cy="143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6" name="Прямоугольник 19"/>
          <p:cNvSpPr>
            <a:spLocks noChangeArrowheads="1"/>
          </p:cNvSpPr>
          <p:nvPr/>
        </p:nvSpPr>
        <p:spPr bwMode="auto">
          <a:xfrm>
            <a:off x="755650" y="6212418"/>
            <a:ext cx="7848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/>
              <a:t>СБАЛАНСИРОВАННОСТЬ БЮДЖЕТА ПО ДОХОДАМ И РАСХОДАМ – основополагающее требование, предъявляемое к </a:t>
            </a:r>
            <a:r>
              <a:rPr lang="ru-RU" altLang="ru-RU" sz="1200" dirty="0" smtClean="0"/>
              <a:t>органам, </a:t>
            </a:r>
            <a:r>
              <a:rPr lang="ru-RU" altLang="ru-RU" sz="1200" dirty="0"/>
              <a:t>составляющим и утверждающим бюджет</a:t>
            </a:r>
          </a:p>
        </p:txBody>
      </p:sp>
      <p:pic>
        <p:nvPicPr>
          <p:cNvPr id="6167" name="Рисунок 18" descr="весы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3909484"/>
            <a:ext cx="2735262" cy="220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6" name="Номер слайда 1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B95C05F-F951-4A14-9486-818828409AD1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6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i="1" spc="50" dirty="0" smtClean="0">
                <a:ln w="11430"/>
                <a:solidFill>
                  <a:schemeClr val="tx1"/>
                </a:solidFill>
                <a:latin typeface="+mn-lt"/>
              </a:rPr>
              <a:t>Принцип прозрачности (открытости) бюджетной системы Российской Федерации означает:</a:t>
            </a:r>
            <a:endParaRPr lang="ru-RU" sz="2800" b="1" i="1" spc="50" dirty="0">
              <a:ln w="11430"/>
              <a:solidFill>
                <a:schemeClr val="tx1"/>
              </a:solidFill>
              <a:latin typeface="+mn-lt"/>
            </a:endParaRPr>
          </a:p>
        </p:txBody>
      </p:sp>
      <p:sp>
        <p:nvSpPr>
          <p:cNvPr id="24579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25316E2-68B2-489F-AA28-892C67CE702E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288" y="1629834"/>
            <a:ext cx="8382000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Обязательное опубликование в средствах массовой информации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 утвержденных бюджетов и отчетов об их исполнении;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 Доступность иных сведений о бюджетах;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b="1" i="1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 Обязательная открытость для общества и средств массовой информации проектов бюджетов, обеспечение доступа к информации на едином портале бюджетной системы Российской Федерации в сети «Интернет»;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ru-RU" b="1" i="1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 Преемственность бюджетной классификации Российской Федерации, а также обеспечение сопоставимости показателей бюджета отчетного, текущего и очередного финансового года.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6156325" y="5636685"/>
            <a:ext cx="23764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i="1"/>
              <a:t>Бюджетный кодекс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i="1"/>
              <a:t>Российской Федерации,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i="1"/>
              <a:t>статья 36</a:t>
            </a:r>
          </a:p>
        </p:txBody>
      </p:sp>
    </p:spTree>
    <p:extLst>
      <p:ext uri="{BB962C8B-B14F-4D97-AF65-F5344CB8AC3E}">
        <p14:creationId xmlns:p14="http://schemas.microsoft.com/office/powerpoint/2010/main" val="251016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39552" y="116632"/>
            <a:ext cx="8208912" cy="9121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116636"/>
            <a:ext cx="8208913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all" spc="50" dirty="0">
                <a:ln w="11430"/>
                <a:latin typeface="+mn-lt"/>
                <a:cs typeface="+mn-cs"/>
              </a:rPr>
              <a:t>Бюджетный процесс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all" spc="50" dirty="0">
                <a:ln w="11430"/>
                <a:latin typeface="+mn-lt"/>
                <a:cs typeface="+mn-cs"/>
              </a:rPr>
              <a:t>ежегодное формирование и исполнение бюджета</a:t>
            </a:r>
          </a:p>
        </p:txBody>
      </p:sp>
      <p:sp>
        <p:nvSpPr>
          <p:cNvPr id="6" name="Круговая стрелка 5"/>
          <p:cNvSpPr/>
          <p:nvPr/>
        </p:nvSpPr>
        <p:spPr>
          <a:xfrm>
            <a:off x="1116013" y="1051985"/>
            <a:ext cx="6335712" cy="5329767"/>
          </a:xfrm>
          <a:prstGeom prst="circularArrow">
            <a:avLst>
              <a:gd name="adj1" fmla="val 4553"/>
              <a:gd name="adj2" fmla="val 421593"/>
              <a:gd name="adj3" fmla="val 14259046"/>
              <a:gd name="adj4" fmla="val 16368967"/>
              <a:gd name="adj5" fmla="val 64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539553" y="908720"/>
          <a:ext cx="8136904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8" name="Номер слайда 1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012D065-DDD1-40FD-BA7D-D7A50DD92C8B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4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3" y="0"/>
            <a:ext cx="8964488" cy="9667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ПОНЯТИЯ</a:t>
            </a:r>
          </a:p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– это этап бюджетного процесса, который начинается с момента утверждения решения о бюджете </a:t>
            </a:r>
            <a:r>
              <a:rPr lang="ru-RU" sz="17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Евпаторийским городским советом Республики Крым </a:t>
            </a:r>
            <a:r>
              <a:rPr lang="ru-RU" sz="17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продолжается в течение финансового года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79712" y="966788"/>
            <a:ext cx="6840438" cy="878036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бюджета по доходам - обеспечение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 планом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79712" y="1844825"/>
            <a:ext cx="6884888" cy="79208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по расходам - последовательное финансирование мероприятий, предусмотренных решением о бюджете, в пределах утвержденных сумм с целью исполнения принятых муниципальным образованием расходных обязательств</a:t>
            </a: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323528" y="1405806"/>
            <a:ext cx="1656184" cy="871066"/>
          </a:xfrm>
          <a:prstGeom prst="rightArrowCallout">
            <a:avLst>
              <a:gd name="adj1" fmla="val 25000"/>
              <a:gd name="adj2" fmla="val 32382"/>
              <a:gd name="adj3" fmla="val 25000"/>
              <a:gd name="adj4" fmla="val 77471"/>
            </a:avLst>
          </a:prstGeom>
          <a:solidFill>
            <a:srgbClr val="FFD4B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Этапы исполнения бюджета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3" y="2636912"/>
            <a:ext cx="89644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Составление и утверждение отчета об исполнении бюджета является важной формой контроля за исполнением бюджета</a:t>
            </a:r>
            <a:br>
              <a:rPr lang="ru-RU" sz="1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Этапы составления и утверждения отчета об исполнении бюджета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городской округ Евпатория Республики Крым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8313" y="3429050"/>
            <a:ext cx="2159000" cy="18732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города составляется в установленном порядке на основании сводной бюджетной отчетности соответствующих главных администраторов бюджетных средств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8313" y="5445175"/>
            <a:ext cx="2159000" cy="86518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Составление отчета об исполнении бюджета за прошедший финансовый год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16238" y="3717975"/>
            <a:ext cx="1800225" cy="1727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Представление отчета об исполнении бюджета в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Контрольно-счетную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палату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Евпатории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осуществления внешней проверки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9113" y="5589637"/>
            <a:ext cx="1538287" cy="696913"/>
          </a:xfrm>
          <a:prstGeom prst="roundRect">
            <a:avLst/>
          </a:prstGeom>
          <a:solidFill>
            <a:srgbClr val="4FD1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1 апреля текущего финансового года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6825" y="3644900"/>
            <a:ext cx="1655763" cy="720725"/>
          </a:xfrm>
          <a:prstGeom prst="roundRect">
            <a:avLst/>
          </a:prstGeom>
          <a:solidFill>
            <a:srgbClr val="4FD1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1 мая текущего финансового года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3800" y="4437112"/>
            <a:ext cx="1871663" cy="18732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Представление отчета об исполнении бюджета с сопроводительными документами и материалами в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Евпаторийский городской совет Республики Крым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92950" y="3644900"/>
            <a:ext cx="1828800" cy="100806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Рассмотрение и утверждение отчета об исполнении бюджет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92950" y="4797425"/>
            <a:ext cx="1800225" cy="1511300"/>
          </a:xfrm>
          <a:prstGeom prst="roundRect">
            <a:avLst/>
          </a:prstGeom>
          <a:solidFill>
            <a:srgbClr val="4FD1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Отчет об исполнении бюджета города утверждается решением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Евпаторийского городского совета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Республики Крым</a:t>
            </a:r>
          </a:p>
        </p:txBody>
      </p:sp>
      <p:sp>
        <p:nvSpPr>
          <p:cNvPr id="16" name="Выгнутая влево стрелка 15"/>
          <p:cNvSpPr/>
          <p:nvPr/>
        </p:nvSpPr>
        <p:spPr>
          <a:xfrm rot="16200000">
            <a:off x="2444750" y="5845175"/>
            <a:ext cx="357188" cy="1430338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Выгнутая влево стрелка 16"/>
          <p:cNvSpPr/>
          <p:nvPr/>
        </p:nvSpPr>
        <p:spPr>
          <a:xfrm rot="16015823">
            <a:off x="6934200" y="5792788"/>
            <a:ext cx="322263" cy="1430337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Выгнутая вправо стрелка 17"/>
          <p:cNvSpPr/>
          <p:nvPr/>
        </p:nvSpPr>
        <p:spPr>
          <a:xfrm rot="15812514">
            <a:off x="4841875" y="2797175"/>
            <a:ext cx="292100" cy="1549400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80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2" descr="виды доходов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8" t="63582" r="66884" b="9924"/>
          <a:stretch>
            <a:fillRect/>
          </a:stretch>
        </p:blipFill>
        <p:spPr bwMode="auto">
          <a:xfrm>
            <a:off x="468314" y="4485218"/>
            <a:ext cx="2592387" cy="223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260648"/>
            <a:ext cx="6048672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accent2">
                    <a:lumMod val="75000"/>
                  </a:schemeClr>
                </a:solidFill>
              </a:rPr>
              <a:t>ВИДЫ ДОХОДОВ БЮДЖЕТА</a:t>
            </a:r>
          </a:p>
        </p:txBody>
      </p:sp>
      <p:sp>
        <p:nvSpPr>
          <p:cNvPr id="10246" name="TextBox 4"/>
          <p:cNvSpPr txBox="1">
            <a:spLocks noChangeArrowheads="1"/>
          </p:cNvSpPr>
          <p:nvPr/>
        </p:nvSpPr>
        <p:spPr bwMode="auto">
          <a:xfrm>
            <a:off x="539751" y="1123951"/>
            <a:ext cx="50403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        Налоговые доходы </a:t>
            </a:r>
            <a:r>
              <a:rPr lang="ru-RU" altLang="ru-RU" sz="1800"/>
              <a:t> - часть доходов граждан и организаций, которые они обязаны заплатить государству (налог на доходы физических лиц, налоги с доходов субъектов малого бизнеса, налог на имущество физических лиц, земельный налог и др.)</a:t>
            </a:r>
            <a:r>
              <a:rPr lang="ru-RU" altLang="ru-RU" sz="1800" b="1"/>
              <a:t>         </a:t>
            </a:r>
          </a:p>
        </p:txBody>
      </p:sp>
      <p:sp>
        <p:nvSpPr>
          <p:cNvPr id="10247" name="TextBox 6"/>
          <p:cNvSpPr txBox="1">
            <a:spLocks noChangeArrowheads="1"/>
          </p:cNvSpPr>
          <p:nvPr/>
        </p:nvSpPr>
        <p:spPr bwMode="auto">
          <a:xfrm>
            <a:off x="684213" y="3285067"/>
            <a:ext cx="82089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     Неналоговые доходы </a:t>
            </a:r>
            <a:r>
              <a:rPr lang="ru-RU" altLang="ru-RU" sz="1800"/>
              <a:t>– платежи за пользование имуществом государства, платежи в виде штрафов, санкций за нарушение законодательства, компенсации затрат государства и др.</a:t>
            </a:r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3132139" y="4220634"/>
            <a:ext cx="576103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/>
              <a:t>Безвозмездные поступления </a:t>
            </a:r>
            <a:r>
              <a:rPr lang="ru-RU" altLang="ru-RU" sz="1800" dirty="0"/>
              <a:t>– средства, которые поступают в бюджет безвозмездно из </a:t>
            </a:r>
            <a:r>
              <a:rPr lang="ru-RU" altLang="ru-RU" sz="1800" dirty="0" smtClean="0"/>
              <a:t>другого </a:t>
            </a:r>
            <a:r>
              <a:rPr lang="ru-RU" altLang="ru-RU" sz="1800" dirty="0"/>
              <a:t>бюджета (</a:t>
            </a:r>
            <a:r>
              <a:rPr lang="ru-RU" altLang="ru-RU" sz="1800" dirty="0" smtClean="0"/>
              <a:t>бюджета Республики Крым, </a:t>
            </a:r>
            <a:r>
              <a:rPr lang="ru-RU" altLang="ru-RU" sz="1800" dirty="0"/>
              <a:t>Федеральный бюджет), а также безвозмездные перечисления от физических и юридических лиц (дотации, субсидии, субвенции, иные межбюджетные трансферты, прочие безвозмездные поступления).</a:t>
            </a:r>
            <a:endParaRPr lang="ru-RU" altLang="ru-RU" sz="1800" b="1" dirty="0"/>
          </a:p>
        </p:txBody>
      </p:sp>
      <p:pic>
        <p:nvPicPr>
          <p:cNvPr id="10249" name="Рисунок 7" descr="виды доходов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028701"/>
            <a:ext cx="2952750" cy="213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Номер слайда 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E887924-86B3-48C5-976B-D9E6209BEC07}" type="slidenum">
              <a:rPr lang="ru-RU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93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3ABD227-76E6-4576-8676-5DF1BF92B0EA}" type="slidenum">
              <a:rPr lang="ru-RU"/>
              <a:pPr>
                <a:defRPr/>
              </a:pPr>
              <a:t>10</a:t>
            </a:fld>
            <a:endParaRPr lang="ru-RU"/>
          </a:p>
        </p:txBody>
      </p:sp>
      <p:pic>
        <p:nvPicPr>
          <p:cNvPr id="21508" name="Рисунок 5" descr="межб. трансф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"/>
            <a:ext cx="8280400" cy="640503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282482" y="3717032"/>
            <a:ext cx="295232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предоставляется на финансирование «переданных» публично-правовым образованиям полномочий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40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452321" y="764704"/>
            <a:ext cx="12241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38" tIns="45577" rIns="91138" bIns="45577" rtlCol="0" anchor="ctr"/>
          <a:lstStyle/>
          <a:p>
            <a:pPr algn="r"/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млн. рублей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5496" y="72008"/>
            <a:ext cx="9081392" cy="764704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138" tIns="45577" rIns="91138" bIns="4557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параметры исполнения бюджета муниципального образования городской округ Евпатория Республики Крым за  2025 год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532468" y="6525344"/>
            <a:ext cx="611559" cy="322888"/>
          </a:xfrm>
          <a:prstGeom prst="rect">
            <a:avLst/>
          </a:prstGeom>
        </p:spPr>
        <p:txBody>
          <a:bodyPr lIns="91138" tIns="45577" rIns="91138" bIns="45577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507417"/>
              </p:ext>
            </p:extLst>
          </p:nvPr>
        </p:nvGraphicFramePr>
        <p:xfrm>
          <a:off x="0" y="1074916"/>
          <a:ext cx="9108504" cy="5773316"/>
        </p:xfrm>
        <a:graphic>
          <a:graphicData uri="http://schemas.openxmlformats.org/drawingml/2006/table">
            <a:tbl>
              <a:tblPr firstRow="1" bandRow="1"/>
              <a:tblGrid>
                <a:gridCol w="3717206"/>
                <a:gridCol w="1646980"/>
                <a:gridCol w="1889273"/>
                <a:gridCol w="993710"/>
                <a:gridCol w="861335"/>
              </a:tblGrid>
              <a:tr h="51030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ПОКАЗАТЕЛИ</a:t>
                      </a:r>
                    </a:p>
                  </a:txBody>
                  <a:tcPr marL="6115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  года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r>
                        <a:rPr lang="ru-RU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года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Отклонение фактических показателей от плановых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сумме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%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BFF"/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ДОХОДЫ, в том числе: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5 062,1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5 236, 6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+ 174,6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неналоговые доходы 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2 381,4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2 492,9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  <a:r>
                        <a:rPr lang="ru-RU" sz="1600" b="1" i="1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111,5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поступления, в том числе: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2 680,7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2 743,7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+ 63,0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102,4</a:t>
                      </a:r>
                      <a:endParaRPr lang="ru-RU" sz="1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433,5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2 205,0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2 271,4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+ 66,4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</a:tr>
              <a:tr h="4583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безвозмездные поступления в бюджеты городских округов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+ 2,6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</a:tr>
              <a:tr h="6843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бюджетов городских округов от возврата организациями остатков субсидий прошлых лет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+ 4,7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</a:tr>
              <a:tr h="9102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из бюджетов городских округов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-5,2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5 131,4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5 101,7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-29,7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</a:tr>
              <a:tr h="3724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ДЕФИЦИТ (ПРОФИЦИТ),  - (+)</a:t>
                      </a:r>
                    </a:p>
                  </a:txBody>
                  <a:tcPr marL="55031" marR="6115" marT="6115" marB="0" anchor="ctr">
                    <a:lnL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- 7,4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+ 134,9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115" marR="6115" marT="61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8A0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A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53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 advClick="0" advTm="2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" name="Rectangle 72"/>
          <p:cNvSpPr>
            <a:spLocks noChangeArrowheads="1"/>
          </p:cNvSpPr>
          <p:nvPr/>
        </p:nvSpPr>
        <p:spPr bwMode="auto">
          <a:xfrm>
            <a:off x="0" y="20191"/>
            <a:ext cx="9144000" cy="707597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01600" prst="riblet"/>
          </a:sp3d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138" tIns="45577" rIns="91138" bIns="45577" anchor="ctr">
            <a:spAutoFit/>
          </a:bodyPr>
          <a:lstStyle/>
          <a:p>
            <a:pPr algn="ctr">
              <a:defRPr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исполнения бюджета муниципального образования городской округ Евпатория Республики Крым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доходам за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504444"/>
              </p:ext>
            </p:extLst>
          </p:nvPr>
        </p:nvGraphicFramePr>
        <p:xfrm>
          <a:off x="107505" y="727784"/>
          <a:ext cx="8928992" cy="5929896"/>
        </p:xfrm>
        <a:graphic>
          <a:graphicData uri="http://schemas.openxmlformats.org/drawingml/2006/table">
            <a:tbl>
              <a:tblPr/>
              <a:tblGrid>
                <a:gridCol w="5796698"/>
                <a:gridCol w="1117747"/>
                <a:gridCol w="1117747"/>
                <a:gridCol w="896800"/>
              </a:tblGrid>
              <a:tr h="17508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НАИМЕНОВАНИЕ 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тыс.руб.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5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 (план)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 (факт)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 исп. плана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3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2 381 406,8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2 492 973,2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27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1 077 040,8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1 108 124,5</a:t>
                      </a:r>
                      <a:endParaRPr lang="ru-RU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Акцизы на нефтепродукты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16  984,0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17  005,3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192 896,4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197 572,8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Единый налог на вмененный доход 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Единый сельскохозяйственный налог 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3 253,5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3 253,5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Налог, взимаемый в связи с применением патентной системы  налогообложения 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81 812,0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94 783,1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987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имущество физических лиц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108 550,0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109 958,3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</a:t>
                      </a:r>
                      <a:r>
                        <a:rPr lang="ru-R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100,0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54 882,1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48 120,0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48 791,3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3299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394 662,2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418 821,9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106,1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2353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сдачи в аренду имущества, находящегося в оперативном управлении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10 746,7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13 000,8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06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сдачи в аренду имущества, составляющего казну городских округов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31 971,0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36 684,4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3310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Плата по соглашениям об установлении сервитута в отношении земельных участков после разграничения государственной собственности на землю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28,2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29,0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3310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перечисления части прибыли, остающейся после уплаты налогов и иных обязательных платежей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8 142,1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8 490,6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104,3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3310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поступления от использования имущества, находящегося в собственности городских округов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5 277,3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5 998,6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4724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объекта, установку и эксплуатацию рекламных конструкций 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74 123,4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82 881,7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5 174,1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5 175,8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987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доходы от компенсации затрат бюджетов городских округов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2 734,8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4 217,8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154,2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870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260 227,8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270 246,4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10 562,5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12 672,8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175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неналоговые доходы, в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т.ч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невыясненные поступления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0F5"/>
                    </a:solidFill>
                  </a:tcPr>
                </a:tc>
              </a:tr>
              <a:tr h="2045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2 680 687,5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2 743 692,3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C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102,4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BEC1"/>
                    </a:solidFill>
                  </a:tcPr>
                </a:tc>
              </a:tr>
              <a:tr h="27351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 ДОХОДОВ:</a:t>
                      </a: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5 062 094,2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5 236 665,5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91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657" marR="4657" marT="465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919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8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121014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бюджета  муниципального образования городской округ Евпатория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Республики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Крым по доходам    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         за 2025 год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руб.)</a:t>
            </a:r>
            <a:b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373471"/>
              </p:ext>
            </p:extLst>
          </p:nvPr>
        </p:nvGraphicFramePr>
        <p:xfrm>
          <a:off x="251520" y="1340768"/>
          <a:ext cx="8712968" cy="5246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авая фигурная скобка 2"/>
          <p:cNvSpPr/>
          <p:nvPr/>
        </p:nvSpPr>
        <p:spPr>
          <a:xfrm>
            <a:off x="5793873" y="1700808"/>
            <a:ext cx="288502" cy="3888432"/>
          </a:xfrm>
          <a:prstGeom prst="rightBrac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986406" y="3212976"/>
            <a:ext cx="461665" cy="86409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5 236,6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1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96944" cy="86409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</a:t>
            </a:r>
            <a:br>
              <a:rPr lang="ru-RU" alt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алогу на доходы физических лиц за 2025 год (млн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руб.)</a:t>
            </a:r>
            <a:b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935046"/>
              </p:ext>
            </p:extLst>
          </p:nvPr>
        </p:nvGraphicFramePr>
        <p:xfrm>
          <a:off x="0" y="908720"/>
          <a:ext cx="9036496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524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22413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 </a:t>
            </a:r>
            <a:r>
              <a:rPr lang="ru-RU" alt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акцизам на  нефтепродукты за 2025 год  (млн</a:t>
            </a:r>
            <a: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руб.)</a:t>
            </a:r>
            <a:br>
              <a:rPr lang="ru-RU" alt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7214863"/>
              </p:ext>
            </p:extLst>
          </p:nvPr>
        </p:nvGraphicFramePr>
        <p:xfrm>
          <a:off x="179512" y="1600200"/>
          <a:ext cx="8784976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821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96944" cy="121014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</a:t>
            </a:r>
            <a:b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налогу, взимаемому в связи с применением упрощенной системы налогообложения, за 2025 год </a:t>
            </a:r>
            <a:r>
              <a:rPr lang="ru-RU" alt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</a:t>
            </a:r>
            <a: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руб.)</a:t>
            </a:r>
            <a:b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445994"/>
              </p:ext>
            </p:extLst>
          </p:nvPr>
        </p:nvGraphicFramePr>
        <p:xfrm>
          <a:off x="179512" y="1600200"/>
          <a:ext cx="8784976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9692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22413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единому сельскохозяйственному налогу за 2025 год </a:t>
            </a:r>
            <a:r>
              <a:rPr lang="ru-RU" alt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</a:t>
            </a:r>
            <a: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795021"/>
              </p:ext>
            </p:extLst>
          </p:nvPr>
        </p:nvGraphicFramePr>
        <p:xfrm>
          <a:off x="179512" y="1340768"/>
          <a:ext cx="8784976" cy="55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005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008112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налогу, взимаемому в связи с применением патентной системы налогообложения, за 2025 год  </a:t>
            </a:r>
            <a:r>
              <a:rPr lang="ru-RU" alt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</a:t>
            </a:r>
            <a: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903860"/>
              </p:ext>
            </p:extLst>
          </p:nvPr>
        </p:nvGraphicFramePr>
        <p:xfrm>
          <a:off x="179512" y="1124744"/>
          <a:ext cx="8856984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823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21014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налогу</a:t>
            </a:r>
            <a:b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на имущество физических лиц за 2025 год </a:t>
            </a:r>
            <a:r>
              <a:rPr lang="ru-RU" alt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</a:t>
            </a:r>
            <a: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. руб.)</a:t>
            </a:r>
            <a:b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340053"/>
              </p:ext>
            </p:extLst>
          </p:nvPr>
        </p:nvGraphicFramePr>
        <p:xfrm>
          <a:off x="179512" y="1340768"/>
          <a:ext cx="878497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8952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277"/>
            <a:ext cx="8424936" cy="826435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</a:t>
            </a:r>
            <a:r>
              <a:rPr lang="ru-RU" alt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округа Евпатория </a:t>
            </a:r>
            <a:br>
              <a:rPr lang="ru-RU" alt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 земельному налогу</a:t>
            </a:r>
            <a:r>
              <a:rPr lang="ru-RU" alt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 за 2025 год </a:t>
            </a:r>
            <a: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руб.)</a:t>
            </a:r>
            <a:br>
              <a:rPr lang="ru-RU" altLang="ru-RU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5288319"/>
              </p:ext>
            </p:extLst>
          </p:nvPr>
        </p:nvGraphicFramePr>
        <p:xfrm>
          <a:off x="107504" y="836712"/>
          <a:ext cx="4392488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66647819"/>
              </p:ext>
            </p:extLst>
          </p:nvPr>
        </p:nvGraphicFramePr>
        <p:xfrm>
          <a:off x="4499992" y="1124744"/>
          <a:ext cx="446449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0346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72008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поступлениям государственной пошлины за 2025 год </a:t>
            </a:r>
            <a:r>
              <a:rPr lang="ru-RU" altLang="ru-RU" sz="2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</a:t>
            </a:r>
            <a: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2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937361"/>
              </p:ext>
            </p:extLst>
          </p:nvPr>
        </p:nvGraphicFramePr>
        <p:xfrm>
          <a:off x="179512" y="980728"/>
          <a:ext cx="8784976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6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296144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городского округа Евпатория по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 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 арендной платы, а также средств от продажи права на заключение договоров аренды за земли, находящиеся в собственности  городских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округов, за 2025 год 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(млн. руб.)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180242"/>
              </p:ext>
            </p:extLst>
          </p:nvPr>
        </p:nvGraphicFramePr>
        <p:xfrm>
          <a:off x="179512" y="1412776"/>
          <a:ext cx="878497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9282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496944" cy="1196752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городского округа Евпатория по доходам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сдачи в аренду имущества, находящегося в оперативном управлении,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 (млн. руб.)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887463"/>
              </p:ext>
            </p:extLst>
          </p:nvPr>
        </p:nvGraphicFramePr>
        <p:xfrm>
          <a:off x="179512" y="1196752"/>
          <a:ext cx="878497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5824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24936" cy="144016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доходам </a:t>
            </a:r>
            <a:b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от сдачи в аренду имущества, составляющего казну городских </a:t>
            </a:r>
            <a:b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округов, за 2025 год </a:t>
            </a:r>
            <a:r>
              <a:rPr lang="ru-RU" alt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</a:t>
            </a:r>
            <a:r>
              <a:rPr lang="ru-RU" alt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8455776"/>
              </p:ext>
            </p:extLst>
          </p:nvPr>
        </p:nvGraphicFramePr>
        <p:xfrm>
          <a:off x="107504" y="1556792"/>
          <a:ext cx="8856984" cy="51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623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152128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1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доходам от перечисления части прибыли, остающейся после уплаты налогов муниципальных унитарных предприятий, созданных городскими </a:t>
            </a:r>
            <a:br>
              <a:rPr lang="ru-RU" altLang="ru-RU" sz="1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18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округами, за 2025 год </a:t>
            </a:r>
            <a:r>
              <a:rPr lang="ru-RU" altLang="ru-RU" sz="1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</a:t>
            </a:r>
            <a:r>
              <a:rPr lang="ru-RU" alt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1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18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9321675"/>
              </p:ext>
            </p:extLst>
          </p:nvPr>
        </p:nvGraphicFramePr>
        <p:xfrm>
          <a:off x="179512" y="1340768"/>
          <a:ext cx="885698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9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</a:t>
            </a:r>
            <a: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прочим поступлениям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использования имущества, находящегося в собственности городских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округов, за 2025 год </a:t>
            </a:r>
            <a:r>
              <a:rPr lang="ru-RU" alt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(тыс. </a:t>
            </a:r>
            <a:r>
              <a:rPr lang="ru-RU" alt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2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084565146"/>
              </p:ext>
            </p:extLst>
          </p:nvPr>
        </p:nvGraphicFramePr>
        <p:xfrm>
          <a:off x="0" y="1557338"/>
          <a:ext cx="6084168" cy="511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220072" y="1412776"/>
            <a:ext cx="3816381" cy="5256584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46088" algn="just"/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Уточненные плановые показатели          2025 года </a:t>
            </a:r>
            <a:r>
              <a:rPr lang="ru-RU" altLang="ru-RU" sz="15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прочим поступлениям от использования имущества, находящегося в собственности городских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, перевыполнены  на 13,7 </a:t>
            </a:r>
            <a:r>
              <a:rPr lang="ru-RU" altLang="ru-RU" sz="1500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% </a:t>
            </a:r>
            <a:r>
              <a:rPr lang="ru-RU" alt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 сложились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улучшения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осуществляемых в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полномочий по администрированию данного вида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платежа.</a:t>
            </a:r>
          </a:p>
          <a:p>
            <a:pPr indent="446088" algn="just"/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Источниками поступления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являются:</a:t>
            </a:r>
          </a:p>
          <a:p>
            <a:pPr indent="446088" algn="just"/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1) плата за использование земель или земельных участков, находящихся в муниципальной собственности, без предоставления земельных участков и установления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сервитута; 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indent="446088"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) плата за пользование жилым помещением (плата за наем) муниципального жилищного фонда. </a:t>
            </a:r>
            <a:endParaRPr lang="ru-RU" sz="1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73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6" y="44011"/>
            <a:ext cx="9133249" cy="1584789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16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</a:t>
            </a:r>
            <a:r>
              <a:rPr lang="ru-RU" altLang="ru-RU" sz="16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16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16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плате,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в рамках договора за предоставление права на размещение и эксплуатацию нестационарного торгового объекта, установку и эксплуатацию рекламных конструкций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 2025 год </a:t>
            </a:r>
            <a:r>
              <a:rPr lang="ru-RU" alt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</a:t>
            </a:r>
            <a:r>
              <a:rPr lang="ru-RU" altLang="ru-RU" sz="1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млн. руб.)</a:t>
            </a:r>
            <a:br>
              <a:rPr lang="ru-RU" altLang="ru-RU" sz="1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50975337"/>
              </p:ext>
            </p:extLst>
          </p:nvPr>
        </p:nvGraphicFramePr>
        <p:xfrm>
          <a:off x="107504" y="1700809"/>
          <a:ext cx="5328592" cy="4968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4067944" y="1628800"/>
            <a:ext cx="4968552" cy="5184576"/>
          </a:xfrm>
          <a:prstGeom prst="roundRect">
            <a:avLst/>
          </a:prstGeom>
          <a:gradFill>
            <a:gsLst>
              <a:gs pos="6000">
                <a:srgbClr val="7DA836"/>
              </a:gs>
              <a:gs pos="54000">
                <a:schemeClr val="accent3">
                  <a:shade val="93000"/>
                  <a:satMod val="130000"/>
                </a:schemeClr>
              </a:gs>
              <a:gs pos="92000">
                <a:srgbClr val="72CF3F"/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Уточненные плановые показатели 2025 года пере</a:t>
            </a:r>
            <a:r>
              <a:rPr lang="ru-RU" alt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выполнены  на 11,8%.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300" dirty="0">
                <a:latin typeface="Times New Roman" pitchFamily="18" charset="0"/>
                <a:cs typeface="Times New Roman" panose="02020603050405020304" pitchFamily="18" charset="0"/>
              </a:rPr>
              <a:t>По данному коду доходов зачисляются средства, источниками которых являются:</a:t>
            </a:r>
          </a:p>
          <a:p>
            <a:pPr algn="just">
              <a:buAutoNum type="arabicParenR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нестационарных объектов торговли;</a:t>
            </a:r>
          </a:p>
          <a:p>
            <a:pPr algn="just">
              <a:buAutoNum type="arabicParenR"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платы по договорам на установку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эксплуатацию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наружной рекламы на земельных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участках.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      Перевыполнение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годовых плановых показателей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года  обусловлено:</a:t>
            </a:r>
          </a:p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проведением перерасчета размера платы по действующим договорам на размещение нестационарных торговых объектов, нестационарных объектов для оказания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соответствии с постановлением Совета министров Республики Крым от 23.08.2016 №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402, в части индексации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за 2023, 2024, 2025 </a:t>
            </a: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годы;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проведением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6 электронных аукционов на право заключения договоров на размещение нестационарных торговых объектов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>
                <a:latin typeface="Times New Roman" pitchFamily="18" charset="0"/>
                <a:cs typeface="Times New Roman" pitchFamily="18" charset="0"/>
              </a:rPr>
              <a:t>проведением </a:t>
            </a:r>
            <a:r>
              <a:rPr lang="ru-RU" sz="1300" dirty="0">
                <a:latin typeface="Times New Roman" pitchFamily="18" charset="0"/>
                <a:cs typeface="Times New Roman" pitchFamily="18" charset="0"/>
              </a:rPr>
              <a:t>в 2025 году конкурса на право заключения договора на организацию муниципальной ярмарки на платной основе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поступлением доходов от погашения дебиторской задолженности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итогам проводимой в течении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3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претензионно-исковой 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25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306"/>
            <a:ext cx="8496944" cy="1114438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городского округа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плате за негативное воздействие на окружающую среду за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 (тыс.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(плате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выбросы загрязняющих веществ в атмосферный воздух, за сбросы загрязняющих веществ в водные объекты, за размещение отходов производства и потребления)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3360964"/>
              </p:ext>
            </p:extLst>
          </p:nvPr>
        </p:nvGraphicFramePr>
        <p:xfrm>
          <a:off x="107504" y="1268760"/>
          <a:ext cx="892899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9112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712968" cy="144016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доходам от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 (основных средств),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находящегося в собственности городских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округов, за 2025 год </a:t>
            </a:r>
            <a:r>
              <a:rPr lang="ru-RU" alt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</a:t>
            </a:r>
            <a:r>
              <a:rPr lang="ru-RU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4869338"/>
              </p:ext>
            </p:extLst>
          </p:nvPr>
        </p:nvGraphicFramePr>
        <p:xfrm>
          <a:off x="251520" y="1628800"/>
          <a:ext cx="8784976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3570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24936" cy="108012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35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доходам от продажи земельных участков, находящихся в собственности городских округов,</a:t>
            </a:r>
            <a:r>
              <a:rPr lang="ru-RU" sz="235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2025 год </a:t>
            </a:r>
            <a:r>
              <a:rPr lang="ru-RU" altLang="ru-RU" sz="235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</a:t>
            </a:r>
            <a:r>
              <a:rPr lang="ru-RU" altLang="ru-RU" sz="235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руб.)</a:t>
            </a:r>
            <a:br>
              <a:rPr lang="ru-RU" altLang="ru-RU" sz="235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350" b="1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197157"/>
              </p:ext>
            </p:extLst>
          </p:nvPr>
        </p:nvGraphicFramePr>
        <p:xfrm>
          <a:off x="179512" y="1196752"/>
          <a:ext cx="878497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34252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65150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</a:t>
            </a:r>
            <a:br>
              <a:rPr lang="ru-RU" alt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 плате  за увеличение площади земельных участков, находящихся в частной собственности, в результате перераспределения таких земельных участков и земельных участков, находящихся в собственности городских округов,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за 2025 год </a:t>
            </a:r>
            <a:r>
              <a:rPr lang="ru-RU" alt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руб.)</a:t>
            </a:r>
            <a:br>
              <a:rPr lang="ru-RU" alt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695967243"/>
              </p:ext>
            </p:extLst>
          </p:nvPr>
        </p:nvGraphicFramePr>
        <p:xfrm>
          <a:off x="0" y="1557338"/>
          <a:ext cx="6121400" cy="4995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652120" y="1700809"/>
            <a:ext cx="3491879" cy="48705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265113" algn="just"/>
            <a:r>
              <a:rPr lang="ru-RU" sz="1350" dirty="0" smtClean="0">
                <a:solidFill>
                  <a:schemeClr val="tx1"/>
                </a:solidFill>
                <a:latin typeface="Times New Roman" pitchFamily="18" charset="0"/>
                <a:cs typeface="Times New Roman" panose="02020603050405020304" pitchFamily="18" charset="0"/>
              </a:rPr>
              <a:t>Уточненные 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показатели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</a:t>
            </a:r>
            <a:r>
              <a:rPr lang="ru-RU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на 16,2%. </a:t>
            </a:r>
          </a:p>
          <a:p>
            <a:pPr indent="265113" algn="just"/>
            <a:r>
              <a:rPr lang="ru-RU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2025 </a:t>
            </a:r>
            <a:r>
              <a:rPr lang="ru-RU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обеспечены </a:t>
            </a:r>
            <a:r>
              <a:rPr lang="ru-RU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заключения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9 соглашений о перераспределении земельных участков</a:t>
            </a:r>
            <a:r>
              <a:rPr lang="ru-RU" sz="135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50" smtClean="0">
                <a:latin typeface="Times New Roman" pitchFamily="18" charset="0"/>
                <a:cs typeface="Times New Roman" pitchFamily="18" charset="0"/>
              </a:rPr>
              <a:t>находящихся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в частной собственности и земель, находящихся на территории муниципального образования городской округ Евпатория Республики Крым, собственность на которые не разграничена, на основании ст. ст. 39.28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, 39.29 </a:t>
            </a:r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Земельного кодекса Российской Федерации</a:t>
            </a:r>
            <a:r>
              <a:rPr lang="ru-RU" sz="1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265113" algn="just"/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Расчет платы за увеличение площади земельных участков производится на основании кадастровой стоимости земельных участков в соответствии с постановлением Совета министров Республики Крым от 16.11.2022 № 1010 «Об утверждении результатов определения кадастровой стоимости объектов недвижимости - земельных участков, расположенных на территории Республики Крым» (с изменениями</a:t>
            </a:r>
            <a:r>
              <a:rPr lang="ru-RU" sz="135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25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96" cy="1301006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/>
            </a:r>
            <a:br>
              <a:rPr lang="ru-RU" alt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Исполнение бюджета городского округа Евпатория по доходам от поступления штрафов, санкций, возмещения ущерба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(млн. руб.)</a:t>
            </a:r>
            <a:br>
              <a:rPr lang="ru-RU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</a:br>
            <a:endParaRPr lang="ru-RU" sz="22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214488238"/>
              </p:ext>
            </p:extLst>
          </p:nvPr>
        </p:nvGraphicFramePr>
        <p:xfrm>
          <a:off x="0" y="1557338"/>
          <a:ext cx="6121400" cy="4995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652120" y="1651506"/>
            <a:ext cx="3384375" cy="50167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5113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Уточненные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показатели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alt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Lucida Sans Unicode" pitchFamily="34" charset="0"/>
                <a:cs typeface="Times New Roman" panose="02020603050405020304" pitchFamily="18" charset="0"/>
              </a:rPr>
              <a:t>по доходам от поступления штрафов, санкций, возмещения ущерба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перевыполнены 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 раза. </a:t>
            </a:r>
          </a:p>
          <a:p>
            <a:pPr indent="265113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Перевыполнение плана связано с тем, что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источник поступления денежных средств основан на применении мер принудительного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взыскания, четко спрогнозировать количество нарушений и суммы штрафных санкций (возмещений ущерба) не представляется возможным. 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5113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производилась корректировка плановых показателей по фактическому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поступлению.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561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949" y="72010"/>
            <a:ext cx="9072563" cy="105273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182" tIns="45597" rIns="91182" bIns="45597" anchor="ctr"/>
          <a:lstStyle/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безвозмездных поступлений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городской округ Евпатория Республики Крым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2025 году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755576" y="1118743"/>
            <a:ext cx="7776889" cy="2814314"/>
            <a:chOff x="206206" y="1265203"/>
            <a:chExt cx="8652074" cy="2625168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206206" y="1265203"/>
              <a:ext cx="8652074" cy="610114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headEnd/>
              <a:tailEnd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defTabSz="912046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Общий объем</a:t>
              </a:r>
            </a:p>
            <a:p>
              <a:pPr algn="ctr" defTabSz="912046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2 743,7 млн. </a:t>
              </a: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рублей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AutoShape 12"/>
            <p:cNvSpPr>
              <a:spLocks noChangeArrowheads="1"/>
            </p:cNvSpPr>
            <p:nvPr/>
          </p:nvSpPr>
          <p:spPr bwMode="auto">
            <a:xfrm>
              <a:off x="1407879" y="3218686"/>
              <a:ext cx="6328812" cy="335842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defTabSz="91204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Субвенции – </a:t>
              </a:r>
              <a:r>
                <a:rPr lang="ru-RU" sz="16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2 271,4 млн. руб.</a:t>
              </a:r>
              <a:endPara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AutoShape 20"/>
            <p:cNvSpPr>
              <a:spLocks noChangeArrowheads="1"/>
            </p:cNvSpPr>
            <p:nvPr/>
          </p:nvSpPr>
          <p:spPr bwMode="auto">
            <a:xfrm>
              <a:off x="1414160" y="3554529"/>
              <a:ext cx="6328812" cy="335842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defTabSz="91204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Субсидии – </a:t>
              </a:r>
              <a:r>
                <a:rPr lang="ru-RU" sz="16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428,0 млн. руб.</a:t>
              </a:r>
              <a:endPara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Стрелка вверх 9"/>
            <p:cNvSpPr/>
            <p:nvPr/>
          </p:nvSpPr>
          <p:spPr>
            <a:xfrm>
              <a:off x="3182395" y="1875317"/>
              <a:ext cx="2571517" cy="42133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2046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AutoShape 37"/>
          <p:cNvSpPr>
            <a:spLocks noChangeArrowheads="1"/>
          </p:cNvSpPr>
          <p:nvPr/>
        </p:nvSpPr>
        <p:spPr bwMode="auto">
          <a:xfrm>
            <a:off x="683567" y="5229200"/>
            <a:ext cx="7832109" cy="576064"/>
          </a:xfrm>
          <a:prstGeom prst="roundRect">
            <a:avLst>
              <a:gd name="adj" fmla="val 50000"/>
            </a:avLst>
          </a:prstGeom>
          <a:gradFill>
            <a:gsLst>
              <a:gs pos="73000">
                <a:srgbClr val="FFC000"/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182" tIns="45597" rIns="91182" bIns="45597" anchor="ctr"/>
          <a:lstStyle/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возврата организациями остатков субсидий прошлых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-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 млн. руб.</a:t>
            </a:r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37"/>
          <p:cNvSpPr>
            <a:spLocks noChangeArrowheads="1"/>
          </p:cNvSpPr>
          <p:nvPr/>
        </p:nvSpPr>
        <p:spPr bwMode="auto">
          <a:xfrm>
            <a:off x="683568" y="5805264"/>
            <a:ext cx="7832109" cy="79208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83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182" tIns="45597" rIns="91182" bIns="45597" anchor="ctr"/>
          <a:lstStyle/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остатков субсидий, субвенций и иных межбюджетных трансфертов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целевое назначение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прошлых лет из бюджетов городских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-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минусовым значением «-»  5,2 млн. руб.</a:t>
            </a:r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555498" y="2276872"/>
            <a:ext cx="7998971" cy="57606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2D050"/>
              </a:gs>
              <a:gs pos="97000">
                <a:srgbClr val="FFEEC0"/>
              </a:gs>
              <a:gs pos="100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ДРУГИХ БЮДЖЕТОВ  БЮДЖЕТНОЙ СИСТЕМЫ</a:t>
            </a:r>
          </a:p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2 707,0 млн. руб.,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верх 13"/>
          <p:cNvSpPr/>
          <p:nvPr/>
        </p:nvSpPr>
        <p:spPr bwMode="auto">
          <a:xfrm>
            <a:off x="3847911" y="2870945"/>
            <a:ext cx="1414144" cy="225846"/>
          </a:xfrm>
          <a:prstGeom prst="upArrow">
            <a:avLst>
              <a:gd name="adj1" fmla="val 50000"/>
              <a:gd name="adj2" fmla="val 47891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912046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20"/>
          <p:cNvSpPr>
            <a:spLocks noChangeArrowheads="1"/>
          </p:cNvSpPr>
          <p:nvPr/>
        </p:nvSpPr>
        <p:spPr bwMode="auto">
          <a:xfrm>
            <a:off x="1835696" y="3933057"/>
            <a:ext cx="5711113" cy="36003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91204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7,6 млн. руб.</a:t>
            </a:r>
            <a:endParaRPr lang="en-US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82025" y="4581128"/>
            <a:ext cx="7704857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БЕЗВОЗМЕЗДНЫЕ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–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37,2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3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1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087029"/>
              </p:ext>
            </p:extLst>
          </p:nvPr>
        </p:nvGraphicFramePr>
        <p:xfrm>
          <a:off x="0" y="0"/>
          <a:ext cx="918917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Слайд" r:id="rId3" imgW="4640559" imgH="3479180" progId="PowerPoint.Slide.12">
                  <p:embed/>
                </p:oleObj>
              </mc:Choice>
              <mc:Fallback>
                <p:oleObj name="Слайд" r:id="rId3" imgW="4640559" imgH="3479180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89178" cy="685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11533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1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6560753"/>
              </p:ext>
            </p:extLst>
          </p:nvPr>
        </p:nvGraphicFramePr>
        <p:xfrm>
          <a:off x="-1" y="0"/>
          <a:ext cx="918109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Слайд" r:id="rId3" imgW="4523403" imgH="3390819" progId="PowerPoint.Slide.12">
                  <p:embed/>
                </p:oleObj>
              </mc:Choice>
              <mc:Fallback>
                <p:oleObj name="Слайд" r:id="rId3" imgW="4523403" imgH="3390819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0"/>
                        <a:ext cx="9181095" cy="685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24746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088644"/>
              </p:ext>
            </p:extLst>
          </p:nvPr>
        </p:nvGraphicFramePr>
        <p:xfrm>
          <a:off x="0" y="0"/>
          <a:ext cx="9144000" cy="6914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Слайд" r:id="rId3" imgW="1632204" imgH="1223772" progId="PowerPoint.Slide.12">
                  <p:embed/>
                </p:oleObj>
              </mc:Choice>
              <mc:Fallback>
                <p:oleObj name="Слайд" r:id="rId3" imgW="1632204" imgH="1223772" progId="PowerPoint.Slide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9140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9602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3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11430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326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17182</TotalTime>
  <Words>3754</Words>
  <Application>Microsoft Office PowerPoint</Application>
  <PresentationFormat>Экран (4:3)</PresentationFormat>
  <Paragraphs>476</Paragraphs>
  <Slides>37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Слайд</vt:lpstr>
      <vt:lpstr>Отчёт об исполнении бюджета муниципального образования городской округ Евпатория Республики Крым  за 2025 год</vt:lpstr>
      <vt:lpstr>Что такое «Бюджет для граждан»?</vt:lpstr>
      <vt:lpstr>Основные термины</vt:lpstr>
      <vt:lpstr>Презентация PowerPoint</vt:lpstr>
      <vt:lpstr>Презентация PowerPoint</vt:lpstr>
      <vt:lpstr>Принцип прозрачности (открытости) бюджетной системы Российской Федерации означает: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Исполнение бюджета  муниципального образования городской округ Евпатория Республики Крым по доходам              за 2025 год (млн. руб.) </vt:lpstr>
      <vt:lpstr> Исполнение бюджета городского округа Евпатория по  налогу на доходы физических лиц за 2025 год (млн. руб.) </vt:lpstr>
      <vt:lpstr> Исполнение бюджета городского округа Евпатория по акцизам на  нефтепродукты за 2025 год  (млн. руб.) </vt:lpstr>
      <vt:lpstr> Исполнение бюджета городского округа Евпатория по  налогу, взимаемому в связи с применением упрощенной системы налогообложения, за 2025 год (млн. руб.) </vt:lpstr>
      <vt:lpstr> Исполнение бюджета городского округа Евпатория по единому сельскохозяйственному налогу за 2025 год (тыс. руб.) </vt:lpstr>
      <vt:lpstr> Исполнение бюджета городского округа Евпатория по налогу, взимаемому в связи с применением патентной системы налогообложения, за 2025 год  (млн. руб.) </vt:lpstr>
      <vt:lpstr> Исполнение бюджета городского округа Евпатория по налогу на имущество физических лиц за 2025 год (млн. руб.) </vt:lpstr>
      <vt:lpstr> Исполнение бюджета городского округа Евпатория  по земельному налогу за 2025 год (млн. руб.) </vt:lpstr>
      <vt:lpstr> Исполнение бюджета городского округа Евпатория по поступлениям государственной пошлины за 2025 год (млн. руб.) </vt:lpstr>
      <vt:lpstr> Исполнение бюджета городского округа Евпатория по доходам в виде арендной платы, а также средств от продажи права на заключение договоров аренды за земли, находящиеся в собственности  городских округов, за 2025 год  (млн. руб.) </vt:lpstr>
      <vt:lpstr> Исполнение бюджета городского округа Евпатория по доходам от сдачи в аренду имущества, находящегося в оперативном управлении, за 2025 год  (млн. руб.) </vt:lpstr>
      <vt:lpstr> Исполнение бюджета городского округа Евпатория по доходам  от сдачи в аренду имущества, составляющего казну городских  округов, за 2025 год (млн. руб.) </vt:lpstr>
      <vt:lpstr> Исполнение бюджета городского округа Евпатория по доходам от перечисления части прибыли, остающейся после уплаты налогов муниципальных унитарных предприятий, созданных городскими  округами, за 2025 год (тыс. руб.) </vt:lpstr>
      <vt:lpstr> Исполнение бюджета городского округа  по прочим поступлениям от использования имущества, находящегося в собственности городских округов, за 2025 год (тыс. руб.) </vt:lpstr>
      <vt:lpstr> Исполнение бюджета городского округа  по плате, поступившей в рамках договора за предоставление права на размещение и эксплуатацию нестационарного торгового объекта, установку и эксплуатацию рекламных конструкций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 , за 2025 год (млн. руб.) </vt:lpstr>
      <vt:lpstr> Исполнение бюджета городского округа  по плате за негативное воздействие на окружающую среду за 2025 год (тыс. руб.)  (плате за выбросы загрязняющих веществ в атмосферный воздух, за сбросы загрязняющих веществ в водные объекты, за размещение отходов производства и потребления) </vt:lpstr>
      <vt:lpstr> Исполнение бюджета городского округа Евпатория по доходам от реализации иного имущества (основных средств), находящегося в собственности городских округов, за 2025 год (млн. руб.) </vt:lpstr>
      <vt:lpstr> Исполнение бюджета городского округа Евпатория по доходам от продажи земельных участков, находящихся в собственности городских округов, за 2025 год (млн. руб.) </vt:lpstr>
      <vt:lpstr> Исполнение бюджета городского округа Евпатория  по плате  за увеличение площади земельных участков, находящихся в частной собственности, в результате перераспределения таких земельных участков и земельных участков, находящихся в собственности городских округов,                  за 2025 год (млн. руб.) </vt:lpstr>
      <vt:lpstr> Исполнение бюджета городского округа Евпатория по доходам от поступления штрафов, санкций, возмещения ущерба за 2025 год (млн. руб.)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 </vt:lpstr>
    </vt:vector>
  </TitlesOfParts>
  <Company>ДФА г. Евпатория РК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МУНИЦИПАЛЬНОГО ОБРАЗОВАНИЯ ГОРОДСКОЙ ОКРУГ ЕВПАТОРИЯ РЕСПУБЛИКИ КРЫМ НА 2016 ГОД</dc:title>
  <dc:creator>@_NA_PRIVjAZI</dc:creator>
  <cp:lastModifiedBy>DFA-corp007</cp:lastModifiedBy>
  <cp:revision>1596</cp:revision>
  <cp:lastPrinted>2026-05-06T12:53:47Z</cp:lastPrinted>
  <dcterms:created xsi:type="dcterms:W3CDTF">2015-11-19T08:06:35Z</dcterms:created>
  <dcterms:modified xsi:type="dcterms:W3CDTF">2026-05-06T12:59:44Z</dcterms:modified>
</cp:coreProperties>
</file>