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sldx" ContentType="application/vnd.openxmlformats-officedocument.presentationml.slide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charts/chart13.xml" ContentType="application/vnd.openxmlformats-officedocument.drawingml.chart+xml"/>
  <Override PartName="/ppt/drawings/drawing13.xml" ContentType="application/vnd.openxmlformats-officedocument.drawingml.chartshapes+xml"/>
  <Override PartName="/ppt/charts/chart14.xml" ContentType="application/vnd.openxmlformats-officedocument.drawingml.chart+xml"/>
  <Override PartName="/ppt/drawings/drawing14.xml" ContentType="application/vnd.openxmlformats-officedocument.drawingml.chartshapes+xml"/>
  <Override PartName="/ppt/charts/chart15.xml" ContentType="application/vnd.openxmlformats-officedocument.drawingml.chart+xml"/>
  <Override PartName="/ppt/drawings/drawing15.xml" ContentType="application/vnd.openxmlformats-officedocument.drawingml.chartshapes+xml"/>
  <Override PartName="/ppt/charts/chart16.xml" ContentType="application/vnd.openxmlformats-officedocument.drawingml.chart+xml"/>
  <Override PartName="/ppt/drawings/drawing16.xml" ContentType="application/vnd.openxmlformats-officedocument.drawingml.chartshapes+xml"/>
  <Override PartName="/ppt/charts/chart17.xml" ContentType="application/vnd.openxmlformats-officedocument.drawingml.chart+xml"/>
  <Override PartName="/ppt/drawings/drawing17.xml" ContentType="application/vnd.openxmlformats-officedocument.drawingml.chartshapes+xml"/>
  <Override PartName="/ppt/charts/chart18.xml" ContentType="application/vnd.openxmlformats-officedocument.drawingml.chart+xml"/>
  <Override PartName="/ppt/drawings/drawing18.xml" ContentType="application/vnd.openxmlformats-officedocument.drawingml.chartshapes+xml"/>
  <Override PartName="/ppt/charts/chart19.xml" ContentType="application/vnd.openxmlformats-officedocument.drawingml.chart+xml"/>
  <Override PartName="/ppt/drawings/drawing19.xml" ContentType="application/vnd.openxmlformats-officedocument.drawingml.chartshapes+xml"/>
  <Override PartName="/ppt/charts/chart20.xml" ContentType="application/vnd.openxmlformats-officedocument.drawingml.chart+xml"/>
  <Override PartName="/ppt/drawings/drawing20.xml" ContentType="application/vnd.openxmlformats-officedocument.drawingml.chartshapes+xml"/>
  <Override PartName="/ppt/charts/chart21.xml" ContentType="application/vnd.openxmlformats-officedocument.drawingml.chart+xml"/>
  <Override PartName="/ppt/drawings/drawing21.xml" ContentType="application/vnd.openxmlformats-officedocument.drawingml.chartshapes+xml"/>
  <Override PartName="/ppt/charts/chart22.xml" ContentType="application/vnd.openxmlformats-officedocument.drawingml.chart+xml"/>
  <Override PartName="/ppt/drawings/drawing22.xml" ContentType="application/vnd.openxmlformats-officedocument.drawingml.chartshape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0"/>
  </p:notesMasterIdLst>
  <p:sldIdLst>
    <p:sldId id="594" r:id="rId2"/>
    <p:sldId id="596" r:id="rId3"/>
    <p:sldId id="597" r:id="rId4"/>
    <p:sldId id="598" r:id="rId5"/>
    <p:sldId id="599" r:id="rId6"/>
    <p:sldId id="600" r:id="rId7"/>
    <p:sldId id="601" r:id="rId8"/>
    <p:sldId id="602" r:id="rId9"/>
    <p:sldId id="603" r:id="rId10"/>
    <p:sldId id="604" r:id="rId11"/>
    <p:sldId id="552" r:id="rId12"/>
    <p:sldId id="553" r:id="rId13"/>
    <p:sldId id="554" r:id="rId14"/>
    <p:sldId id="555" r:id="rId15"/>
    <p:sldId id="556" r:id="rId16"/>
    <p:sldId id="557" r:id="rId17"/>
    <p:sldId id="558" r:id="rId18"/>
    <p:sldId id="559" r:id="rId19"/>
    <p:sldId id="560" r:id="rId20"/>
    <p:sldId id="561" r:id="rId21"/>
    <p:sldId id="562" r:id="rId22"/>
    <p:sldId id="580" r:id="rId23"/>
    <p:sldId id="581" r:id="rId24"/>
    <p:sldId id="582" r:id="rId25"/>
    <p:sldId id="583" r:id="rId26"/>
    <p:sldId id="584" r:id="rId27"/>
    <p:sldId id="585" r:id="rId28"/>
    <p:sldId id="586" r:id="rId29"/>
    <p:sldId id="587" r:id="rId30"/>
    <p:sldId id="588" r:id="rId31"/>
    <p:sldId id="589" r:id="rId32"/>
    <p:sldId id="595" r:id="rId33"/>
    <p:sldId id="590" r:id="rId34"/>
    <p:sldId id="574" r:id="rId35"/>
    <p:sldId id="591" r:id="rId36"/>
    <p:sldId id="592" r:id="rId37"/>
    <p:sldId id="593" r:id="rId38"/>
    <p:sldId id="514" r:id="rId3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00"/>
    <a:srgbClr val="0000CC"/>
    <a:srgbClr val="FC9CDC"/>
    <a:srgbClr val="56426E"/>
    <a:srgbClr val="5354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3854" autoAdjust="0"/>
  </p:normalViewPr>
  <p:slideViewPr>
    <p:cSldViewPr>
      <p:cViewPr>
        <p:scale>
          <a:sx n="90" d="100"/>
          <a:sy n="90" d="100"/>
        </p:scale>
        <p:origin x="-153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2.xml"/><Relationship Id="rId1" Type="http://schemas.openxmlformats.org/officeDocument/2006/relationships/package" Target="../embeddings/Microsoft_Excel_Worksheet2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8.7501458151064457E-2"/>
          <c:y val="3.0831228624714786E-2"/>
          <c:w val="0.63055798580732969"/>
          <c:h val="0.843173265004596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convex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1.5432098765432098E-3"/>
                  <c:y val="1.122390969612433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1070,9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70748787475344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1125,9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2024</c:v>
                </c:pt>
                <c:pt idx="1">
                  <c:v>Факт 2024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1620</c:v>
                </c:pt>
                <c:pt idx="1">
                  <c:v>1800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convex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66</a:t>
                    </a:r>
                    <a:r>
                      <a:rPr lang="ru-RU" dirty="0" smtClean="0"/>
                      <a:t>2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7</a:t>
                    </a:r>
                    <a:r>
                      <a:rPr lang="ru-RU" smtClean="0"/>
                      <a:t>35</a:t>
                    </a:r>
                    <a:r>
                      <a:rPr lang="en-US" smtClean="0"/>
                      <a:t>,</a:t>
                    </a:r>
                    <a:r>
                      <a:rPr lang="ru-RU" smtClean="0"/>
                      <a:t>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2024</c:v>
                </c:pt>
                <c:pt idx="1">
                  <c:v>Факт 2024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667</c:v>
                </c:pt>
                <c:pt idx="1">
                  <c:v>780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convex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0119549558245806E-2"/>
                  <c:y val="-5.61206532178897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2 901,1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2 906,1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2024</c:v>
                </c:pt>
                <c:pt idx="1">
                  <c:v>Факт 2024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2650</c:v>
                </c:pt>
                <c:pt idx="1">
                  <c:v>3100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5591936"/>
        <c:axId val="85593472"/>
        <c:axId val="0"/>
      </c:bar3DChart>
      <c:catAx>
        <c:axId val="85591936"/>
        <c:scaling>
          <c:orientation val="minMax"/>
        </c:scaling>
        <c:delete val="0"/>
        <c:axPos val="b"/>
        <c:majorTickMark val="out"/>
        <c:minorTickMark val="none"/>
        <c:tickLblPos val="nextTo"/>
        <c:crossAx val="85593472"/>
        <c:crosses val="autoZero"/>
        <c:auto val="1"/>
        <c:lblAlgn val="ctr"/>
        <c:lblOffset val="100"/>
        <c:noMultiLvlLbl val="0"/>
      </c:catAx>
      <c:valAx>
        <c:axId val="85593472"/>
        <c:scaling>
          <c:orientation val="minMax"/>
          <c:max val="5000"/>
          <c:min val="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#,##0.0" sourceLinked="1"/>
        <c:majorTickMark val="out"/>
        <c:minorTickMark val="none"/>
        <c:tickLblPos val="low"/>
        <c:crossAx val="85591936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.68992672790901133"/>
          <c:y val="0.29160821685904192"/>
          <c:w val="0.31007327209098862"/>
          <c:h val="0.41678334533446254"/>
        </c:manualLayout>
      </c:layout>
      <c:overlay val="0"/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</c:spPr>
  <c:txPr>
    <a:bodyPr/>
    <a:lstStyle/>
    <a:p>
      <a:pPr>
        <a:defRPr sz="1800" b="1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25"/>
      <c:depthPercent val="90"/>
      <c:rAngAx val="1"/>
    </c:view3D>
    <c:floor>
      <c:thickness val="0"/>
    </c:floor>
    <c:sideWall>
      <c:thickness val="0"/>
      <c:spPr>
        <a:solidFill>
          <a:schemeClr val="accent4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50800" dir="5400000" algn="ctr" rotWithShape="0">
            <a:schemeClr val="bg1"/>
          </a:outerShdw>
        </a:effectLst>
        <a:scene3d>
          <a:camera prst="orthographicFront"/>
          <a:lightRig rig="threePt" dir="t"/>
        </a:scene3d>
      </c:spPr>
    </c:sideWall>
    <c:backWall>
      <c:thickness val="0"/>
      <c:spPr>
        <a:solidFill>
          <a:schemeClr val="accent4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50800" dir="5400000" algn="ctr" rotWithShape="0">
            <a:schemeClr val="bg1"/>
          </a:outerShdw>
        </a:effectLst>
        <a:scene3d>
          <a:camera prst="orthographicFront"/>
          <a:lightRig rig="threePt" dir="t"/>
        </a:scene3d>
      </c:spPr>
    </c:backWall>
    <c:plotArea>
      <c:layout>
        <c:manualLayout>
          <c:layoutTarget val="inner"/>
          <c:xMode val="edge"/>
          <c:yMode val="edge"/>
          <c:x val="5.2805835781452336E-2"/>
          <c:y val="2.7924105570532976E-2"/>
          <c:w val="0.47731911845860475"/>
          <c:h val="0.9441517888589340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C0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2.7937469607202114E-3"/>
                  <c:y val="-0.151428853875167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23,6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50149801206059E-4"/>
                  <c:y val="-0.1219894852107760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26,5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17,4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2024</c:v>
                </c:pt>
                <c:pt idx="1">
                  <c:v>Факт 2024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23.7</c:v>
                </c:pt>
                <c:pt idx="1">
                  <c:v>26.9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7354368"/>
        <c:axId val="107356160"/>
        <c:axId val="0"/>
      </c:bar3DChart>
      <c:catAx>
        <c:axId val="107354368"/>
        <c:scaling>
          <c:orientation val="minMax"/>
        </c:scaling>
        <c:delete val="1"/>
        <c:axPos val="b"/>
        <c:majorTickMark val="out"/>
        <c:minorTickMark val="none"/>
        <c:tickLblPos val="low"/>
        <c:crossAx val="107356160"/>
        <c:crossesAt val="0"/>
        <c:auto val="1"/>
        <c:lblAlgn val="ctr"/>
        <c:lblOffset val="100"/>
        <c:noMultiLvlLbl val="0"/>
      </c:catAx>
      <c:valAx>
        <c:axId val="107356160"/>
        <c:scaling>
          <c:orientation val="minMax"/>
          <c:max val="30"/>
          <c:min val="5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#,##0.0" sourceLinked="1"/>
        <c:majorTickMark val="out"/>
        <c:minorTickMark val="cross"/>
        <c:tickLblPos val="nextTo"/>
        <c:crossAx val="107354368"/>
        <c:crosses val="autoZero"/>
        <c:crossBetween val="between"/>
        <c:minorUnit val="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 prst="relaxedInset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7.4490584834836199E-2"/>
          <c:y val="3.0831228624714786E-2"/>
          <c:w val="0.53225381606051059"/>
          <c:h val="0.843173265004596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1.00219966451815E-2"/>
                  <c:y val="-0.3893106321519831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387,8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3989984719366334E-3"/>
                  <c:y val="-0.3931044698737177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398,3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6380233708094363E-2"/>
                  <c:y val="-0.3660682146428174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387,2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2024</c:v>
                </c:pt>
                <c:pt idx="1">
                  <c:v>Факт 2024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410</c:v>
                </c:pt>
                <c:pt idx="1">
                  <c:v>420.1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16807552"/>
        <c:axId val="116809088"/>
        <c:axId val="0"/>
      </c:bar3DChart>
      <c:catAx>
        <c:axId val="1168075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6809088"/>
        <c:crosses val="autoZero"/>
        <c:auto val="1"/>
        <c:lblAlgn val="ctr"/>
        <c:lblOffset val="100"/>
        <c:noMultiLvlLbl val="0"/>
      </c:catAx>
      <c:valAx>
        <c:axId val="116809088"/>
        <c:scaling>
          <c:orientation val="minMax"/>
          <c:max val="450"/>
          <c:min val="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16807552"/>
        <c:crosses val="autoZero"/>
        <c:crossBetween val="between"/>
        <c:majorUnit val="50"/>
        <c:minorUnit val="4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7.4490584834836199E-2"/>
          <c:y val="3.0831228624714786E-2"/>
          <c:w val="0.55682986498767895"/>
          <c:h val="0.843173265004596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5432028499565622E-3"/>
                  <c:y val="-3.45863446630028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33,6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70748787475344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45,6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 smtClean="0"/>
                      <a:t>18,8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2024</c:v>
                </c:pt>
                <c:pt idx="1">
                  <c:v>Факт 2024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35.6</c:v>
                </c:pt>
                <c:pt idx="1">
                  <c:v>47.6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6872704"/>
        <c:axId val="116874240"/>
        <c:axId val="0"/>
      </c:bar3DChart>
      <c:catAx>
        <c:axId val="1168727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6874240"/>
        <c:crosses val="autoZero"/>
        <c:auto val="1"/>
        <c:lblAlgn val="ctr"/>
        <c:lblOffset val="100"/>
        <c:noMultiLvlLbl val="0"/>
      </c:catAx>
      <c:valAx>
        <c:axId val="116874240"/>
        <c:scaling>
          <c:orientation val="minMax"/>
          <c:max val="50"/>
          <c:min val="5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16872704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5.2266776139597862E-2"/>
          <c:y val="3.0831228624714786E-2"/>
          <c:w val="0.59040887959151789"/>
          <c:h val="0.843173265004596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5.7270059424291607E-2"/>
                  <c:y val="-0.3882047814815621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8599198101746597E-2"/>
                  <c:y val="-0.4024377339935205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7342074909472572E-2"/>
                  <c:y val="-0.390933733346196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2024</c:v>
                </c:pt>
                <c:pt idx="1">
                  <c:v>Факт 2024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23.8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16746112"/>
        <c:axId val="116747648"/>
        <c:axId val="0"/>
      </c:bar3DChart>
      <c:catAx>
        <c:axId val="116746112"/>
        <c:scaling>
          <c:orientation val="minMax"/>
        </c:scaling>
        <c:delete val="1"/>
        <c:axPos val="b"/>
        <c:majorTickMark val="out"/>
        <c:minorTickMark val="none"/>
        <c:tickLblPos val="low"/>
        <c:crossAx val="116747648"/>
        <c:crosses val="autoZero"/>
        <c:auto val="1"/>
        <c:lblAlgn val="ctr"/>
        <c:lblOffset val="100"/>
        <c:noMultiLvlLbl val="0"/>
      </c:catAx>
      <c:valAx>
        <c:axId val="116747648"/>
        <c:scaling>
          <c:orientation val="minMax"/>
          <c:max val="25"/>
          <c:min val="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16746112"/>
        <c:crosses val="autoZero"/>
        <c:crossBetween val="between"/>
        <c:majorUnit val="5"/>
        <c:min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4.7199588482941819E-2"/>
          <c:y val="3.0831228624714786E-2"/>
          <c:w val="0.42462930948051841"/>
          <c:h val="0.843173265004596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cat>
            <c:strRef>
              <c:f>Лист1!$A$2:$A$3</c:f>
              <c:strCache>
                <c:ptCount val="2"/>
                <c:pt idx="0">
                  <c:v>План 2024</c:v>
                </c:pt>
                <c:pt idx="1">
                  <c:v>Факт 2024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4800.8999999999996</c:v>
                </c:pt>
                <c:pt idx="1">
                  <c:v>7860.8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10623744"/>
        <c:axId val="110629632"/>
        <c:axId val="0"/>
      </c:bar3DChart>
      <c:catAx>
        <c:axId val="1106237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0629632"/>
        <c:crossesAt val="1"/>
        <c:auto val="1"/>
        <c:lblAlgn val="ctr"/>
        <c:lblOffset val="100"/>
        <c:noMultiLvlLbl val="0"/>
      </c:catAx>
      <c:valAx>
        <c:axId val="110629632"/>
        <c:scaling>
          <c:orientation val="minMax"/>
          <c:max val="8000"/>
          <c:min val="200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600" baseline="0">
                <a:latin typeface="Times New Roman" pitchFamily="18" charset="0"/>
              </a:defRPr>
            </a:pPr>
            <a:endParaRPr lang="ru-RU"/>
          </a:p>
        </c:txPr>
        <c:crossAx val="110623744"/>
        <c:crosses val="autoZero"/>
        <c:crossBetween val="between"/>
        <c:majorUnit val="2000"/>
        <c:minorUnit val="1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solidFill>
            <a:schemeClr val="tx2">
              <a:lumMod val="20000"/>
              <a:lumOff val="80000"/>
            </a:schemeClr>
          </a:solidFill>
        </a:ln>
      </c:spPr>
    </c:sideWall>
    <c:backWall>
      <c:thickness val="0"/>
      <c:spPr>
        <a:solidFill>
          <a:schemeClr val="accent1">
            <a:lumMod val="20000"/>
            <a:lumOff val="80000"/>
          </a:schemeClr>
        </a:solidFill>
        <a:ln>
          <a:solidFill>
            <a:schemeClr val="tx2">
              <a:lumMod val="20000"/>
              <a:lumOff val="80000"/>
            </a:schemeClr>
          </a:solidFill>
        </a:ln>
      </c:spPr>
    </c:backWall>
    <c:plotArea>
      <c:layout>
        <c:manualLayout>
          <c:layoutTarget val="inner"/>
          <c:xMode val="edge"/>
          <c:yMode val="edge"/>
          <c:x val="0.13349328975387512"/>
          <c:y val="3.3409791350220694E-2"/>
          <c:w val="0.73486776186044722"/>
          <c:h val="0.8927913141292120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 поступления от использования имущества, находящегося в собственности городских округов </c:v>
                </c:pt>
              </c:strCache>
            </c:strRef>
          </c:tx>
          <c:spPr>
            <a:gradFill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9869280730600651E-2"/>
                  <c:y val="-3.120672959358341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3 520,3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4536744603189148E-2"/>
                  <c:y val="-3.526052721670660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6 084,6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867924528301886E-2"/>
                  <c:y val="0.358426141129303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2024</c:v>
                </c:pt>
                <c:pt idx="1">
                  <c:v>Факт 2024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3820.3</c:v>
                </c:pt>
                <c:pt idx="1">
                  <c:v>6284.6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0681088"/>
        <c:axId val="110715648"/>
        <c:axId val="0"/>
      </c:bar3DChart>
      <c:catAx>
        <c:axId val="1106810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latin typeface="Times New Roman" panose="02020603050405020304" pitchFamily="18" charset="0"/>
              </a:defRPr>
            </a:pPr>
            <a:endParaRPr lang="ru-RU"/>
          </a:p>
        </c:txPr>
        <c:crossAx val="110715648"/>
        <c:crosses val="autoZero"/>
        <c:auto val="1"/>
        <c:lblAlgn val="ctr"/>
        <c:lblOffset val="100"/>
        <c:noMultiLvlLbl val="0"/>
      </c:catAx>
      <c:valAx>
        <c:axId val="110715648"/>
        <c:scaling>
          <c:orientation val="minMax"/>
          <c:max val="6500"/>
          <c:min val="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10681088"/>
        <c:crosses val="autoZero"/>
        <c:crossBetween val="between"/>
        <c:majorUnit val="500"/>
        <c:minorUnit val="500"/>
      </c:valAx>
      <c:spPr>
        <a:solidFill>
          <a:schemeClr val="accent1">
            <a:lumMod val="20000"/>
            <a:lumOff val="80000"/>
          </a:schemeClr>
        </a:solidFill>
        <a:ln w="9525" cap="flat" cmpd="sng" algn="ctr">
          <a:solidFill>
            <a:srgbClr val="00B0F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accent1">
            <a:lumMod val="20000"/>
            <a:lumOff val="80000"/>
          </a:schemeClr>
        </a:solidFill>
      </c:spPr>
    </c:sideWall>
    <c:backWall>
      <c:thickness val="0"/>
      <c:spPr>
        <a:solidFill>
          <a:schemeClr val="accent1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3349328975387512"/>
          <c:y val="3.3409791350220694E-2"/>
          <c:w val="0.7267677318251754"/>
          <c:h val="0.8914205721094624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 поступления от использования имущества, находящегося в собственности городских округов </c:v>
                </c:pt>
              </c:strCache>
            </c:strRef>
          </c:tx>
          <c:spPr>
            <a:gradFill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0469413654893045E-2"/>
                  <c:y val="0.3640588660302190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60,8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299694620825605E-2"/>
                  <c:y val="0.3926838147975223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72,0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867924528301886E-2"/>
                  <c:y val="0.358426141129303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2024</c:v>
                </c:pt>
                <c:pt idx="1">
                  <c:v>Факт 2024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#,##0.00">
                  <c:v>64.8</c:v>
                </c:pt>
                <c:pt idx="1">
                  <c:v>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0738432"/>
        <c:axId val="117211904"/>
        <c:axId val="0"/>
      </c:bar3DChart>
      <c:catAx>
        <c:axId val="1107384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latin typeface="Times New Roman" panose="02020603050405020304" pitchFamily="18" charset="0"/>
              </a:defRPr>
            </a:pPr>
            <a:endParaRPr lang="ru-RU"/>
          </a:p>
        </c:txPr>
        <c:crossAx val="117211904"/>
        <c:crosses val="autoZero"/>
        <c:auto val="1"/>
        <c:lblAlgn val="ctr"/>
        <c:lblOffset val="100"/>
        <c:noMultiLvlLbl val="0"/>
      </c:catAx>
      <c:valAx>
        <c:axId val="117211904"/>
        <c:scaling>
          <c:orientation val="minMax"/>
          <c:max val="80"/>
          <c:min val="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crossAx val="110738432"/>
        <c:crosses val="autoZero"/>
        <c:crossBetween val="between"/>
        <c:majorUnit val="10"/>
        <c:minorUnit val="5"/>
      </c:valAx>
      <c:spPr>
        <a:solidFill>
          <a:schemeClr val="accent1">
            <a:lumMod val="20000"/>
            <a:lumOff val="8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b="1" i="0" u="none" strike="noStrike" baseline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негативное воздействие </a:t>
            </a:r>
          </a:p>
          <a:p>
            <a:pPr>
              <a:defRPr sz="1600"/>
            </a:pPr>
            <a:r>
              <a:rPr lang="ru-RU" sz="1600" b="1" i="0" u="none" strike="noStrike" baseline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окружающую среду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0614949593414351"/>
          <c:y val="6.8492389734473957E-4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4.846888597077556E-2"/>
          <c:y val="3.3336489674817921E-2"/>
          <c:w val="0.47125666592600823"/>
          <c:h val="0.8807988001333185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3.5646128924743128E-2"/>
                  <c:y val="-0.1856423360367367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1 616,2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6871275055459834E-2"/>
                  <c:y val="-0.2750218494241380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3 706,8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119549558245806E-2"/>
                  <c:y val="-0.1235066347270394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2024</c:v>
                </c:pt>
                <c:pt idx="1">
                  <c:v>Факт 2024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1816.2</c:v>
                </c:pt>
                <c:pt idx="1">
                  <c:v>3806.8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7263360"/>
        <c:axId val="117269248"/>
        <c:axId val="0"/>
      </c:bar3DChart>
      <c:catAx>
        <c:axId val="117263360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/>
          <a:lstStyle/>
          <a:p>
            <a:pPr>
              <a:defRPr sz="1700" b="1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7269248"/>
        <c:crosses val="autoZero"/>
        <c:auto val="1"/>
        <c:lblAlgn val="ctr"/>
        <c:lblOffset val="100"/>
        <c:noMultiLvlLbl val="0"/>
      </c:catAx>
      <c:valAx>
        <c:axId val="117269248"/>
        <c:scaling>
          <c:orientation val="minMax"/>
          <c:max val="4000"/>
          <c:min val="100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17263360"/>
        <c:crosses val="autoZero"/>
        <c:crossBetween val="between"/>
        <c:majorUnit val="500"/>
        <c:minorUnit val="250"/>
      </c:valAx>
      <c:spPr>
        <a:gradFill rotWithShape="1">
          <a:gsLst>
            <a:gs pos="0">
              <a:schemeClr val="accent1">
                <a:lumMod val="75000"/>
              </a:schemeClr>
            </a:gs>
            <a:gs pos="1000">
              <a:schemeClr val="accent1">
                <a:lumMod val="40000"/>
                <a:lumOff val="60000"/>
              </a:schemeClr>
            </a:gs>
            <a:gs pos="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5.2805835781452336E-2"/>
          <c:y val="4.1145598991623393E-2"/>
          <c:w val="0.53803641580807959"/>
          <c:h val="0.8947454125199182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cat>
            <c:strRef>
              <c:f>Лист1!$A$2:$A$3</c:f>
              <c:strCache>
                <c:ptCount val="2"/>
                <c:pt idx="0">
                  <c:v>План 2024</c:v>
                </c:pt>
                <c:pt idx="1">
                  <c:v>Факт 2024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24.6</c:v>
                </c:pt>
                <c:pt idx="1">
                  <c:v>22.1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10774528"/>
        <c:axId val="110780416"/>
        <c:axId val="0"/>
      </c:bar3DChart>
      <c:catAx>
        <c:axId val="110774528"/>
        <c:scaling>
          <c:orientation val="minMax"/>
        </c:scaling>
        <c:delete val="1"/>
        <c:axPos val="b"/>
        <c:majorTickMark val="out"/>
        <c:minorTickMark val="none"/>
        <c:tickLblPos val="nextTo"/>
        <c:crossAx val="110780416"/>
        <c:crosses val="autoZero"/>
        <c:auto val="1"/>
        <c:lblAlgn val="ctr"/>
        <c:lblOffset val="100"/>
        <c:noMultiLvlLbl val="0"/>
      </c:catAx>
      <c:valAx>
        <c:axId val="110780416"/>
        <c:scaling>
          <c:orientation val="minMax"/>
          <c:max val="24"/>
          <c:min val="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10774528"/>
        <c:crosses val="autoZero"/>
        <c:crossBetween val="between"/>
        <c:majorUnit val="4"/>
        <c:min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8.7501458151064457E-2"/>
          <c:y val="3.0831228624714786E-2"/>
          <c:w val="0.48599301807995832"/>
          <c:h val="0.8973240173282243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cat>
            <c:strRef>
              <c:f>Лист1!$A$2:$A$3</c:f>
              <c:strCache>
                <c:ptCount val="2"/>
                <c:pt idx="0">
                  <c:v>План 2024</c:v>
                </c:pt>
                <c:pt idx="1">
                  <c:v>Факт 2024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116</c:v>
                </c:pt>
                <c:pt idx="1">
                  <c:v>119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16919680"/>
        <c:axId val="116966528"/>
        <c:axId val="0"/>
      </c:bar3DChart>
      <c:catAx>
        <c:axId val="1169196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6966528"/>
        <c:crosses val="autoZero"/>
        <c:auto val="1"/>
        <c:lblAlgn val="ctr"/>
        <c:lblOffset val="100"/>
        <c:noMultiLvlLbl val="0"/>
      </c:catAx>
      <c:valAx>
        <c:axId val="116966528"/>
        <c:scaling>
          <c:orientation val="minMax"/>
          <c:max val="120"/>
          <c:min val="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16919680"/>
        <c:crosses val="autoZero"/>
        <c:crossBetween val="between"/>
        <c:majorUnit val="20"/>
        <c:minorUnit val="4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5.7162864898075538E-2"/>
          <c:y val="3.0831228624714786E-2"/>
          <c:w val="0.45662942804379036"/>
          <c:h val="0.843173265004596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convex"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prst="convex"/>
                <a:contourClr>
                  <a:srgbClr val="000000"/>
                </a:contourClr>
              </a:sp3d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prst="convex"/>
                <a:contourClr>
                  <a:srgbClr val="000000"/>
                </a:contourClr>
              </a:sp3d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28000">
                    <a:schemeClr val="accent3">
                      <a:shade val="93000"/>
                      <a:satMod val="130000"/>
                    </a:schemeClr>
                  </a:gs>
                  <a:gs pos="52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prst="convex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1.5123468941382327E-2"/>
                  <c:y val="-0.3262729038337304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519,3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239258225754762E-2"/>
                  <c:y val="-0.3875769633278058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653,2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7780905342070646E-2"/>
                  <c:y val="-0.3897543619981867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701,1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Факт 2023</c:v>
                </c:pt>
                <c:pt idx="1">
                  <c:v>План 2024</c:v>
                </c:pt>
                <c:pt idx="2">
                  <c:v>Факт 2024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539</c:v>
                </c:pt>
                <c:pt idx="1">
                  <c:v>680</c:v>
                </c:pt>
                <c:pt idx="2">
                  <c:v>830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5740928"/>
        <c:axId val="85742720"/>
        <c:axId val="0"/>
      </c:bar3DChart>
      <c:catAx>
        <c:axId val="857409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5742720"/>
        <c:crosses val="autoZero"/>
        <c:auto val="1"/>
        <c:lblAlgn val="ctr"/>
        <c:lblOffset val="100"/>
        <c:noMultiLvlLbl val="0"/>
      </c:catAx>
      <c:valAx>
        <c:axId val="85742720"/>
        <c:scaling>
          <c:orientation val="minMax"/>
          <c:max val="700"/>
          <c:min val="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56426E"/>
            </a:solidFill>
          </a:ln>
        </c:spPr>
        <c:txPr>
          <a:bodyPr/>
          <a:lstStyle/>
          <a:p>
            <a:pPr>
              <a:defRPr sz="1600"/>
            </a:pPr>
            <a:endParaRPr lang="ru-RU"/>
          </a:p>
        </c:txPr>
        <c:crossAx val="85740928"/>
        <c:crosses val="autoZero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accent1">
            <a:lumMod val="20000"/>
            <a:lumOff val="80000"/>
          </a:schemeClr>
        </a:solidFill>
      </c:spPr>
    </c:sideWall>
    <c:backWall>
      <c:thickness val="0"/>
      <c:spPr>
        <a:solidFill>
          <a:schemeClr val="accent1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9.1852866021422452E-2"/>
          <c:y val="4.3541034560202023E-2"/>
          <c:w val="0.90735702568995602"/>
          <c:h val="0.8816700701500561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spPr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.1408153995961233"/>
                  <c:y val="2.6038349337912055E-2"/>
                </c:manualLayout>
              </c:layout>
              <c:tx>
                <c:rich>
                  <a:bodyPr/>
                  <a:lstStyle/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5283432559780941"/>
                  <c:y val="-1.329480277877971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3692302162504816E-2"/>
                  <c:y val="7.510715868452731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2024</c:v>
                </c:pt>
                <c:pt idx="1">
                  <c:v>Факт 2024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4.5999999999999996</c:v>
                </c:pt>
                <c:pt idx="1">
                  <c:v>4.9000000000000004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17035776"/>
        <c:axId val="117037312"/>
        <c:axId val="0"/>
      </c:bar3DChart>
      <c:catAx>
        <c:axId val="117035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 baseline="0">
                <a:latin typeface="Times New Roman" panose="02020603050405020304" pitchFamily="18" charset="0"/>
              </a:defRPr>
            </a:pPr>
            <a:endParaRPr lang="ru-RU"/>
          </a:p>
        </c:txPr>
        <c:crossAx val="117037312"/>
        <c:crosses val="autoZero"/>
        <c:auto val="1"/>
        <c:lblAlgn val="ctr"/>
        <c:lblOffset val="100"/>
        <c:noMultiLvlLbl val="0"/>
      </c:catAx>
      <c:valAx>
        <c:axId val="117037312"/>
        <c:scaling>
          <c:orientation val="minMax"/>
          <c:max val="5"/>
          <c:min val="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General" sourceLinked="1"/>
        <c:majorTickMark val="out"/>
        <c:minorTickMark val="cross"/>
        <c:tickLblPos val="nextTo"/>
        <c:crossAx val="117035776"/>
        <c:crosses val="autoZero"/>
        <c:crossBetween val="between"/>
        <c:majorUnit val="1"/>
      </c:valAx>
      <c:spPr>
        <a:solidFill>
          <a:schemeClr val="accent1">
            <a:lumMod val="20000"/>
            <a:lumOff val="8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accent1">
            <a:lumMod val="20000"/>
            <a:lumOff val="80000"/>
          </a:schemeClr>
        </a:solidFill>
      </c:spPr>
    </c:sideWall>
    <c:backWall>
      <c:thickness val="0"/>
      <c:spPr>
        <a:solidFill>
          <a:schemeClr val="accent1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9.1852866021422452E-2"/>
          <c:y val="4.3541034560202023E-2"/>
          <c:w val="0.90735702568995602"/>
          <c:h val="0.8816700701500561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.1408153995961233"/>
                  <c:y val="2.6038349337912055E-2"/>
                </c:manualLayout>
              </c:layout>
              <c:tx>
                <c:rich>
                  <a:bodyPr/>
                  <a:lstStyle/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5283432559780941"/>
                  <c:y val="-1.329480277877971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3692302162504816E-2"/>
                  <c:y val="7.510715868452731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2024</c:v>
                </c:pt>
                <c:pt idx="1">
                  <c:v>Факт 2024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4.3</c:v>
                </c:pt>
                <c:pt idx="1">
                  <c:v>4.9000000000000004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17109120"/>
        <c:axId val="117110656"/>
        <c:axId val="0"/>
      </c:bar3DChart>
      <c:catAx>
        <c:axId val="1171091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 baseline="0">
                <a:latin typeface="Times New Roman" panose="02020603050405020304" pitchFamily="18" charset="0"/>
              </a:defRPr>
            </a:pPr>
            <a:endParaRPr lang="ru-RU"/>
          </a:p>
        </c:txPr>
        <c:crossAx val="117110656"/>
        <c:crosses val="autoZero"/>
        <c:auto val="1"/>
        <c:lblAlgn val="ctr"/>
        <c:lblOffset val="100"/>
        <c:noMultiLvlLbl val="0"/>
      </c:catAx>
      <c:valAx>
        <c:axId val="117110656"/>
        <c:scaling>
          <c:orientation val="minMax"/>
          <c:max val="5"/>
          <c:min val="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General" sourceLinked="1"/>
        <c:majorTickMark val="out"/>
        <c:minorTickMark val="cross"/>
        <c:tickLblPos val="nextTo"/>
        <c:crossAx val="117109120"/>
        <c:crosses val="autoZero"/>
        <c:crossBetween val="between"/>
        <c:majorUnit val="1"/>
      </c:valAx>
      <c:spPr>
        <a:solidFill>
          <a:schemeClr val="accent1">
            <a:lumMod val="20000"/>
            <a:lumOff val="8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accent1">
            <a:lumMod val="20000"/>
            <a:lumOff val="80000"/>
          </a:schemeClr>
        </a:solidFill>
      </c:spPr>
    </c:sideWall>
    <c:backWall>
      <c:thickness val="0"/>
      <c:spPr>
        <a:solidFill>
          <a:schemeClr val="accent1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8314992182329184"/>
          <c:y val="3.3372609038108104E-2"/>
          <c:w val="0.81605991789047583"/>
          <c:h val="0.8816700701500561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spPr>
            <a:gradFill flip="none" rotWithShape="1"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13500000" scaled="1"/>
              <a:tileRect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0469457641961352E-2"/>
                  <c:y val="-3.497214294550169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5782952220995135E-2"/>
                  <c:y val="-1.07524987679803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17,2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2193645150538831E-2"/>
                  <c:y val="-1.311205153384941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2024</c:v>
                </c:pt>
                <c:pt idx="1">
                  <c:v>Факт 2024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17.8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7170176"/>
        <c:axId val="117171712"/>
        <c:axId val="0"/>
      </c:bar3DChart>
      <c:catAx>
        <c:axId val="1171701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 baseline="0">
                <a:latin typeface="Times New Roman" panose="02020603050405020304" pitchFamily="18" charset="0"/>
              </a:defRPr>
            </a:pPr>
            <a:endParaRPr lang="ru-RU"/>
          </a:p>
        </c:txPr>
        <c:crossAx val="117171712"/>
        <c:crosses val="autoZero"/>
        <c:auto val="1"/>
        <c:lblAlgn val="ctr"/>
        <c:lblOffset val="100"/>
        <c:noMultiLvlLbl val="0"/>
      </c:catAx>
      <c:valAx>
        <c:axId val="117171712"/>
        <c:scaling>
          <c:orientation val="minMax"/>
          <c:max val="18"/>
          <c:min val="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17170176"/>
        <c:crosses val="autoZero"/>
        <c:crossBetween val="between"/>
        <c:majorUnit val="3"/>
        <c:minorUnit val="1"/>
      </c:valAx>
      <c:spPr>
        <a:solidFill>
          <a:schemeClr val="accent1">
            <a:lumMod val="20000"/>
            <a:lumOff val="8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5.5697135655236853E-2"/>
          <c:y val="3.0831228624714786E-2"/>
          <c:w val="0.5597211648614635"/>
          <c:h val="0.843173265004596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Акцизы по подакцизным товарам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convex"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prst="convex"/>
                <a:contourClr>
                  <a:srgbClr val="000000"/>
                </a:contourClr>
              </a:sp3d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prst="convex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1.5432098765432098E-3"/>
                  <c:y val="1.122390969612433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17,5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70748787475344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17,5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17,1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2024</c:v>
                </c:pt>
                <c:pt idx="1">
                  <c:v>Факт 2024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17.5</c:v>
                </c:pt>
                <c:pt idx="1">
                  <c:v>17.5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5687680"/>
        <c:axId val="85689472"/>
        <c:axId val="0"/>
      </c:bar3DChart>
      <c:catAx>
        <c:axId val="856876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5689472"/>
        <c:crosses val="autoZero"/>
        <c:auto val="1"/>
        <c:lblAlgn val="ctr"/>
        <c:lblOffset val="100"/>
        <c:noMultiLvlLbl val="0"/>
      </c:catAx>
      <c:valAx>
        <c:axId val="85689472"/>
        <c:scaling>
          <c:orientation val="minMax"/>
          <c:min val="6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85687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effectLst>
          <a:outerShdw blurRad="698500" dist="50800" dir="5400000" algn="ctr" rotWithShape="0">
            <a:srgbClr val="000000">
              <a:alpha val="43137"/>
            </a:srgbClr>
          </a:outerShdw>
        </a:effectLst>
      </c:spPr>
    </c:floor>
    <c:sideWall>
      <c:thickness val="0"/>
      <c:spPr>
        <a:gradFill>
          <a:gsLst>
            <a:gs pos="30000">
              <a:schemeClr val="accent1">
                <a:tint val="66000"/>
                <a:satMod val="160000"/>
              </a:schemeClr>
            </a:gs>
            <a:gs pos="88000">
              <a:schemeClr val="accent1">
                <a:tint val="44500"/>
                <a:satMod val="160000"/>
              </a:schemeClr>
            </a:gs>
            <a:gs pos="91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>
          <a:outerShdw blurRad="50800" dist="50800" dir="5400000" algn="ctr" rotWithShape="0">
            <a:schemeClr val="accent6">
              <a:lumMod val="75000"/>
              <a:alpha val="54000"/>
            </a:schemeClr>
          </a:outerShdw>
        </a:effectLst>
      </c:spPr>
    </c:sideWall>
    <c:backWall>
      <c:thickness val="0"/>
      <c:spPr>
        <a:gradFill>
          <a:gsLst>
            <a:gs pos="30000">
              <a:schemeClr val="accent1">
                <a:tint val="66000"/>
                <a:satMod val="160000"/>
              </a:schemeClr>
            </a:gs>
            <a:gs pos="88000">
              <a:schemeClr val="accent1">
                <a:tint val="44500"/>
                <a:satMod val="160000"/>
              </a:schemeClr>
            </a:gs>
            <a:gs pos="91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>
          <a:outerShdw blurRad="50800" dist="50800" dir="5400000" algn="ctr" rotWithShape="0">
            <a:schemeClr val="accent6">
              <a:lumMod val="75000"/>
              <a:alpha val="54000"/>
            </a:schemeClr>
          </a:outerShdw>
        </a:effectLst>
      </c:spPr>
    </c:backWall>
    <c:plotArea>
      <c:layout>
        <c:manualLayout>
          <c:layoutTarget val="inner"/>
          <c:xMode val="edge"/>
          <c:yMode val="edge"/>
          <c:x val="7.4490584834836199E-2"/>
          <c:y val="3.0831228624714786E-2"/>
          <c:w val="0.59007981353620087"/>
          <c:h val="0.843173265004596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75000"/>
                  </a:schemeClr>
                </a:gs>
                <a:gs pos="65000">
                  <a:schemeClr val="accent2">
                    <a:lumMod val="60000"/>
                    <a:lumOff val="40000"/>
                  </a:schemeClr>
                </a:gs>
                <a:gs pos="100000">
                  <a:srgbClr val="FFFF00"/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1467646582073759E-2"/>
                  <c:y val="1.122383426758689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198,6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181598219505666E-2"/>
                  <c:y val="2.578604808306112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205,1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2024</c:v>
                </c:pt>
                <c:pt idx="1">
                  <c:v>Факт 2024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207.6</c:v>
                </c:pt>
                <c:pt idx="1">
                  <c:v>216.5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6499712"/>
        <c:axId val="86501248"/>
        <c:axId val="0"/>
      </c:bar3DChart>
      <c:catAx>
        <c:axId val="864997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6501248"/>
        <c:crosses val="autoZero"/>
        <c:auto val="1"/>
        <c:lblAlgn val="ctr"/>
        <c:lblOffset val="100"/>
        <c:noMultiLvlLbl val="0"/>
      </c:catAx>
      <c:valAx>
        <c:axId val="86501248"/>
        <c:scaling>
          <c:orientation val="minMax"/>
          <c:max val="250"/>
          <c:min val="0"/>
        </c:scaling>
        <c:delete val="0"/>
        <c:axPos val="l"/>
        <c:majorGridlines>
          <c:spPr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schemeClr val="accent2">
                  <a:lumMod val="75000"/>
                  <a:alpha val="50000"/>
                </a:schemeClr>
              </a:innerShdw>
            </a:effectLst>
          </c:spPr>
        </c:majorGridlines>
        <c:numFmt formatCode="General" sourceLinked="1"/>
        <c:majorTickMark val="in"/>
        <c:minorTickMark val="out"/>
        <c:tickLblPos val="nextTo"/>
        <c:crossAx val="86499712"/>
        <c:crosses val="autoZero"/>
        <c:crossBetween val="between"/>
        <c:majorUnit val="50"/>
        <c:min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8.1718834519297498E-2"/>
          <c:y val="3.0831228624714786E-2"/>
          <c:w val="0.52647121631294158"/>
          <c:h val="0.843173265004596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convex"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2.4478496014104078E-2"/>
                  <c:y val="-0.386082912590951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2 307,3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08363369461681E-2"/>
                  <c:y val="-0.3609422261017843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019,7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119549558245858E-2"/>
                  <c:y val="-0.3927030800952361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3 614,1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2024</c:v>
                </c:pt>
                <c:pt idx="1">
                  <c:v>Факт 2024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2370.4</c:v>
                </c:pt>
                <c:pt idx="1">
                  <c:v>2090.6999999999998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1384192"/>
        <c:axId val="101385728"/>
        <c:axId val="0"/>
      </c:bar3DChart>
      <c:catAx>
        <c:axId val="1013841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1385728"/>
        <c:crosses val="autoZero"/>
        <c:auto val="1"/>
        <c:lblAlgn val="ctr"/>
        <c:lblOffset val="100"/>
        <c:noMultiLvlLbl val="0"/>
      </c:catAx>
      <c:valAx>
        <c:axId val="101385728"/>
        <c:scaling>
          <c:orientation val="minMax"/>
          <c:max val="2500"/>
          <c:min val="50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#,##0.0" sourceLinked="1"/>
        <c:majorTickMark val="out"/>
        <c:minorTickMark val="cross"/>
        <c:tickLblPos val="nextTo"/>
        <c:crossAx val="101384192"/>
        <c:crosses val="autoZero"/>
        <c:crossBetween val="between"/>
        <c:majorUnit val="500"/>
        <c:min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6.8860799567889028E-2"/>
          <c:y val="3.0831228624714786E-2"/>
          <c:w val="0.53735470223272397"/>
          <c:h val="0.843173265004596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-1.5432098765432098E-3"/>
                  <c:y val="1.122390969612433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57,0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70748787475344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55,8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63,0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2024</c:v>
                </c:pt>
                <c:pt idx="1">
                  <c:v>Факт 2024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60</c:v>
                </c:pt>
                <c:pt idx="1">
                  <c:v>57.8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1428224"/>
        <c:axId val="101442304"/>
        <c:axId val="0"/>
      </c:bar3DChart>
      <c:catAx>
        <c:axId val="1014282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1442304"/>
        <c:crosses val="autoZero"/>
        <c:auto val="1"/>
        <c:lblAlgn val="ctr"/>
        <c:lblOffset val="100"/>
        <c:tickLblSkip val="1"/>
        <c:noMultiLvlLbl val="0"/>
      </c:catAx>
      <c:valAx>
        <c:axId val="101442304"/>
        <c:scaling>
          <c:orientation val="minMax"/>
          <c:max val="60"/>
          <c:min val="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#,##0.0" sourceLinked="1"/>
        <c:majorTickMark val="out"/>
        <c:minorTickMark val="none"/>
        <c:tickLblPos val="nextTo"/>
        <c:crossAx val="101428224"/>
        <c:crosses val="autoZero"/>
        <c:crossBetween val="between"/>
        <c:majorUnit val="5"/>
        <c:minorUnit val="3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7.4490584834836199E-2"/>
          <c:y val="3.0831228624714786E-2"/>
          <c:w val="0.49900386751198866"/>
          <c:h val="0.843173265004596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5432098765432098E-3"/>
                  <c:y val="1.122390969612433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70,5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70748787475344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71,7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46,6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2024</c:v>
                </c:pt>
                <c:pt idx="1">
                  <c:v>Факт 2024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73</c:v>
                </c:pt>
                <c:pt idx="1">
                  <c:v>74.5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0382464"/>
        <c:axId val="110384256"/>
        <c:axId val="0"/>
      </c:bar3DChart>
      <c:catAx>
        <c:axId val="1103824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0384256"/>
        <c:crosses val="autoZero"/>
        <c:auto val="1"/>
        <c:lblAlgn val="ctr"/>
        <c:lblOffset val="100"/>
        <c:noMultiLvlLbl val="0"/>
      </c:catAx>
      <c:valAx>
        <c:axId val="110384256"/>
        <c:scaling>
          <c:orientation val="minMax"/>
          <c:max val="75"/>
          <c:min val="1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10382464"/>
        <c:crosses val="autoZero"/>
        <c:crossBetween val="between"/>
        <c:majorUnit val="10"/>
        <c:minorUnit val="2.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aseline="0">
                <a:latin typeface="Times New Roman" panose="02020603050405020304" pitchFamily="18" charset="0"/>
              </a:defRPr>
            </a:pPr>
            <a:r>
              <a:rPr lang="ru-RU" sz="2000" baseline="0" dirty="0">
                <a:latin typeface="Times New Roman" panose="02020603050405020304" pitchFamily="18" charset="0"/>
              </a:rPr>
              <a:t>Земельный </a:t>
            </a:r>
            <a:r>
              <a:rPr lang="ru-RU" sz="2000" baseline="0" dirty="0" smtClean="0">
                <a:latin typeface="Times New Roman" panose="02020603050405020304" pitchFamily="18" charset="0"/>
              </a:rPr>
              <a:t>налог </a:t>
            </a:r>
          </a:p>
          <a:p>
            <a:pPr>
              <a:defRPr sz="2000" baseline="0">
                <a:latin typeface="Times New Roman" panose="02020603050405020304" pitchFamily="18" charset="0"/>
              </a:defRPr>
            </a:pPr>
            <a:r>
              <a:rPr lang="ru-RU" sz="1500" baseline="0" dirty="0" smtClean="0">
                <a:latin typeface="Times New Roman" panose="02020603050405020304" pitchFamily="18" charset="0"/>
              </a:rPr>
              <a:t>(общий объем поступлений)</a:t>
            </a:r>
            <a:endParaRPr lang="ru-RU" sz="1500" baseline="0" dirty="0">
              <a:latin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021162678094591"/>
          <c:y val="7.6063460176626751E-5"/>
        </c:manualLayout>
      </c:layout>
      <c:overlay val="0"/>
    </c:title>
    <c:autoTitleDeleted val="0"/>
    <c:view3D>
      <c:rotX val="15"/>
      <c:rotY val="4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0.14469925817256793"/>
          <c:y val="3.0831228624714786E-2"/>
          <c:w val="0.80983964711706269"/>
          <c:h val="0.64791303787495302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gradFill>
              <a:gsLst>
                <a:gs pos="40000">
                  <a:schemeClr val="accent6">
                    <a:lumMod val="60000"/>
                    <a:lumOff val="40000"/>
                  </a:schemeClr>
                </a:gs>
                <a:gs pos="76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</c:spPr>
          <c:invertIfNegative val="0"/>
          <c:dLbls>
            <c:dLbl>
              <c:idx val="0"/>
              <c:layout>
                <c:manualLayout>
                  <c:x val="1.4733115566813249E-2"/>
                  <c:y val="0.1490152937378182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48,2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643057427488447E-2"/>
                  <c:y val="9.583929551285372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46,2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4693892299520503E-2"/>
                  <c:y val="-2.836486147149912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42,4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2024</c:v>
                </c:pt>
                <c:pt idx="1">
                  <c:v>Факт 2024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50</c:v>
                </c:pt>
                <c:pt idx="1">
                  <c:v>48.2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0426752"/>
        <c:axId val="112157056"/>
        <c:axId val="0"/>
      </c:bar3DChart>
      <c:catAx>
        <c:axId val="1104267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latin typeface="Times New Roman" panose="02020603050405020304" pitchFamily="18" charset="0"/>
              </a:defRPr>
            </a:pPr>
            <a:endParaRPr lang="ru-RU"/>
          </a:p>
        </c:txPr>
        <c:crossAx val="112157056"/>
        <c:crosses val="autoZero"/>
        <c:auto val="1"/>
        <c:lblAlgn val="ctr"/>
        <c:lblOffset val="100"/>
        <c:noMultiLvlLbl val="0"/>
      </c:catAx>
      <c:valAx>
        <c:axId val="112157056"/>
        <c:scaling>
          <c:orientation val="minMax"/>
          <c:max val="50"/>
          <c:min val="1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10426752"/>
        <c:crosses val="autoZero"/>
        <c:crossBetween val="between"/>
        <c:maj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baseline="0">
                <a:latin typeface="Times New Roman" panose="02020603050405020304" pitchFamily="18" charset="0"/>
              </a:defRPr>
            </a:pPr>
            <a:r>
              <a:rPr lang="ru-RU" sz="1800" baseline="0" dirty="0">
                <a:latin typeface="Times New Roman" panose="02020603050405020304" pitchFamily="18" charset="0"/>
              </a:rPr>
              <a:t>Структура поступлений земельного налога в </a:t>
            </a:r>
            <a:r>
              <a:rPr lang="ru-RU" sz="1800" baseline="0" dirty="0" smtClean="0">
                <a:latin typeface="Times New Roman" panose="02020603050405020304" pitchFamily="18" charset="0"/>
              </a:rPr>
              <a:t>2024 </a:t>
            </a:r>
            <a:r>
              <a:rPr lang="ru-RU" sz="1800" baseline="0" dirty="0">
                <a:latin typeface="Times New Roman" panose="02020603050405020304" pitchFamily="18" charset="0"/>
              </a:rPr>
              <a:t>году</a:t>
            </a:r>
          </a:p>
        </c:rich>
      </c:tx>
      <c:layout>
        <c:manualLayout>
          <c:xMode val="edge"/>
          <c:yMode val="edge"/>
          <c:x val="0.1665664463207791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4657491760174797E-2"/>
          <c:y val="0.1380637194157914"/>
          <c:w val="0.43810258061604268"/>
          <c:h val="0.4313625409142574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поступлений земельного налога в 2023 году</c:v>
                </c:pt>
              </c:strCache>
            </c:strRef>
          </c:tx>
          <c:explosion val="25"/>
          <c:dPt>
            <c:idx val="0"/>
            <c:bubble3D val="0"/>
            <c:explosion val="0"/>
            <c:spPr>
              <a:solidFill>
                <a:schemeClr val="accent4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22491012283357403"/>
                  <c:y val="-0.2763506075082566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33983810826574823"/>
                  <c:y val="8.9153874677705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37,7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Земельный налог с организаций (млн.руб.)</c:v>
                </c:pt>
                <c:pt idx="1">
                  <c:v>Земельный налог с физических лиц (млн.руб.)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110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3314978891234308"/>
          <c:y val="0.12192338989361542"/>
          <c:w val="0.3375942169620042"/>
          <c:h val="0.30875934419985085"/>
        </c:manualLayout>
      </c:layout>
      <c:overlay val="0"/>
      <c:txPr>
        <a:bodyPr/>
        <a:lstStyle/>
        <a:p>
          <a:pPr>
            <a:defRPr sz="1400" b="1" i="0"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67BB12-A898-4180-80AF-1BEEF1EDCE92}" type="doc">
      <dgm:prSet loTypeId="urn:microsoft.com/office/officeart/2005/8/layout/cycle6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7A0292-CEB5-47BA-A826-CFE01F90BE92}">
      <dgm:prSet phldrT="[Текст]" custT="1"/>
      <dgm:spPr>
        <a:solidFill>
          <a:srgbClr val="FF9900"/>
        </a:solidFill>
      </dgm:spPr>
      <dgm:t>
        <a:bodyPr/>
        <a:lstStyle/>
        <a:p>
          <a:r>
            <a:rPr lang="ru-RU" sz="1200" b="1" dirty="0" smtClean="0">
              <a:solidFill>
                <a:schemeClr val="tx2">
                  <a:lumMod val="50000"/>
                </a:schemeClr>
              </a:solidFill>
            </a:rPr>
            <a:t>Рассмотрение проекта бюджета на очередной год и плановый период</a:t>
          </a:r>
          <a:endParaRPr lang="ru-RU" sz="1200" b="1" dirty="0">
            <a:solidFill>
              <a:schemeClr val="tx2">
                <a:lumMod val="50000"/>
              </a:schemeClr>
            </a:solidFill>
          </a:endParaRPr>
        </a:p>
      </dgm:t>
    </dgm:pt>
    <dgm:pt modelId="{F7A786BC-13AE-469C-B390-A922371E3ECE}" type="parTrans" cxnId="{F211C8E8-6A1D-4568-93D6-942144116EA7}">
      <dgm:prSet/>
      <dgm:spPr/>
      <dgm:t>
        <a:bodyPr/>
        <a:lstStyle/>
        <a:p>
          <a:endParaRPr lang="ru-RU"/>
        </a:p>
      </dgm:t>
    </dgm:pt>
    <dgm:pt modelId="{ADE6F482-8FD7-428B-89BD-C2F95D094819}" type="sibTrans" cxnId="{F211C8E8-6A1D-4568-93D6-942144116EA7}">
      <dgm:prSet/>
      <dgm:spPr/>
      <dgm:t>
        <a:bodyPr/>
        <a:lstStyle/>
        <a:p>
          <a:endParaRPr lang="ru-RU" b="1"/>
        </a:p>
      </dgm:t>
    </dgm:pt>
    <dgm:pt modelId="{66971EA7-0625-4E40-88DC-795314C01DA0}">
      <dgm:prSet phldrT="[Текст]"/>
      <dgm:spPr>
        <a:solidFill>
          <a:srgbClr val="FF99FF"/>
        </a:solidFill>
      </dgm:spPr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</a:rPr>
            <a:t>Утверждение бюджета на очередной год и плановый период</a:t>
          </a:r>
          <a:endParaRPr lang="ru-RU" b="1" dirty="0">
            <a:solidFill>
              <a:schemeClr val="tx2">
                <a:lumMod val="50000"/>
              </a:schemeClr>
            </a:solidFill>
          </a:endParaRPr>
        </a:p>
      </dgm:t>
    </dgm:pt>
    <dgm:pt modelId="{E43CB031-A261-45C0-B9D8-2F296AE5621E}" type="parTrans" cxnId="{75ED8464-DF75-4364-B22F-2F3A28439680}">
      <dgm:prSet/>
      <dgm:spPr/>
      <dgm:t>
        <a:bodyPr/>
        <a:lstStyle/>
        <a:p>
          <a:endParaRPr lang="ru-RU"/>
        </a:p>
      </dgm:t>
    </dgm:pt>
    <dgm:pt modelId="{1E49685A-3D3B-4C8F-AB4B-ACFA4DBA22CC}" type="sibTrans" cxnId="{75ED8464-DF75-4364-B22F-2F3A28439680}">
      <dgm:prSet/>
      <dgm:spPr/>
      <dgm:t>
        <a:bodyPr/>
        <a:lstStyle/>
        <a:p>
          <a:endParaRPr lang="ru-RU"/>
        </a:p>
      </dgm:t>
    </dgm:pt>
    <dgm:pt modelId="{79CB9868-A5D8-41A0-A239-FC6E12A081F1}">
      <dgm:prSet phldrT="[Текст]"/>
      <dgm:spPr>
        <a:solidFill>
          <a:srgbClr val="FF99FF"/>
        </a:solidFill>
      </dgm:spPr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</a:rPr>
            <a:t>Исполнение бюджета в текущем году</a:t>
          </a:r>
          <a:endParaRPr lang="ru-RU" b="1" dirty="0">
            <a:solidFill>
              <a:schemeClr val="tx2">
                <a:lumMod val="50000"/>
              </a:schemeClr>
            </a:solidFill>
          </a:endParaRPr>
        </a:p>
      </dgm:t>
    </dgm:pt>
    <dgm:pt modelId="{9A9B7304-0F22-446A-88CA-59942F8502AB}" type="parTrans" cxnId="{1033E8B7-4025-46CA-9D0E-E017AC48D65F}">
      <dgm:prSet/>
      <dgm:spPr/>
      <dgm:t>
        <a:bodyPr/>
        <a:lstStyle/>
        <a:p>
          <a:endParaRPr lang="ru-RU"/>
        </a:p>
      </dgm:t>
    </dgm:pt>
    <dgm:pt modelId="{FD54C4AC-9CB4-4275-B140-D577DD447DE5}" type="sibTrans" cxnId="{1033E8B7-4025-46CA-9D0E-E017AC48D65F}">
      <dgm:prSet/>
      <dgm:spPr/>
      <dgm:t>
        <a:bodyPr/>
        <a:lstStyle/>
        <a:p>
          <a:endParaRPr lang="ru-RU"/>
        </a:p>
      </dgm:t>
    </dgm:pt>
    <dgm:pt modelId="{00D42405-E995-4F58-8E68-4DC3FBF268B9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tx2">
                  <a:lumMod val="50000"/>
                </a:schemeClr>
              </a:solidFill>
            </a:rPr>
            <a:t>Формирование отчета об исполнении бюджета предыдущего года</a:t>
          </a:r>
          <a:endParaRPr lang="ru-RU" sz="1200" b="1" dirty="0">
            <a:solidFill>
              <a:schemeClr val="tx2">
                <a:lumMod val="50000"/>
              </a:schemeClr>
            </a:solidFill>
          </a:endParaRPr>
        </a:p>
      </dgm:t>
    </dgm:pt>
    <dgm:pt modelId="{7F5A9E9A-E52C-4097-A290-DADA55DD92E1}" type="parTrans" cxnId="{E49DE58C-1F25-431B-B3AC-8303669E5581}">
      <dgm:prSet/>
      <dgm:spPr/>
      <dgm:t>
        <a:bodyPr/>
        <a:lstStyle/>
        <a:p>
          <a:endParaRPr lang="ru-RU"/>
        </a:p>
      </dgm:t>
    </dgm:pt>
    <dgm:pt modelId="{B9FF201D-41FA-4F4B-BD1C-A37621169383}" type="sibTrans" cxnId="{E49DE58C-1F25-431B-B3AC-8303669E5581}">
      <dgm:prSet/>
      <dgm:spPr/>
      <dgm:t>
        <a:bodyPr/>
        <a:lstStyle/>
        <a:p>
          <a:endParaRPr lang="ru-RU"/>
        </a:p>
      </dgm:t>
    </dgm:pt>
    <dgm:pt modelId="{2718F5F6-5E9C-4A22-86D8-BFF60AB2DD89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tx2">
                  <a:lumMod val="50000"/>
                </a:schemeClr>
              </a:solidFill>
            </a:rPr>
            <a:t>Утверждение отчета об исполнении бюджета предыдущего года</a:t>
          </a:r>
          <a:endParaRPr lang="ru-RU" sz="1200" b="1" dirty="0">
            <a:solidFill>
              <a:schemeClr val="tx2">
                <a:lumMod val="50000"/>
              </a:schemeClr>
            </a:solidFill>
          </a:endParaRPr>
        </a:p>
      </dgm:t>
    </dgm:pt>
    <dgm:pt modelId="{A6D7B4C6-7741-46E6-8A25-9127260F2A40}" type="parTrans" cxnId="{67A0FCE5-87FF-4B8D-80EA-257A5D8D4A19}">
      <dgm:prSet/>
      <dgm:spPr/>
      <dgm:t>
        <a:bodyPr/>
        <a:lstStyle/>
        <a:p>
          <a:endParaRPr lang="ru-RU"/>
        </a:p>
      </dgm:t>
    </dgm:pt>
    <dgm:pt modelId="{BCDEFE7B-9D87-4D7E-9A9F-79B756506734}" type="sibTrans" cxnId="{67A0FCE5-87FF-4B8D-80EA-257A5D8D4A19}">
      <dgm:prSet/>
      <dgm:spPr/>
      <dgm:t>
        <a:bodyPr/>
        <a:lstStyle/>
        <a:p>
          <a:endParaRPr lang="ru-RU"/>
        </a:p>
      </dgm:t>
    </dgm:pt>
    <dgm:pt modelId="{446446AE-0B2C-4CEA-ADF2-779641CF9967}">
      <dgm:prSet phldrT="[Текст]" custT="1"/>
      <dgm:spPr>
        <a:solidFill>
          <a:srgbClr val="FF9900"/>
        </a:solidFill>
      </dgm:spPr>
      <dgm:t>
        <a:bodyPr/>
        <a:lstStyle/>
        <a:p>
          <a:r>
            <a:rPr lang="ru-RU" sz="1200" b="1" dirty="0" smtClean="0">
              <a:solidFill>
                <a:schemeClr val="tx2">
                  <a:lumMod val="50000"/>
                </a:schemeClr>
              </a:solidFill>
            </a:rPr>
            <a:t>Составление проекта бюджета  на очередной год и плановый период</a:t>
          </a:r>
          <a:endParaRPr lang="ru-RU" sz="1200" b="1" dirty="0">
            <a:solidFill>
              <a:schemeClr val="tx2">
                <a:lumMod val="50000"/>
              </a:schemeClr>
            </a:solidFill>
          </a:endParaRPr>
        </a:p>
      </dgm:t>
    </dgm:pt>
    <dgm:pt modelId="{DB1CFD26-B8BC-4B5B-A0BA-2C70BF38B204}" type="parTrans" cxnId="{36F31EDE-D847-42D0-AE4C-00E13DB403A9}">
      <dgm:prSet/>
      <dgm:spPr/>
      <dgm:t>
        <a:bodyPr/>
        <a:lstStyle/>
        <a:p>
          <a:endParaRPr lang="ru-RU"/>
        </a:p>
      </dgm:t>
    </dgm:pt>
    <dgm:pt modelId="{B41E3B55-31A0-48BF-8DAD-D64642828D05}" type="sibTrans" cxnId="{36F31EDE-D847-42D0-AE4C-00E13DB403A9}">
      <dgm:prSet/>
      <dgm:spPr/>
      <dgm:t>
        <a:bodyPr/>
        <a:lstStyle/>
        <a:p>
          <a:endParaRPr lang="ru-RU"/>
        </a:p>
      </dgm:t>
    </dgm:pt>
    <dgm:pt modelId="{12802109-D692-49ED-9F91-020666BEA958}" type="pres">
      <dgm:prSet presAssocID="{7F67BB12-A898-4180-80AF-1BEEF1EDCE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A62876-C97E-46A3-A032-7839E0E8F6CA}" type="pres">
      <dgm:prSet presAssocID="{597A0292-CEB5-47BA-A826-CFE01F90BE92}" presName="node" presStyleLbl="node1" presStyleIdx="0" presStyleCnt="6" custScaleX="160030" custRadScaleRad="101054" custRadScaleInc="3468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D9181C-CD69-43FC-8962-F47495288986}" type="pres">
      <dgm:prSet presAssocID="{597A0292-CEB5-47BA-A826-CFE01F90BE92}" presName="spNode" presStyleCnt="0"/>
      <dgm:spPr/>
      <dgm:t>
        <a:bodyPr/>
        <a:lstStyle/>
        <a:p>
          <a:endParaRPr lang="ru-RU"/>
        </a:p>
      </dgm:t>
    </dgm:pt>
    <dgm:pt modelId="{97A7D945-B2A6-476B-B3DD-BF735E7755A7}" type="pres">
      <dgm:prSet presAssocID="{ADE6F482-8FD7-428B-89BD-C2F95D094819}" presName="sibTrans" presStyleLbl="sibTrans1D1" presStyleIdx="0" presStyleCnt="6"/>
      <dgm:spPr/>
      <dgm:t>
        <a:bodyPr/>
        <a:lstStyle/>
        <a:p>
          <a:endParaRPr lang="ru-RU"/>
        </a:p>
      </dgm:t>
    </dgm:pt>
    <dgm:pt modelId="{FD73FEA8-CF9A-4D67-80CC-4CD684353A06}" type="pres">
      <dgm:prSet presAssocID="{66971EA7-0625-4E40-88DC-795314C01DA0}" presName="node" presStyleLbl="node1" presStyleIdx="1" presStyleCnt="6" custScaleX="156396" custRadScaleRad="110200" custRadScaleInc="2771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BD7B84-8B9C-4B14-AC8E-E3081BECCFC2}" type="pres">
      <dgm:prSet presAssocID="{66971EA7-0625-4E40-88DC-795314C01DA0}" presName="spNode" presStyleCnt="0"/>
      <dgm:spPr/>
      <dgm:t>
        <a:bodyPr/>
        <a:lstStyle/>
        <a:p>
          <a:endParaRPr lang="ru-RU"/>
        </a:p>
      </dgm:t>
    </dgm:pt>
    <dgm:pt modelId="{F54648FE-C80B-4B6A-95ED-81F51C5559D6}" type="pres">
      <dgm:prSet presAssocID="{1E49685A-3D3B-4C8F-AB4B-ACFA4DBA22CC}" presName="sibTrans" presStyleLbl="sibTrans1D1" presStyleIdx="1" presStyleCnt="6"/>
      <dgm:spPr/>
      <dgm:t>
        <a:bodyPr/>
        <a:lstStyle/>
        <a:p>
          <a:endParaRPr lang="ru-RU"/>
        </a:p>
      </dgm:t>
    </dgm:pt>
    <dgm:pt modelId="{0F18F354-18D7-454E-9AE2-9CAC53FFE85E}" type="pres">
      <dgm:prSet presAssocID="{79CB9868-A5D8-41A0-A239-FC6E12A081F1}" presName="node" presStyleLbl="node1" presStyleIdx="2" presStyleCnt="6" custScaleX="137440" custRadScaleRad="96583" custRadScaleInc="314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61AE1D-CAA4-4A1C-BFD4-BE635B50242D}" type="pres">
      <dgm:prSet presAssocID="{79CB9868-A5D8-41A0-A239-FC6E12A081F1}" presName="spNode" presStyleCnt="0"/>
      <dgm:spPr/>
      <dgm:t>
        <a:bodyPr/>
        <a:lstStyle/>
        <a:p>
          <a:endParaRPr lang="ru-RU"/>
        </a:p>
      </dgm:t>
    </dgm:pt>
    <dgm:pt modelId="{8AC7C132-958B-4594-A183-89DF89CFC43A}" type="pres">
      <dgm:prSet presAssocID="{FD54C4AC-9CB4-4275-B140-D577DD447DE5}" presName="sibTrans" presStyleLbl="sibTrans1D1" presStyleIdx="2" presStyleCnt="6"/>
      <dgm:spPr/>
      <dgm:t>
        <a:bodyPr/>
        <a:lstStyle/>
        <a:p>
          <a:endParaRPr lang="ru-RU"/>
        </a:p>
      </dgm:t>
    </dgm:pt>
    <dgm:pt modelId="{8BCFF876-9A2A-49AC-8F21-ABFF875C97C9}" type="pres">
      <dgm:prSet presAssocID="{00D42405-E995-4F58-8E68-4DC3FBF268B9}" presName="node" presStyleLbl="node1" presStyleIdx="3" presStyleCnt="6" custScaleX="146751" custRadScaleRad="121455" custRadScaleInc="327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483C39-5760-42F6-8506-5A6AA51783BC}" type="pres">
      <dgm:prSet presAssocID="{00D42405-E995-4F58-8E68-4DC3FBF268B9}" presName="spNode" presStyleCnt="0"/>
      <dgm:spPr/>
      <dgm:t>
        <a:bodyPr/>
        <a:lstStyle/>
        <a:p>
          <a:endParaRPr lang="ru-RU"/>
        </a:p>
      </dgm:t>
    </dgm:pt>
    <dgm:pt modelId="{92D75B88-764F-45EC-8605-0D4BF8391093}" type="pres">
      <dgm:prSet presAssocID="{B9FF201D-41FA-4F4B-BD1C-A37621169383}" presName="sibTrans" presStyleLbl="sibTrans1D1" presStyleIdx="3" presStyleCnt="6"/>
      <dgm:spPr/>
      <dgm:t>
        <a:bodyPr/>
        <a:lstStyle/>
        <a:p>
          <a:endParaRPr lang="ru-RU"/>
        </a:p>
      </dgm:t>
    </dgm:pt>
    <dgm:pt modelId="{3C9A1BEC-BC47-49BE-B4ED-1D4E2D30E573}" type="pres">
      <dgm:prSet presAssocID="{2718F5F6-5E9C-4A22-86D8-BFF60AB2DD89}" presName="node" presStyleLbl="node1" presStyleIdx="4" presStyleCnt="6" custScaleX="143582" custRadScaleRad="113124" custRadScaleInc="241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EB6936-BC39-4434-A972-7612BDED4382}" type="pres">
      <dgm:prSet presAssocID="{2718F5F6-5E9C-4A22-86D8-BFF60AB2DD89}" presName="spNode" presStyleCnt="0"/>
      <dgm:spPr/>
      <dgm:t>
        <a:bodyPr/>
        <a:lstStyle/>
        <a:p>
          <a:endParaRPr lang="ru-RU"/>
        </a:p>
      </dgm:t>
    </dgm:pt>
    <dgm:pt modelId="{359C00EB-34C1-48C4-AED3-2CD9FD9D2737}" type="pres">
      <dgm:prSet presAssocID="{BCDEFE7B-9D87-4D7E-9A9F-79B756506734}" presName="sibTrans" presStyleLbl="sibTrans1D1" presStyleIdx="4" presStyleCnt="6"/>
      <dgm:spPr/>
      <dgm:t>
        <a:bodyPr/>
        <a:lstStyle/>
        <a:p>
          <a:endParaRPr lang="ru-RU"/>
        </a:p>
      </dgm:t>
    </dgm:pt>
    <dgm:pt modelId="{96836C0F-FCD2-4CF3-95A1-A0FC4451D5DF}" type="pres">
      <dgm:prSet presAssocID="{446446AE-0B2C-4CEA-ADF2-779641CF9967}" presName="node" presStyleLbl="node1" presStyleIdx="5" presStyleCnt="6" custScaleX="150892" custRadScaleRad="88087" custRadScaleInc="278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DF9103-50A9-4576-A29C-DD6036F33A77}" type="pres">
      <dgm:prSet presAssocID="{446446AE-0B2C-4CEA-ADF2-779641CF9967}" presName="spNode" presStyleCnt="0"/>
      <dgm:spPr/>
      <dgm:t>
        <a:bodyPr/>
        <a:lstStyle/>
        <a:p>
          <a:endParaRPr lang="ru-RU"/>
        </a:p>
      </dgm:t>
    </dgm:pt>
    <dgm:pt modelId="{22004F7F-A351-4A91-A993-398DA9D299AF}" type="pres">
      <dgm:prSet presAssocID="{B41E3B55-31A0-48BF-8DAD-D64642828D05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D80579BE-66F2-4FA8-9D4E-F95F3A9C40FE}" type="presOf" srcId="{79CB9868-A5D8-41A0-A239-FC6E12A081F1}" destId="{0F18F354-18D7-454E-9AE2-9CAC53FFE85E}" srcOrd="0" destOrd="0" presId="urn:microsoft.com/office/officeart/2005/8/layout/cycle6"/>
    <dgm:cxn modelId="{CD775FF1-6A9B-451D-85FB-12A4D79CA1C7}" type="presOf" srcId="{7F67BB12-A898-4180-80AF-1BEEF1EDCE92}" destId="{12802109-D692-49ED-9F91-020666BEA958}" srcOrd="0" destOrd="0" presId="urn:microsoft.com/office/officeart/2005/8/layout/cycle6"/>
    <dgm:cxn modelId="{A589E7D3-7173-4144-A3B4-926AF23E00BE}" type="presOf" srcId="{00D42405-E995-4F58-8E68-4DC3FBF268B9}" destId="{8BCFF876-9A2A-49AC-8F21-ABFF875C97C9}" srcOrd="0" destOrd="0" presId="urn:microsoft.com/office/officeart/2005/8/layout/cycle6"/>
    <dgm:cxn modelId="{1033E8B7-4025-46CA-9D0E-E017AC48D65F}" srcId="{7F67BB12-A898-4180-80AF-1BEEF1EDCE92}" destId="{79CB9868-A5D8-41A0-A239-FC6E12A081F1}" srcOrd="2" destOrd="0" parTransId="{9A9B7304-0F22-446A-88CA-59942F8502AB}" sibTransId="{FD54C4AC-9CB4-4275-B140-D577DD447DE5}"/>
    <dgm:cxn modelId="{30E83E14-1AB1-4BDE-ABD2-3CFD626F041F}" type="presOf" srcId="{FD54C4AC-9CB4-4275-B140-D577DD447DE5}" destId="{8AC7C132-958B-4594-A183-89DF89CFC43A}" srcOrd="0" destOrd="0" presId="urn:microsoft.com/office/officeart/2005/8/layout/cycle6"/>
    <dgm:cxn modelId="{36F31EDE-D847-42D0-AE4C-00E13DB403A9}" srcId="{7F67BB12-A898-4180-80AF-1BEEF1EDCE92}" destId="{446446AE-0B2C-4CEA-ADF2-779641CF9967}" srcOrd="5" destOrd="0" parTransId="{DB1CFD26-B8BC-4B5B-A0BA-2C70BF38B204}" sibTransId="{B41E3B55-31A0-48BF-8DAD-D64642828D05}"/>
    <dgm:cxn modelId="{B542646C-E4BF-4880-A3B9-010CA3E093A3}" type="presOf" srcId="{BCDEFE7B-9D87-4D7E-9A9F-79B756506734}" destId="{359C00EB-34C1-48C4-AED3-2CD9FD9D2737}" srcOrd="0" destOrd="0" presId="urn:microsoft.com/office/officeart/2005/8/layout/cycle6"/>
    <dgm:cxn modelId="{67A0FCE5-87FF-4B8D-80EA-257A5D8D4A19}" srcId="{7F67BB12-A898-4180-80AF-1BEEF1EDCE92}" destId="{2718F5F6-5E9C-4A22-86D8-BFF60AB2DD89}" srcOrd="4" destOrd="0" parTransId="{A6D7B4C6-7741-46E6-8A25-9127260F2A40}" sibTransId="{BCDEFE7B-9D87-4D7E-9A9F-79B756506734}"/>
    <dgm:cxn modelId="{73E1CE40-C3FA-4F50-9FE9-02BABA02C128}" type="presOf" srcId="{2718F5F6-5E9C-4A22-86D8-BFF60AB2DD89}" destId="{3C9A1BEC-BC47-49BE-B4ED-1D4E2D30E573}" srcOrd="0" destOrd="0" presId="urn:microsoft.com/office/officeart/2005/8/layout/cycle6"/>
    <dgm:cxn modelId="{70B480C2-488A-487F-881D-C0CE3B61FF12}" type="presOf" srcId="{597A0292-CEB5-47BA-A826-CFE01F90BE92}" destId="{79A62876-C97E-46A3-A032-7839E0E8F6CA}" srcOrd="0" destOrd="0" presId="urn:microsoft.com/office/officeart/2005/8/layout/cycle6"/>
    <dgm:cxn modelId="{75ED8464-DF75-4364-B22F-2F3A28439680}" srcId="{7F67BB12-A898-4180-80AF-1BEEF1EDCE92}" destId="{66971EA7-0625-4E40-88DC-795314C01DA0}" srcOrd="1" destOrd="0" parTransId="{E43CB031-A261-45C0-B9D8-2F296AE5621E}" sibTransId="{1E49685A-3D3B-4C8F-AB4B-ACFA4DBA22CC}"/>
    <dgm:cxn modelId="{87FCFE2C-F568-43F3-8801-63E8066A76D6}" type="presOf" srcId="{ADE6F482-8FD7-428B-89BD-C2F95D094819}" destId="{97A7D945-B2A6-476B-B3DD-BF735E7755A7}" srcOrd="0" destOrd="0" presId="urn:microsoft.com/office/officeart/2005/8/layout/cycle6"/>
    <dgm:cxn modelId="{FB97B317-C26F-4DC6-ACC3-0C581B50E458}" type="presOf" srcId="{66971EA7-0625-4E40-88DC-795314C01DA0}" destId="{FD73FEA8-CF9A-4D67-80CC-4CD684353A06}" srcOrd="0" destOrd="0" presId="urn:microsoft.com/office/officeart/2005/8/layout/cycle6"/>
    <dgm:cxn modelId="{70172D10-5323-4C3A-BC01-B417C4C4F649}" type="presOf" srcId="{B41E3B55-31A0-48BF-8DAD-D64642828D05}" destId="{22004F7F-A351-4A91-A993-398DA9D299AF}" srcOrd="0" destOrd="0" presId="urn:microsoft.com/office/officeart/2005/8/layout/cycle6"/>
    <dgm:cxn modelId="{B1DD07B9-0C59-46ED-8F4B-516F9F07A3DE}" type="presOf" srcId="{1E49685A-3D3B-4C8F-AB4B-ACFA4DBA22CC}" destId="{F54648FE-C80B-4B6A-95ED-81F51C5559D6}" srcOrd="0" destOrd="0" presId="urn:microsoft.com/office/officeart/2005/8/layout/cycle6"/>
    <dgm:cxn modelId="{F211C8E8-6A1D-4568-93D6-942144116EA7}" srcId="{7F67BB12-A898-4180-80AF-1BEEF1EDCE92}" destId="{597A0292-CEB5-47BA-A826-CFE01F90BE92}" srcOrd="0" destOrd="0" parTransId="{F7A786BC-13AE-469C-B390-A922371E3ECE}" sibTransId="{ADE6F482-8FD7-428B-89BD-C2F95D094819}"/>
    <dgm:cxn modelId="{C464600C-CE7D-4912-9661-D3B5B8B17E23}" type="presOf" srcId="{446446AE-0B2C-4CEA-ADF2-779641CF9967}" destId="{96836C0F-FCD2-4CF3-95A1-A0FC4451D5DF}" srcOrd="0" destOrd="0" presId="urn:microsoft.com/office/officeart/2005/8/layout/cycle6"/>
    <dgm:cxn modelId="{E49DE58C-1F25-431B-B3AC-8303669E5581}" srcId="{7F67BB12-A898-4180-80AF-1BEEF1EDCE92}" destId="{00D42405-E995-4F58-8E68-4DC3FBF268B9}" srcOrd="3" destOrd="0" parTransId="{7F5A9E9A-E52C-4097-A290-DADA55DD92E1}" sibTransId="{B9FF201D-41FA-4F4B-BD1C-A37621169383}"/>
    <dgm:cxn modelId="{E9CBBA59-ECEE-45A1-BD57-04C3866F6246}" type="presOf" srcId="{B9FF201D-41FA-4F4B-BD1C-A37621169383}" destId="{92D75B88-764F-45EC-8605-0D4BF8391093}" srcOrd="0" destOrd="0" presId="urn:microsoft.com/office/officeart/2005/8/layout/cycle6"/>
    <dgm:cxn modelId="{740FEE31-7DB4-4C46-B246-F81342140DAC}" type="presParOf" srcId="{12802109-D692-49ED-9F91-020666BEA958}" destId="{79A62876-C97E-46A3-A032-7839E0E8F6CA}" srcOrd="0" destOrd="0" presId="urn:microsoft.com/office/officeart/2005/8/layout/cycle6"/>
    <dgm:cxn modelId="{C1152261-C6F8-460A-A8D2-621D997B2147}" type="presParOf" srcId="{12802109-D692-49ED-9F91-020666BEA958}" destId="{F2D9181C-CD69-43FC-8962-F47495288986}" srcOrd="1" destOrd="0" presId="urn:microsoft.com/office/officeart/2005/8/layout/cycle6"/>
    <dgm:cxn modelId="{6D22BA75-BAC2-490F-BA46-BAD3B4C242DF}" type="presParOf" srcId="{12802109-D692-49ED-9F91-020666BEA958}" destId="{97A7D945-B2A6-476B-B3DD-BF735E7755A7}" srcOrd="2" destOrd="0" presId="urn:microsoft.com/office/officeart/2005/8/layout/cycle6"/>
    <dgm:cxn modelId="{DBBB20CC-8361-470E-90C1-7B18E39C848E}" type="presParOf" srcId="{12802109-D692-49ED-9F91-020666BEA958}" destId="{FD73FEA8-CF9A-4D67-80CC-4CD684353A06}" srcOrd="3" destOrd="0" presId="urn:microsoft.com/office/officeart/2005/8/layout/cycle6"/>
    <dgm:cxn modelId="{24B7B2AD-368F-4B44-AFB4-DB8D3B309EEA}" type="presParOf" srcId="{12802109-D692-49ED-9F91-020666BEA958}" destId="{AFBD7B84-8B9C-4B14-AC8E-E3081BECCFC2}" srcOrd="4" destOrd="0" presId="urn:microsoft.com/office/officeart/2005/8/layout/cycle6"/>
    <dgm:cxn modelId="{F0FA05B8-9622-4A1E-AF15-B5F58F1092AF}" type="presParOf" srcId="{12802109-D692-49ED-9F91-020666BEA958}" destId="{F54648FE-C80B-4B6A-95ED-81F51C5559D6}" srcOrd="5" destOrd="0" presId="urn:microsoft.com/office/officeart/2005/8/layout/cycle6"/>
    <dgm:cxn modelId="{1A88ACBC-B71E-4C52-A266-3AEFBBF1A95F}" type="presParOf" srcId="{12802109-D692-49ED-9F91-020666BEA958}" destId="{0F18F354-18D7-454E-9AE2-9CAC53FFE85E}" srcOrd="6" destOrd="0" presId="urn:microsoft.com/office/officeart/2005/8/layout/cycle6"/>
    <dgm:cxn modelId="{5ECA6AB6-620B-4CE2-9028-A7A6179C426C}" type="presParOf" srcId="{12802109-D692-49ED-9F91-020666BEA958}" destId="{9B61AE1D-CAA4-4A1C-BFD4-BE635B50242D}" srcOrd="7" destOrd="0" presId="urn:microsoft.com/office/officeart/2005/8/layout/cycle6"/>
    <dgm:cxn modelId="{F429A817-D6D2-45EC-8936-7D748ECA2B1B}" type="presParOf" srcId="{12802109-D692-49ED-9F91-020666BEA958}" destId="{8AC7C132-958B-4594-A183-89DF89CFC43A}" srcOrd="8" destOrd="0" presId="urn:microsoft.com/office/officeart/2005/8/layout/cycle6"/>
    <dgm:cxn modelId="{5953175A-8BF3-4C98-B636-B036D16849B2}" type="presParOf" srcId="{12802109-D692-49ED-9F91-020666BEA958}" destId="{8BCFF876-9A2A-49AC-8F21-ABFF875C97C9}" srcOrd="9" destOrd="0" presId="urn:microsoft.com/office/officeart/2005/8/layout/cycle6"/>
    <dgm:cxn modelId="{DD70AB54-F0B5-4A9C-82BB-0CA33C5706E2}" type="presParOf" srcId="{12802109-D692-49ED-9F91-020666BEA958}" destId="{9A483C39-5760-42F6-8506-5A6AA51783BC}" srcOrd="10" destOrd="0" presId="urn:microsoft.com/office/officeart/2005/8/layout/cycle6"/>
    <dgm:cxn modelId="{A22DC2F9-F83D-401E-A1BC-C90CE91E75D7}" type="presParOf" srcId="{12802109-D692-49ED-9F91-020666BEA958}" destId="{92D75B88-764F-45EC-8605-0D4BF8391093}" srcOrd="11" destOrd="0" presId="urn:microsoft.com/office/officeart/2005/8/layout/cycle6"/>
    <dgm:cxn modelId="{A3660F02-B86B-4B2A-8EF2-81352D6556A2}" type="presParOf" srcId="{12802109-D692-49ED-9F91-020666BEA958}" destId="{3C9A1BEC-BC47-49BE-B4ED-1D4E2D30E573}" srcOrd="12" destOrd="0" presId="urn:microsoft.com/office/officeart/2005/8/layout/cycle6"/>
    <dgm:cxn modelId="{011FB8BE-8C1D-4D17-8FEB-68778DBC74E8}" type="presParOf" srcId="{12802109-D692-49ED-9F91-020666BEA958}" destId="{CDEB6936-BC39-4434-A972-7612BDED4382}" srcOrd="13" destOrd="0" presId="urn:microsoft.com/office/officeart/2005/8/layout/cycle6"/>
    <dgm:cxn modelId="{9AA42360-FF7D-4ACF-BBAB-466CD7C53752}" type="presParOf" srcId="{12802109-D692-49ED-9F91-020666BEA958}" destId="{359C00EB-34C1-48C4-AED3-2CD9FD9D2737}" srcOrd="14" destOrd="0" presId="urn:microsoft.com/office/officeart/2005/8/layout/cycle6"/>
    <dgm:cxn modelId="{3450C26B-99BA-418E-BD52-5FC46E1FE946}" type="presParOf" srcId="{12802109-D692-49ED-9F91-020666BEA958}" destId="{96836C0F-FCD2-4CF3-95A1-A0FC4451D5DF}" srcOrd="15" destOrd="0" presId="urn:microsoft.com/office/officeart/2005/8/layout/cycle6"/>
    <dgm:cxn modelId="{7327AB65-FE2A-43C3-8FA2-3EB7A961CA1F}" type="presParOf" srcId="{12802109-D692-49ED-9F91-020666BEA958}" destId="{CCDF9103-50A9-4576-A29C-DD6036F33A77}" srcOrd="16" destOrd="0" presId="urn:microsoft.com/office/officeart/2005/8/layout/cycle6"/>
    <dgm:cxn modelId="{DF4A1C81-0162-42AD-8743-52D738304843}" type="presParOf" srcId="{12802109-D692-49ED-9F91-020666BEA958}" destId="{22004F7F-A351-4A91-A993-398DA9D299AF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A62876-C97E-46A3-A032-7839E0E8F6CA}">
      <dsp:nvSpPr>
        <dsp:cNvPr id="0" name=""/>
        <dsp:cNvSpPr/>
      </dsp:nvSpPr>
      <dsp:spPr>
        <a:xfrm>
          <a:off x="5040552" y="1512171"/>
          <a:ext cx="2447887" cy="994267"/>
        </a:xfrm>
        <a:prstGeom prst="roundRect">
          <a:avLst/>
        </a:prstGeom>
        <a:solidFill>
          <a:srgbClr val="FF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>
                  <a:lumMod val="50000"/>
                </a:schemeClr>
              </a:solidFill>
            </a:rPr>
            <a:t>Рассмотрение проекта бюджета на очередной год и плановый период</a:t>
          </a:r>
          <a:endParaRPr lang="ru-RU" sz="12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089088" y="1560707"/>
        <a:ext cx="2350815" cy="897195"/>
      </dsp:txXfrm>
    </dsp:sp>
    <dsp:sp modelId="{97A7D945-B2A6-476B-B3DD-BF735E7755A7}">
      <dsp:nvSpPr>
        <dsp:cNvPr id="0" name=""/>
        <dsp:cNvSpPr/>
      </dsp:nvSpPr>
      <dsp:spPr>
        <a:xfrm>
          <a:off x="1870012" y="1029832"/>
          <a:ext cx="4688824" cy="4688824"/>
        </a:xfrm>
        <a:custGeom>
          <a:avLst/>
          <a:gdLst/>
          <a:ahLst/>
          <a:cxnLst/>
          <a:rect l="0" t="0" r="0" b="0"/>
          <a:pathLst>
            <a:path>
              <a:moveTo>
                <a:pt x="4525847" y="1485570"/>
              </a:moveTo>
              <a:arcTo wR="2344412" hR="2344412" stAng="20310611" swAng="13957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73FEA8-CF9A-4D67-80CC-4CD684353A06}">
      <dsp:nvSpPr>
        <dsp:cNvPr id="0" name=""/>
        <dsp:cNvSpPr/>
      </dsp:nvSpPr>
      <dsp:spPr>
        <a:xfrm>
          <a:off x="5184571" y="3456380"/>
          <a:ext cx="2392299" cy="994267"/>
        </a:xfrm>
        <a:prstGeom prst="roundRect">
          <a:avLst/>
        </a:prstGeom>
        <a:solidFill>
          <a:srgbClr val="FF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50000"/>
                </a:schemeClr>
              </a:solidFill>
            </a:rPr>
            <a:t>Утверждение бюджета на очередной год и плановый период</a:t>
          </a:r>
          <a:endParaRPr lang="ru-RU" sz="16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233107" y="3504916"/>
        <a:ext cx="2295227" cy="897195"/>
      </dsp:txXfrm>
    </dsp:sp>
    <dsp:sp modelId="{F54648FE-C80B-4B6A-95ED-81F51C5559D6}">
      <dsp:nvSpPr>
        <dsp:cNvPr id="0" name=""/>
        <dsp:cNvSpPr/>
      </dsp:nvSpPr>
      <dsp:spPr>
        <a:xfrm>
          <a:off x="2305770" y="241314"/>
          <a:ext cx="4688824" cy="4688824"/>
        </a:xfrm>
        <a:custGeom>
          <a:avLst/>
          <a:gdLst/>
          <a:ahLst/>
          <a:cxnLst/>
          <a:rect l="0" t="0" r="0" b="0"/>
          <a:pathLst>
            <a:path>
              <a:moveTo>
                <a:pt x="3755690" y="4216460"/>
              </a:moveTo>
              <a:arcTo wR="2344412" hR="2344412" stAng="3179310" swAng="171421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18F354-18D7-454E-9AE2-9CAC53FFE85E}">
      <dsp:nvSpPr>
        <dsp:cNvPr id="0" name=""/>
        <dsp:cNvSpPr/>
      </dsp:nvSpPr>
      <dsp:spPr>
        <a:xfrm>
          <a:off x="2880318" y="4608516"/>
          <a:ext cx="2102340" cy="994267"/>
        </a:xfrm>
        <a:prstGeom prst="roundRect">
          <a:avLst/>
        </a:prstGeom>
        <a:solidFill>
          <a:srgbClr val="FF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50000"/>
                </a:schemeClr>
              </a:solidFill>
            </a:rPr>
            <a:t>Исполнение бюджета в текущем году</a:t>
          </a:r>
          <a:endParaRPr lang="ru-RU" sz="16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928854" y="4657052"/>
        <a:ext cx="2005268" cy="897195"/>
      </dsp:txXfrm>
    </dsp:sp>
    <dsp:sp modelId="{8AC7C132-958B-4594-A183-89DF89CFC43A}">
      <dsp:nvSpPr>
        <dsp:cNvPr id="0" name=""/>
        <dsp:cNvSpPr/>
      </dsp:nvSpPr>
      <dsp:spPr>
        <a:xfrm>
          <a:off x="481011" y="96490"/>
          <a:ext cx="4688824" cy="4688824"/>
        </a:xfrm>
        <a:custGeom>
          <a:avLst/>
          <a:gdLst/>
          <a:ahLst/>
          <a:cxnLst/>
          <a:rect l="0" t="0" r="0" b="0"/>
          <a:pathLst>
            <a:path>
              <a:moveTo>
                <a:pt x="2387679" y="4688425"/>
              </a:moveTo>
              <a:arcTo wR="2344412" hR="2344412" stAng="5336551" swAng="168925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CFF876-9A2A-49AC-8F21-ABFF875C97C9}">
      <dsp:nvSpPr>
        <dsp:cNvPr id="0" name=""/>
        <dsp:cNvSpPr/>
      </dsp:nvSpPr>
      <dsp:spPr>
        <a:xfrm>
          <a:off x="334181" y="3528398"/>
          <a:ext cx="2244765" cy="994267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>
                  <a:lumMod val="50000"/>
                </a:schemeClr>
              </a:solidFill>
            </a:rPr>
            <a:t>Формирование отчета об исполнении бюджета предыдущего года</a:t>
          </a:r>
          <a:endParaRPr lang="ru-RU" sz="12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82717" y="3576934"/>
        <a:ext cx="2147693" cy="897195"/>
      </dsp:txXfrm>
    </dsp:sp>
    <dsp:sp modelId="{92D75B88-764F-45EC-8605-0D4BF8391093}">
      <dsp:nvSpPr>
        <dsp:cNvPr id="0" name=""/>
        <dsp:cNvSpPr/>
      </dsp:nvSpPr>
      <dsp:spPr>
        <a:xfrm>
          <a:off x="1273544" y="969313"/>
          <a:ext cx="4688824" cy="4688824"/>
        </a:xfrm>
        <a:custGeom>
          <a:avLst/>
          <a:gdLst/>
          <a:ahLst/>
          <a:cxnLst/>
          <a:rect l="0" t="0" r="0" b="0"/>
          <a:pathLst>
            <a:path>
              <a:moveTo>
                <a:pt x="8928" y="2548819"/>
              </a:moveTo>
              <a:arcTo wR="2344412" hR="2344412" stAng="10499884" swAng="14935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A1BEC-BC47-49BE-B4ED-1D4E2D30E573}">
      <dsp:nvSpPr>
        <dsp:cNvPr id="0" name=""/>
        <dsp:cNvSpPr/>
      </dsp:nvSpPr>
      <dsp:spPr>
        <a:xfrm>
          <a:off x="432047" y="1512168"/>
          <a:ext cx="2196291" cy="994267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>
                  <a:lumMod val="50000"/>
                </a:schemeClr>
              </a:solidFill>
            </a:rPr>
            <a:t>Утверждение отчета об исполнении бюджета предыдущего года</a:t>
          </a:r>
          <a:endParaRPr lang="ru-RU" sz="12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80583" y="1560704"/>
        <a:ext cx="2099219" cy="897195"/>
      </dsp:txXfrm>
    </dsp:sp>
    <dsp:sp modelId="{359C00EB-34C1-48C4-AED3-2CD9FD9D2737}">
      <dsp:nvSpPr>
        <dsp:cNvPr id="0" name=""/>
        <dsp:cNvSpPr/>
      </dsp:nvSpPr>
      <dsp:spPr>
        <a:xfrm>
          <a:off x="493631" y="1246568"/>
          <a:ext cx="4688824" cy="4688824"/>
        </a:xfrm>
        <a:custGeom>
          <a:avLst/>
          <a:gdLst/>
          <a:ahLst/>
          <a:cxnLst/>
          <a:rect l="0" t="0" r="0" b="0"/>
          <a:pathLst>
            <a:path>
              <a:moveTo>
                <a:pt x="1269552" y="260918"/>
              </a:moveTo>
              <a:arcTo wR="2344412" hR="2344412" stAng="14562666" swAng="147318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836C0F-FCD2-4CF3-95A1-A0FC4451D5DF}">
      <dsp:nvSpPr>
        <dsp:cNvPr id="0" name=""/>
        <dsp:cNvSpPr/>
      </dsp:nvSpPr>
      <dsp:spPr>
        <a:xfrm>
          <a:off x="2736302" y="288039"/>
          <a:ext cx="2308108" cy="994267"/>
        </a:xfrm>
        <a:prstGeom prst="roundRect">
          <a:avLst/>
        </a:prstGeom>
        <a:solidFill>
          <a:srgbClr val="FF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>
                  <a:lumMod val="50000"/>
                </a:schemeClr>
              </a:solidFill>
            </a:rPr>
            <a:t>Составление проекта бюджета  на очередной год и плановый период</a:t>
          </a:r>
          <a:endParaRPr lang="ru-RU" sz="12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784838" y="336575"/>
        <a:ext cx="2211036" cy="897195"/>
      </dsp:txXfrm>
    </dsp:sp>
    <dsp:sp modelId="{22004F7F-A351-4A91-A993-398DA9D299AF}">
      <dsp:nvSpPr>
        <dsp:cNvPr id="0" name=""/>
        <dsp:cNvSpPr/>
      </dsp:nvSpPr>
      <dsp:spPr>
        <a:xfrm>
          <a:off x="2168434" y="974748"/>
          <a:ext cx="4688824" cy="4688824"/>
        </a:xfrm>
        <a:custGeom>
          <a:avLst/>
          <a:gdLst/>
          <a:ahLst/>
          <a:cxnLst/>
          <a:rect l="0" t="0" r="0" b="0"/>
          <a:pathLst>
            <a:path>
              <a:moveTo>
                <a:pt x="2886427" y="63515"/>
              </a:moveTo>
              <a:arcTo wR="2344412" hR="2344412" stAng="17002045" swAng="155685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0.36885</cdr:x>
      <cdr:y>0.27679</cdr:y>
    </cdr:from>
    <cdr:to>
      <cdr:x>0.46721</cdr:x>
      <cdr:y>0.35634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240338" y="1252736"/>
          <a:ext cx="864091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100,2 %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0.36364</cdr:x>
      <cdr:y>0.46669</cdr:y>
    </cdr:from>
    <cdr:to>
      <cdr:x>0.47012</cdr:x>
      <cdr:y>0.53157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168352" y="2448272"/>
          <a:ext cx="927805" cy="3403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111,0%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0.37705</cdr:x>
      <cdr:y>0.6109</cdr:y>
    </cdr:from>
    <cdr:to>
      <cdr:x>0.48114</cdr:x>
      <cdr:y>0.81293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312368" y="27649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0.35246</cdr:x>
      <cdr:y>0.70636</cdr:y>
    </cdr:from>
    <cdr:to>
      <cdr:x>0.45902</cdr:x>
      <cdr:y>0.78591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096344" y="3196959"/>
          <a:ext cx="936136" cy="3600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105,1%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0.17213</cdr:x>
      <cdr:y>0.1336</cdr:y>
    </cdr:from>
    <cdr:to>
      <cdr:x>0.21311</cdr:x>
      <cdr:y>0.83364</cdr:y>
    </cdr:to>
    <cdr:sp macro="" textlink="">
      <cdr:nvSpPr>
        <cdr:cNvPr id="10" name="Левая фигурная скобка 9"/>
        <cdr:cNvSpPr/>
      </cdr:nvSpPr>
      <cdr:spPr>
        <a:xfrm xmlns:a="http://schemas.openxmlformats.org/drawingml/2006/main">
          <a:off x="1512158" y="604665"/>
          <a:ext cx="360008" cy="3168360"/>
        </a:xfrm>
        <a:prstGeom xmlns:a="http://schemas.openxmlformats.org/drawingml/2006/main" prst="leftBrace">
          <a:avLst/>
        </a:prstGeom>
        <a:ln xmlns:a="http://schemas.openxmlformats.org/drawingml/2006/main" w="57150">
          <a:solidFill>
            <a:schemeClr val="tx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0.12295</cdr:x>
      <cdr:y>0.35634</cdr:y>
    </cdr:from>
    <cdr:to>
      <cdr:x>0.18033</cdr:x>
      <cdr:y>0.54726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080120" y="1612776"/>
          <a:ext cx="504056" cy="864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4 634,7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0.36885</cdr:x>
      <cdr:y>0</cdr:y>
    </cdr:from>
    <cdr:to>
      <cdr:x>0.46721</cdr:x>
      <cdr:y>0.14951</cdr:y>
    </cdr:to>
    <cdr:sp macro="" textlink="">
      <cdr:nvSpPr>
        <cdr:cNvPr id="24" name="TextBox 23"/>
        <cdr:cNvSpPr txBox="1"/>
      </cdr:nvSpPr>
      <cdr:spPr>
        <a:xfrm xmlns:a="http://schemas.openxmlformats.org/drawingml/2006/main">
          <a:off x="3240360" y="0"/>
          <a:ext cx="864069" cy="6766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102,9 %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0.2459</cdr:x>
      <cdr:y>0.06996</cdr:y>
    </cdr:from>
    <cdr:to>
      <cdr:x>0.58196</cdr:x>
      <cdr:y>0.1336</cdr:y>
    </cdr:to>
    <cdr:sp macro="" textlink="">
      <cdr:nvSpPr>
        <cdr:cNvPr id="14" name="Правая фигурная скобка 13"/>
        <cdr:cNvSpPr/>
      </cdr:nvSpPr>
      <cdr:spPr>
        <a:xfrm xmlns:a="http://schemas.openxmlformats.org/drawingml/2006/main" rot="16200000">
          <a:off x="3492363" y="-1015492"/>
          <a:ext cx="288033" cy="2952279"/>
        </a:xfrm>
        <a:prstGeom xmlns:a="http://schemas.openxmlformats.org/drawingml/2006/main" prst="rightBrace">
          <a:avLst>
            <a:gd name="adj1" fmla="val 0"/>
            <a:gd name="adj2" fmla="val 50000"/>
          </a:avLst>
        </a:prstGeom>
        <a:ln xmlns:a="http://schemas.openxmlformats.org/drawingml/2006/main" w="571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0.33607</cdr:x>
      <cdr:y>0.34972</cdr:y>
    </cdr:from>
    <cdr:to>
      <cdr:x>0.48361</cdr:x>
      <cdr:y>0.35634</cdr:y>
    </cdr:to>
    <cdr:cxnSp macro="">
      <cdr:nvCxnSpPr>
        <cdr:cNvPr id="13" name="Прямая со стрелкой 12"/>
        <cdr:cNvCxnSpPr/>
      </cdr:nvCxnSpPr>
      <cdr:spPr>
        <a:xfrm xmlns:a="http://schemas.openxmlformats.org/drawingml/2006/main" flipV="1">
          <a:off x="2952328" y="1582822"/>
          <a:ext cx="1296164" cy="2995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0.32231</cdr:x>
      <cdr:y>0.52159</cdr:y>
    </cdr:from>
    <cdr:to>
      <cdr:x>0.47934</cdr:x>
      <cdr:y>0.55123</cdr:y>
    </cdr:to>
    <cdr:cxnSp macro="">
      <cdr:nvCxnSpPr>
        <cdr:cNvPr id="20" name="Прямая со стрелкой 19"/>
        <cdr:cNvCxnSpPr/>
      </cdr:nvCxnSpPr>
      <cdr:spPr>
        <a:xfrm xmlns:a="http://schemas.openxmlformats.org/drawingml/2006/main" flipV="1">
          <a:off x="2808312" y="2736304"/>
          <a:ext cx="1368152" cy="15547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0.31148</cdr:x>
      <cdr:y>0.78002</cdr:y>
    </cdr:from>
    <cdr:to>
      <cdr:x>0.4918</cdr:x>
      <cdr:y>0.79593</cdr:y>
    </cdr:to>
    <cdr:cxnSp macro="">
      <cdr:nvCxnSpPr>
        <cdr:cNvPr id="25" name="Прямая со стрелкой 24"/>
        <cdr:cNvCxnSpPr/>
      </cdr:nvCxnSpPr>
      <cdr:spPr>
        <a:xfrm xmlns:a="http://schemas.openxmlformats.org/drawingml/2006/main" flipV="1">
          <a:off x="2736304" y="3530334"/>
          <a:ext cx="1584107" cy="7200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0.5</cdr:x>
      <cdr:y>0</cdr:y>
    </cdr:from>
    <cdr:to>
      <cdr:x>1</cdr:x>
      <cdr:y>1</cdr:y>
    </cdr:to>
    <cdr:sp macro="" textlink="">
      <cdr:nvSpPr>
        <cdr:cNvPr id="10" name="Скругленный прямоугольник 9"/>
        <cdr:cNvSpPr/>
      </cdr:nvSpPr>
      <cdr:spPr>
        <a:xfrm xmlns:a="http://schemas.openxmlformats.org/drawingml/2006/main">
          <a:off x="4392489" y="0"/>
          <a:ext cx="4392487" cy="5616624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FFFCC"/>
        </a:solidFill>
        <a:ln xmlns:a="http://schemas.openxmlformats.org/drawingml/2006/main"/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Уточненные плановые показатели 2024 года </a:t>
          </a:r>
          <a:r>
            <a:rPr lang="ru-RU" altLang="ru-RU" sz="1200" dirty="0" smtClean="0">
              <a:solidFill>
                <a:schemeClr val="tx1"/>
              </a:solidFill>
              <a:latin typeface="Times New Roman" panose="02020603050405020304" pitchFamily="18" charset="0"/>
              <a:ea typeface="Lucida Sans Unicode" pitchFamily="34" charset="0"/>
              <a:cs typeface="Times New Roman" panose="02020603050405020304" pitchFamily="18" charset="0"/>
            </a:rPr>
            <a:t>по государственной пошлине 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выполнены </a:t>
          </a: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112,3 %</a:t>
          </a:r>
          <a:r>
            <a:rPr lang="en-US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что связано с увеличением сумм государственной пошлины, подлежащих к уплате по результатам рассматриваемых в суде делам, которое обусловлено внесением Федеральным законом от 08.08.2024 № 259-ФЗ изменений в статью 333.19. Налогового кодекса Российской Федерации, вследствие чего увеличены размеры государственной пошлины по делам, рассматриваемым Верховным Судом Российской Федерации, судами общей юрисдикции, мировыми судьями. Указанные изменения вступили в силу с 08.09.2024. </a:t>
          </a:r>
        </a:p>
        <a:p xmlns:a="http://schemas.openxmlformats.org/drawingml/2006/main">
          <a:pPr algn="just"/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Источниками доходов являются: </a:t>
          </a:r>
        </a:p>
        <a:p xmlns:a="http://schemas.openxmlformats.org/drawingml/2006/main">
          <a:pPr algn="just"/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государственная пошлина </a:t>
          </a: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(по делам, рассматриваемым в судах общей юрисдикции, мировыми судьями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):  главный администратор доходов – Федеральная налоговая служба РФ;</a:t>
          </a:r>
        </a:p>
        <a:p xmlns:a="http://schemas.openxmlformats.org/drawingml/2006/main">
          <a:pPr algn="just"/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государственная </a:t>
          </a: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пошлина за выдачу разрешения на установку рекламной 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конструкции: </a:t>
          </a: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главный администратор доходов – 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отдел </a:t>
          </a: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архитектуры и градостроительства администрации города Евпатории Республики Крым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just"/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Выдача разрешения </a:t>
          </a: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установку и эксплуатацию рекламной конструкции осуществляется в соответствии с положениями  ст. 19  Федерального закона от 13.03.2006 № 38-ФЗ «О рекламе», при этом  размер государственной пошлины 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регламентируется </a:t>
          </a: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подпунктом 105 пункта 1 статьи 333.33 Налогового кодекса РФ, а  указанная пошлина установлена в размере 5 000 рублей.</a:t>
          </a:r>
        </a:p>
      </cdr:txBody>
    </cdr:sp>
  </cdr:relSizeAnchor>
  <cdr:relSizeAnchor xmlns:cdr="http://schemas.openxmlformats.org/drawingml/2006/chartDrawing">
    <cdr:from>
      <cdr:x>0.08197</cdr:x>
      <cdr:y>0.89913</cdr:y>
    </cdr:from>
    <cdr:to>
      <cdr:x>0.34999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080" y="4493096"/>
          <a:ext cx="235456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План 2024              Факт 2024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0.34426</cdr:x>
      <cdr:y>0.67454</cdr:y>
    </cdr:from>
    <cdr:to>
      <cdr:x>0.46721</cdr:x>
      <cdr:y>0.81773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024336" y="3052936"/>
          <a:ext cx="1080120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0.54098</cdr:x>
      <cdr:y>0.01333</cdr:y>
    </cdr:from>
    <cdr:to>
      <cdr:x>1</cdr:x>
      <cdr:y>1</cdr:y>
    </cdr:to>
    <cdr:sp macro="" textlink="">
      <cdr:nvSpPr>
        <cdr:cNvPr id="10" name="Скругленный прямоугольник 9"/>
        <cdr:cNvSpPr/>
      </cdr:nvSpPr>
      <cdr:spPr>
        <a:xfrm xmlns:a="http://schemas.openxmlformats.org/drawingml/2006/main">
          <a:off x="4752528" y="71990"/>
          <a:ext cx="4032448" cy="5328610"/>
        </a:xfrm>
        <a:prstGeom xmlns:a="http://schemas.openxmlformats.org/drawingml/2006/main" prst="round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r>
            <a:rPr lang="ru-RU" sz="12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  <a:r>
            <a:rPr lang="ru-RU" sz="1300" kern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Уточненные плановые показатели 2024 года </a:t>
          </a:r>
          <a:r>
            <a:rPr lang="ru-RU" altLang="ru-RU" sz="1300" kern="1300" dirty="0" smtClean="0">
              <a:solidFill>
                <a:schemeClr val="tx1"/>
              </a:solidFill>
              <a:latin typeface="Times New Roman" panose="02020603050405020304" pitchFamily="18" charset="0"/>
              <a:ea typeface="Lucida Sans Unicode" pitchFamily="34" charset="0"/>
              <a:cs typeface="Times New Roman" panose="02020603050405020304" pitchFamily="18" charset="0"/>
            </a:rPr>
            <a:t>по доходам в виде </a:t>
          </a:r>
          <a:r>
            <a:rPr lang="ru-RU" altLang="ru-RU" sz="1300" kern="1300" dirty="0">
              <a:solidFill>
                <a:schemeClr val="tx1"/>
              </a:solidFill>
              <a:latin typeface="Times New Roman" panose="02020603050405020304" pitchFamily="18" charset="0"/>
              <a:ea typeface="Lucida Sans Unicode" pitchFamily="34" charset="0"/>
              <a:cs typeface="Times New Roman" panose="02020603050405020304" pitchFamily="18" charset="0"/>
            </a:rPr>
            <a:t>арендной </a:t>
          </a:r>
          <a:r>
            <a:rPr lang="ru-RU" altLang="ru-RU" sz="1300" kern="1300" dirty="0" smtClean="0">
              <a:solidFill>
                <a:schemeClr val="tx1"/>
              </a:solidFill>
              <a:latin typeface="Times New Roman" panose="02020603050405020304" pitchFamily="18" charset="0"/>
              <a:ea typeface="Lucida Sans Unicode" pitchFamily="34" charset="0"/>
              <a:cs typeface="Times New Roman" panose="02020603050405020304" pitchFamily="18" charset="0"/>
            </a:rPr>
            <a:t>платы, </a:t>
          </a:r>
          <a:r>
            <a:rPr lang="ru-RU" altLang="ru-RU" sz="1300" kern="1300" dirty="0">
              <a:solidFill>
                <a:schemeClr val="tx1"/>
              </a:solidFill>
              <a:latin typeface="Times New Roman" panose="02020603050405020304" pitchFamily="18" charset="0"/>
              <a:ea typeface="Lucida Sans Unicode" pitchFamily="34" charset="0"/>
              <a:cs typeface="Times New Roman" panose="02020603050405020304" pitchFamily="18" charset="0"/>
            </a:rPr>
            <a:t>а также средств от продажи права на заключение договоров аренды за земли, находящиеся в собственности  городских </a:t>
          </a:r>
          <a:r>
            <a:rPr lang="ru-RU" altLang="ru-RU" sz="1300" kern="1300" dirty="0" smtClean="0">
              <a:solidFill>
                <a:schemeClr val="tx1"/>
              </a:solidFill>
              <a:latin typeface="Times New Roman" panose="02020603050405020304" pitchFamily="18" charset="0"/>
              <a:ea typeface="Lucida Sans Unicode" pitchFamily="34" charset="0"/>
              <a:cs typeface="Times New Roman" panose="02020603050405020304" pitchFamily="18" charset="0"/>
            </a:rPr>
            <a:t>округов, </a:t>
          </a:r>
          <a:r>
            <a:rPr lang="ru-RU" sz="1300" kern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выполнены  на 102,7%. </a:t>
          </a:r>
        </a:p>
        <a:p xmlns:a="http://schemas.openxmlformats.org/drawingml/2006/main">
          <a:pPr algn="just"/>
          <a:r>
            <a:rPr lang="ru-RU" sz="1300" kern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Перевыполнение плана  2024 года связано с:</a:t>
          </a:r>
        </a:p>
        <a:p xmlns:a="http://schemas.openxmlformats.org/drawingml/2006/main">
          <a:pPr algn="just"/>
          <a:r>
            <a:rPr lang="ru-RU" sz="1300" kern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индексацией </a:t>
          </a:r>
          <a:r>
            <a: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договоров аренды земельных участков при расчете годового размера арендной платы на коэффициент инфляции 1,045;</a:t>
          </a:r>
        </a:p>
        <a:p xmlns:a="http://schemas.openxmlformats.org/drawingml/2006/main">
          <a:pPr algn="just"/>
          <a:r>
            <a: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увеличением </a:t>
          </a:r>
          <a:r>
            <a: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количества действующих договоров аренды земельных </a:t>
          </a:r>
          <a:r>
            <a: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участков;</a:t>
          </a:r>
          <a:endParaRPr lang="ru-RU" sz="13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just"/>
          <a:r>
            <a: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проведением в течение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 </a:t>
          </a:r>
          <a:r>
            <a: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года претензионно-исковой работы, обеспечившей поступление доходов  в бюджет от оплаты задолженности </a:t>
          </a:r>
          <a:r>
            <a: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арендаторами; </a:t>
          </a:r>
          <a:endParaRPr lang="ru-RU" sz="13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just"/>
          <a:r>
            <a: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поступлением </a:t>
          </a:r>
          <a:r>
            <a: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платежей по договорам аренды земельных участков, срок действия которых истек, но арендатор продолжает производить оплату за земельный участок, с целью пролонгации срока договора аренды земельного участка. После заключения договора аренды земельного участка, арендатору начисляется фактическое пользование за земельный участок, и производится перерасчет с учетом оплаченных сумм. </a:t>
          </a:r>
          <a:endParaRPr lang="ru-RU" sz="1300" kern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0.55738</cdr:x>
      <cdr:y>0.02597</cdr:y>
    </cdr:from>
    <cdr:to>
      <cdr:x>1</cdr:x>
      <cdr:y>1</cdr:y>
    </cdr:to>
    <cdr:sp macro="" textlink="">
      <cdr:nvSpPr>
        <cdr:cNvPr id="10" name="Скругленный прямоугольник 9"/>
        <cdr:cNvSpPr/>
      </cdr:nvSpPr>
      <cdr:spPr>
        <a:xfrm xmlns:a="http://schemas.openxmlformats.org/drawingml/2006/main">
          <a:off x="4896544" y="143994"/>
          <a:ext cx="3888432" cy="5400622"/>
        </a:xfrm>
        <a:prstGeom xmlns:a="http://schemas.openxmlformats.org/drawingml/2006/main" prst="round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endParaRPr lang="ru-RU" sz="115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just"/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Годовые плановые показатели </a:t>
          </a:r>
          <a:r>
            <a:rPr lang="ru-RU" altLang="ru-RU" sz="1400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Lucida Sans Unicode" pitchFamily="34" charset="0"/>
              <a:cs typeface="Times New Roman" panose="02020603050405020304" pitchFamily="18" charset="0"/>
            </a:rPr>
            <a:t>пере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выполнены в 1,4 раза, что обусловлено </a:t>
          </a:r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перечислением муниципальными 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унитарными </a:t>
          </a:r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предприятиями городского округа Евпатория Республики Крым 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доходов по результатам доначисления </a:t>
          </a:r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 периоды 2022-2023 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годов. </a:t>
          </a:r>
        </a:p>
        <a:p xmlns:a="http://schemas.openxmlformats.org/drawingml/2006/main">
          <a:pPr algn="just"/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Основным источником поступлений является 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плата в размере 70 %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арендных платежей, получаемых муниципальными учреждениями, предприятиями 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сдачу в аренду недвижимого имущества.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just"/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Зачисление поступлений в доход бюджета в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 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году  производились в соответствии с нормами, утвержденными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решением 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Евпаторийского городского совета Республики Крым от 26.08.2022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№ 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2-56/6 «Об утверждении методики расчета и порядка использования арендной платы при передаче в аренду имущества, находящегося в собственности муниципального образования городской округ Евпатория Республики Крым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». </a:t>
          </a:r>
        </a:p>
        <a:p xmlns:a="http://schemas.openxmlformats.org/drawingml/2006/main">
          <a:pPr algn="just"/>
          <a:endParaRPr lang="ru-RU" sz="13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0.34426</cdr:x>
      <cdr:y>0.67454</cdr:y>
    </cdr:from>
    <cdr:to>
      <cdr:x>0.46721</cdr:x>
      <cdr:y>0.81773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024336" y="3052936"/>
          <a:ext cx="1080120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0.64228</cdr:x>
      <cdr:y>0</cdr:y>
    </cdr:from>
    <cdr:to>
      <cdr:x>1</cdr:x>
      <cdr:y>1</cdr:y>
    </cdr:to>
    <cdr:sp macro="" textlink="">
      <cdr:nvSpPr>
        <cdr:cNvPr id="10" name="Скругленный прямоугольник 9"/>
        <cdr:cNvSpPr/>
      </cdr:nvSpPr>
      <cdr:spPr>
        <a:xfrm xmlns:a="http://schemas.openxmlformats.org/drawingml/2006/main">
          <a:off x="5688632" y="0"/>
          <a:ext cx="3168352" cy="5141168"/>
        </a:xfrm>
        <a:prstGeom xmlns:a="http://schemas.openxmlformats.org/drawingml/2006/main" prst="round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r>
            <a: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Уточненные плановые показатели 2024 года </a:t>
          </a:r>
          <a:r>
            <a:rPr lang="ru-RU" altLang="ru-RU" sz="1500" dirty="0" smtClean="0">
              <a:solidFill>
                <a:schemeClr val="tx1"/>
              </a:solidFill>
              <a:latin typeface="Times New Roman" panose="02020603050405020304" pitchFamily="18" charset="0"/>
              <a:ea typeface="Lucida Sans Unicode" pitchFamily="34" charset="0"/>
              <a:cs typeface="Times New Roman" panose="02020603050405020304" pitchFamily="18" charset="0"/>
            </a:rPr>
            <a:t>по доходам от </a:t>
          </a:r>
          <a:r>
            <a:rPr lang="ru-RU" altLang="ru-RU" sz="1500" dirty="0">
              <a:solidFill>
                <a:schemeClr val="tx1"/>
              </a:solidFill>
              <a:latin typeface="Times New Roman" panose="02020603050405020304" pitchFamily="18" charset="0"/>
              <a:ea typeface="Lucida Sans Unicode" pitchFamily="34" charset="0"/>
              <a:cs typeface="Times New Roman" panose="02020603050405020304" pitchFamily="18" charset="0"/>
            </a:rPr>
            <a:t>сдачи в аренду имущества, составляющего казну городских </a:t>
          </a:r>
          <a:r>
            <a:rPr lang="ru-RU" altLang="ru-RU" sz="1500" dirty="0" smtClean="0">
              <a:solidFill>
                <a:schemeClr val="tx1"/>
              </a:solidFill>
              <a:latin typeface="Times New Roman" panose="02020603050405020304" pitchFamily="18" charset="0"/>
              <a:ea typeface="Lucida Sans Unicode" pitchFamily="34" charset="0"/>
              <a:cs typeface="Times New Roman" panose="02020603050405020304" pitchFamily="18" charset="0"/>
            </a:rPr>
            <a:t>округов, перевыполнены на                       4,0 %</a:t>
          </a:r>
          <a:r>
            <a:rPr lang="ru-RU" alt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что связано с:</a:t>
          </a:r>
          <a:endParaRPr lang="ru-RU" sz="15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just"/>
          <a:r>
            <a: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поступлением </a:t>
          </a:r>
          <a:r>
            <a: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авансовых </a:t>
          </a:r>
          <a:r>
            <a: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платежей по договорам аренды муниципального </a:t>
          </a:r>
          <a:r>
            <a: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имущества       в </a:t>
          </a:r>
          <a:r>
            <a: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счет последующих периодов </a:t>
          </a:r>
          <a:r>
            <a: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счет будущих платежей</a:t>
          </a:r>
          <a:r>
            <a: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), </a:t>
          </a:r>
          <a:r>
            <a: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подлежащих оплате;   </a:t>
          </a:r>
        </a:p>
        <a:p xmlns:a="http://schemas.openxmlformats.org/drawingml/2006/main">
          <a:pPr algn="just"/>
          <a:r>
            <a: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заключением 5 новых договоров аренды недвижимого </a:t>
          </a:r>
          <a:r>
            <a: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имущества; </a:t>
          </a:r>
          <a:endParaRPr lang="ru-RU" sz="15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just"/>
          <a:r>
            <a: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оплатой арендаторами сумм дебиторской задолженности по </a:t>
          </a:r>
          <a:r>
            <a: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претензиям.</a:t>
          </a:r>
          <a:endParaRPr lang="ru-RU" sz="15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0.08943</cdr:x>
      <cdr:y>0.88304</cdr:y>
    </cdr:from>
    <cdr:to>
      <cdr:x>0.63415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2088" y="4349080"/>
          <a:ext cx="482453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0.17886</cdr:x>
      <cdr:y>0.82214</cdr:y>
    </cdr:from>
    <cdr:to>
      <cdr:x>0.2821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84176" y="492514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0.2439</cdr:x>
      <cdr:y>0.82214</cdr:y>
    </cdr:from>
    <cdr:to>
      <cdr:x>0.34714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160240" y="489654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0.08943</cdr:x>
      <cdr:y>0.86838</cdr:y>
    </cdr:from>
    <cdr:to>
      <cdr:x>0.56911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92088" y="4464496"/>
          <a:ext cx="4248472" cy="6766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План 2024                   Факт 2024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0.34426</cdr:x>
      <cdr:y>0.67454</cdr:y>
    </cdr:from>
    <cdr:to>
      <cdr:x>0.46721</cdr:x>
      <cdr:y>0.81773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024336" y="3052936"/>
          <a:ext cx="1080120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0.47154</cdr:x>
      <cdr:y>0</cdr:y>
    </cdr:from>
    <cdr:to>
      <cdr:x>1</cdr:x>
      <cdr:y>1</cdr:y>
    </cdr:to>
    <cdr:sp macro="" textlink="">
      <cdr:nvSpPr>
        <cdr:cNvPr id="10" name="Скругленный прямоугольник 9"/>
        <cdr:cNvSpPr/>
      </cdr:nvSpPr>
      <cdr:spPr>
        <a:xfrm xmlns:a="http://schemas.openxmlformats.org/drawingml/2006/main">
          <a:off x="4176464" y="0"/>
          <a:ext cx="4680520" cy="5328592"/>
        </a:xfrm>
        <a:prstGeom xmlns:a="http://schemas.openxmlformats.org/drawingml/2006/main" prst="round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>
            <a:lnSpc>
              <a:spcPts val="1400"/>
            </a:lnSpc>
          </a:pPr>
          <a:r>
            <a:rPr lang="ru-RU" sz="1350" kern="13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50" kern="13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ru-RU" sz="1200" kern="13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Уточненные плановые показатели 2024 года  по доходам, получаемым </a:t>
          </a:r>
          <a:r>
            <a:rPr lang="ru-RU" altLang="ru-RU" sz="1200" kern="1350" dirty="0" smtClean="0">
              <a:solidFill>
                <a:schemeClr val="tx1"/>
              </a:solidFill>
              <a:latin typeface="Times New Roman" panose="02020603050405020304" pitchFamily="18" charset="0"/>
              <a:ea typeface="Lucida Sans Unicode" pitchFamily="34" charset="0"/>
              <a:cs typeface="Times New Roman" panose="02020603050405020304" pitchFamily="18" charset="0"/>
            </a:rPr>
            <a:t>от перечисления части прибыли, остающейся после уплаты налогов муниципальных унитарных предприятий (далее – МУП), перевыполнены в 1,7 раза</a:t>
          </a:r>
          <a:r>
            <a:rPr lang="ru-RU" sz="1200" kern="13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  <a:p xmlns:a="http://schemas.openxmlformats.org/drawingml/2006/main">
          <a:pPr algn="just">
            <a:lnSpc>
              <a:spcPts val="1400"/>
            </a:lnSpc>
          </a:pPr>
          <a:r>
            <a:rPr lang="ru-RU" sz="1200" kern="13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Перевыполнение годовых плановых показателей 2024 года сложилось в результате перечисления муниципальными 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унитарными  предприятиями:</a:t>
          </a:r>
        </a:p>
        <a:p xmlns:a="http://schemas.openxmlformats.org/drawingml/2006/main">
          <a:pPr marL="171450" indent="-171450" algn="just">
            <a:lnSpc>
              <a:spcPts val="1400"/>
            </a:lnSpc>
            <a:buFontTx/>
            <a:buChar char="-"/>
          </a:pP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средств </a:t>
          </a:r>
          <a:r>
            <a: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 итогам 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работы за </a:t>
          </a:r>
          <a:r>
            <a: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предыдущие отчетные 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годы </a:t>
          </a:r>
          <a:r>
            <a: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(расчет произведен после сдачи годовой налоговой отчетности по налогу на прибыль предприятий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);</a:t>
          </a:r>
        </a:p>
        <a:p xmlns:a="http://schemas.openxmlformats.org/drawingml/2006/main">
          <a:pPr marL="171450" indent="-171450" algn="just">
            <a:lnSpc>
              <a:spcPts val="1400"/>
            </a:lnSpc>
            <a:buFontTx/>
            <a:buChar char="-"/>
          </a:pP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авансовых </a:t>
          </a:r>
          <a:r>
            <a: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платежей по части прибыли по итогам работы предприятий за истекшие периоды текущего 2024 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года;</a:t>
          </a:r>
        </a:p>
        <a:p xmlns:a="http://schemas.openxmlformats.org/drawingml/2006/main">
          <a:pPr marL="171450" indent="-171450" algn="just">
            <a:lnSpc>
              <a:spcPts val="1400"/>
            </a:lnSpc>
            <a:buFontTx/>
            <a:buChar char="-"/>
          </a:pP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части </a:t>
          </a:r>
          <a:r>
            <a: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прибыли за истекшие отчетные периоды 2022-2023 годов по акту 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Контрольно-счетной палаты городского округа Евпатория Республики Крым.</a:t>
          </a:r>
        </a:p>
        <a:p xmlns:a="http://schemas.openxmlformats.org/drawingml/2006/main">
          <a:pPr indent="180975" algn="just">
            <a:lnSpc>
              <a:spcPts val="1400"/>
            </a:lnSpc>
          </a:pPr>
          <a:r>
            <a:rPr lang="ru-RU" sz="1200" kern="13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2024 </a:t>
          </a:r>
          <a:r>
            <a:rPr lang="ru-RU" sz="1200" kern="13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году осуществляли деятельность 7 </a:t>
          </a:r>
          <a:r>
            <a:rPr lang="ru-RU" sz="1200" kern="135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МУПов</a:t>
          </a:r>
          <a:r>
            <a:rPr lang="ru-RU" sz="1200" kern="13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200" kern="13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</a:t>
          </a:r>
          <a:r>
            <a:rPr lang="ru-RU" sz="1200" kern="135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МУПа</a:t>
          </a:r>
          <a:r>
            <a:rPr lang="ru-RU" sz="1200" kern="13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находились </a:t>
          </a:r>
          <a:r>
            <a:rPr lang="ru-RU" sz="1200" kern="13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стадии </a:t>
          </a:r>
          <a:r>
            <a:rPr lang="ru-RU" sz="1200" kern="13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ликвидации (всего 10 </a:t>
          </a:r>
          <a:r>
            <a:rPr lang="ru-RU" sz="1200" kern="135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МУПов</a:t>
          </a:r>
          <a:r>
            <a:rPr lang="ru-RU" sz="1200" kern="13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). </a:t>
          </a:r>
        </a:p>
        <a:p xmlns:a="http://schemas.openxmlformats.org/drawingml/2006/main">
          <a:pPr indent="180975" algn="just">
            <a:lnSpc>
              <a:spcPts val="1400"/>
            </a:lnSpc>
          </a:pPr>
          <a:r>
            <a:rPr lang="ru-RU" sz="1200" kern="13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200" kern="13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течении 2024 года произошли </a:t>
          </a:r>
          <a:r>
            <a:rPr lang="ru-RU" sz="1200" kern="13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изменения  </a:t>
          </a:r>
          <a:r>
            <a:rPr lang="ru-RU" sz="1200" kern="13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по состоянию на 01.01.2025 количество </a:t>
          </a:r>
          <a:r>
            <a:rPr lang="ru-RU" sz="1200" kern="135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МУПов</a:t>
          </a:r>
          <a:r>
            <a:rPr lang="ru-RU" sz="1200" kern="13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 </a:t>
          </a:r>
          <a:r>
            <a:rPr lang="ru-RU" sz="1200" kern="13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осуществляющих </a:t>
          </a:r>
          <a:r>
            <a:rPr lang="ru-RU" sz="1200" kern="13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деятельность, </a:t>
          </a:r>
          <a:r>
            <a:rPr lang="ru-RU" sz="1200" kern="13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составило </a:t>
          </a:r>
          <a:r>
            <a:rPr lang="ru-RU" sz="1200" kern="13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</a:t>
          </a:r>
          <a:r>
            <a: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Так                </a:t>
          </a:r>
          <a:r>
            <a: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МУП «</a:t>
          </a:r>
          <a:r>
            <a:rPr lang="ru-RU" sz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КурортТоргСервис</a:t>
          </a:r>
          <a:r>
            <a: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 согласно постановлению администрации города Евпатории Республики Крым от 18.12.2024 № 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4018-п прекратило </a:t>
          </a:r>
          <a:r>
            <a: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деятельность юридического лица путем реорганизации 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 создания ООО </a:t>
          </a:r>
          <a:r>
            <a: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</a:t>
          </a:r>
          <a:r>
            <a:rPr lang="ru-RU" sz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КурортТоргСервис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»; </a:t>
          </a:r>
          <a:r>
            <a: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МУП «ЕВПАТОРИЯ-КРЫМ-КУРОРТ» согласно постановлению администрации города Евпатории Республики Крым от 18.12.2024 № 4017-п 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прекратило деятельность юридического лица путем реорганизации и создания 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ООО </a:t>
          </a:r>
          <a:r>
            <a: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«ЕВПАТОРИЯ-КРЫМ-КУРОРТ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». </a:t>
          </a:r>
          <a:endParaRPr lang="ru-RU" sz="1200" kern="135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0.13008</cdr:x>
      <cdr:y>0.35156</cdr:y>
    </cdr:from>
    <cdr:to>
      <cdr:x>0.20385</cdr:x>
      <cdr:y>0.46684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52128" y="1756792"/>
          <a:ext cx="653380" cy="576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0.22764</cdr:x>
      <cdr:y>0.38038</cdr:y>
    </cdr:from>
    <cdr:to>
      <cdr:x>0.30894</cdr:x>
      <cdr:y>0.49566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16224" y="1900808"/>
          <a:ext cx="720073" cy="5760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4 472,9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0.36585</cdr:x>
      <cdr:y>0.06336</cdr:y>
    </cdr:from>
    <cdr:to>
      <cdr:x>0.46341</cdr:x>
      <cdr:y>0.14982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240360" y="316632"/>
          <a:ext cx="86409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7 560,8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0.31944</cdr:x>
      <cdr:y>0.12676</cdr:y>
    </cdr:from>
    <cdr:to>
      <cdr:x>0.47271</cdr:x>
      <cdr:y>0.22222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656184" y="648072"/>
          <a:ext cx="794640" cy="488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0.34722</cdr:x>
      <cdr:y>0.6109</cdr:y>
    </cdr:from>
    <cdr:to>
      <cdr:x>0.48114</cdr:x>
      <cdr:y>0.81293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800200" y="3008331"/>
          <a:ext cx="694307" cy="9948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0.34722</cdr:x>
      <cdr:y>0.6109</cdr:y>
    </cdr:from>
    <cdr:to>
      <cdr:x>0.48114</cdr:x>
      <cdr:y>0.81293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800200" y="3008331"/>
          <a:ext cx="694307" cy="9948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0.49194</cdr:x>
      <cdr:y>0</cdr:y>
    </cdr:from>
    <cdr:to>
      <cdr:x>1</cdr:x>
      <cdr:y>1</cdr:y>
    </cdr:to>
    <cdr:sp macro="" textlink="">
      <cdr:nvSpPr>
        <cdr:cNvPr id="10" name="Скругленный прямоугольник 9"/>
        <cdr:cNvSpPr/>
      </cdr:nvSpPr>
      <cdr:spPr>
        <a:xfrm xmlns:a="http://schemas.openxmlformats.org/drawingml/2006/main">
          <a:off x="4392488" y="0"/>
          <a:ext cx="4536504" cy="5400600"/>
        </a:xfrm>
        <a:prstGeom xmlns:a="http://schemas.openxmlformats.org/drawingml/2006/main" prst="round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rPr>
            <a:t>   </a:t>
          </a:r>
          <a:r>
            <a:rPr lang="ru-RU" sz="12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rPr>
            <a:t>Уточненные </a:t>
          </a:r>
          <a:r>
            <a:rPr lang="ru-RU" sz="12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плановые показатели </a:t>
          </a:r>
          <a:r>
            <a:rPr lang="ru-RU" sz="12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2024 </a:t>
          </a:r>
          <a:r>
            <a:rPr lang="ru-RU" sz="12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года </a:t>
          </a:r>
          <a:r>
            <a:rPr lang="ru-RU" altLang="ru-RU" sz="125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Lucida Sans Unicode" pitchFamily="34" charset="0"/>
              <a:cs typeface="Times New Roman" panose="02020603050405020304" pitchFamily="18" charset="0"/>
            </a:rPr>
            <a:t>по </a:t>
          </a:r>
          <a:r>
            <a:rPr lang="ru-RU" sz="12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плате за </a:t>
          </a:r>
          <a:r>
            <a:rPr lang="ru-RU" sz="12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негативное воздействие </a:t>
          </a:r>
          <a:r>
            <a:rPr lang="ru-RU" sz="12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окружающую </a:t>
          </a:r>
          <a:r>
            <a:rPr lang="ru-RU" sz="12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среду</a:t>
          </a:r>
          <a:r>
            <a:rPr lang="ru-RU" altLang="ru-RU" sz="1250" dirty="0" smtClean="0">
              <a:solidFill>
                <a:schemeClr val="tx1"/>
              </a:solidFill>
              <a:latin typeface="Times New Roman" panose="02020603050405020304" pitchFamily="18" charset="0"/>
              <a:ea typeface="Lucida Sans Unicode" pitchFamily="34" charset="0"/>
              <a:cs typeface="Times New Roman" panose="02020603050405020304" pitchFamily="18" charset="0"/>
            </a:rPr>
            <a:t> перевыполнены в 2,3 раза,</a:t>
          </a:r>
          <a:r>
            <a:rPr lang="ru-RU" sz="12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связи </a:t>
          </a:r>
          <a:r>
            <a:rPr lang="ru-RU" sz="12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с:</a:t>
          </a:r>
        </a:p>
        <a:p xmlns:a="http://schemas.openxmlformats.org/drawingml/2006/main">
          <a:pPr algn="just"/>
          <a:r>
            <a:rPr lang="ru-RU" sz="12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уплатой МУП </a:t>
          </a:r>
          <a:r>
            <a:rPr lang="ru-RU" sz="12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"ЭКОГРАД" в 2024 году  </a:t>
          </a:r>
          <a:r>
            <a:rPr lang="ru-RU" sz="12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задолженности, образовавшейся по итогам за предыдущие отчетные периоды;</a:t>
          </a:r>
        </a:p>
        <a:p xmlns:a="http://schemas.openxmlformats.org/drawingml/2006/main">
          <a:pPr algn="just"/>
          <a:r>
            <a:rPr lang="ru-RU" sz="12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действием в 2024 году постановления </a:t>
          </a:r>
          <a:r>
            <a:rPr lang="ru-RU" sz="12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Правительства Российской Федерации от 17.04.2024 № </a:t>
          </a:r>
          <a:r>
            <a:rPr lang="ru-RU" sz="12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492                         «</a:t>
          </a:r>
          <a:r>
            <a:rPr lang="ru-RU" sz="12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 применении в 2024 и 2025 годах ставок платы за негативное воздействие на окружающую среду</a:t>
          </a:r>
          <a:r>
            <a:rPr lang="ru-RU" sz="12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», </a:t>
          </a:r>
          <a:r>
            <a:rPr lang="ru-RU" sz="12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</a:t>
          </a:r>
          <a:r>
            <a:rPr lang="ru-RU" sz="12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соответствии с которым:</a:t>
          </a:r>
          <a:endParaRPr lang="ru-RU" sz="125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just"/>
          <a:r>
            <a:rPr lang="ru-RU" sz="12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1) увеличился </a:t>
          </a:r>
          <a:r>
            <a:rPr lang="ru-RU" sz="12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0,06 размер повышающего </a:t>
          </a:r>
          <a:r>
            <a:rPr lang="ru-RU" sz="12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коэффициента </a:t>
          </a:r>
          <a:r>
            <a:rPr lang="ru-RU" sz="12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отношении ставок платы за негативное воздействие на окружающую среду, утвержденных постановлением Правительства Российской Федерации от 13.09.2021 № 913 «О ставках платы за негативное воздействие на окружающую среду и дополнительных коэффициентах</a:t>
          </a:r>
          <a:r>
            <a:rPr lang="ru-RU" sz="12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»;</a:t>
          </a:r>
          <a:endParaRPr lang="ru-RU" sz="125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just"/>
          <a:r>
            <a:rPr lang="ru-RU" sz="12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2) действовали </a:t>
          </a:r>
          <a:r>
            <a:rPr lang="ru-RU" sz="12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ставки платы за негативное воздействие на окружающую среду согласно приложению 1 «Ставки платы за негативное воздействие на окружающую среду», с учетом исключений,  которые </a:t>
          </a:r>
          <a:r>
            <a:rPr lang="ru-RU" sz="12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применяются                                   с </a:t>
          </a:r>
          <a:r>
            <a:rPr lang="ru-RU" sz="12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 января 2025 г.</a:t>
          </a:r>
        </a:p>
        <a:p xmlns:a="http://schemas.openxmlformats.org/drawingml/2006/main">
          <a:pPr algn="just"/>
          <a:r>
            <a:rPr lang="ru-RU" sz="12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Зачисление </a:t>
          </a:r>
          <a:r>
            <a:rPr lang="ru-RU" sz="12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бюджет городского округа </a:t>
          </a:r>
          <a:r>
            <a:rPr lang="ru-RU" sz="12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платы </a:t>
          </a:r>
          <a:r>
            <a:rPr lang="ru-RU" sz="12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 негативное воздействие </a:t>
          </a:r>
          <a:r>
            <a:rPr lang="ru-RU" sz="12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12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окружающую среду в </a:t>
          </a:r>
          <a:r>
            <a:rPr lang="ru-RU" sz="12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2024 году </a:t>
          </a:r>
          <a:r>
            <a:rPr lang="ru-RU" sz="12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осуществлялось по нормативу </a:t>
          </a:r>
          <a:r>
            <a:rPr lang="ru-RU" sz="12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</a:t>
          </a:r>
          <a:r>
            <a:rPr lang="ru-RU" sz="12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размере 75 </a:t>
          </a:r>
          <a:r>
            <a:rPr lang="ru-RU" sz="12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%.</a:t>
          </a:r>
          <a:endParaRPr lang="ru-RU" sz="125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0.34426</cdr:x>
      <cdr:y>0.67454</cdr:y>
    </cdr:from>
    <cdr:to>
      <cdr:x>0.46721</cdr:x>
      <cdr:y>0.81773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024336" y="3052936"/>
          <a:ext cx="1080120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0.52459</cdr:x>
      <cdr:y>0</cdr:y>
    </cdr:from>
    <cdr:to>
      <cdr:x>1</cdr:x>
      <cdr:y>1</cdr:y>
    </cdr:to>
    <cdr:sp macro="" textlink="">
      <cdr:nvSpPr>
        <cdr:cNvPr id="10" name="Скругленный прямоугольник 9"/>
        <cdr:cNvSpPr/>
      </cdr:nvSpPr>
      <cdr:spPr>
        <a:xfrm xmlns:a="http://schemas.openxmlformats.org/drawingml/2006/main">
          <a:off x="4608512" y="0"/>
          <a:ext cx="4176464" cy="4925144"/>
        </a:xfrm>
        <a:prstGeom xmlns:a="http://schemas.openxmlformats.org/drawingml/2006/main" prst="roundRect">
          <a:avLst/>
        </a:prstGeom>
        <a:gradFill xmlns:a="http://schemas.openxmlformats.org/drawingml/2006/main" flip="none" rotWithShape="1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path path="circle">
            <a:fillToRect r="100000" b="100000"/>
          </a:path>
          <a:tileRect l="-100000" t="-100000"/>
        </a:gradFill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Уточненные плановые показатели 2024 года </a:t>
          </a:r>
          <a:r>
            <a:rPr lang="ru-RU" altLang="ru-RU" sz="1200" dirty="0" smtClean="0">
              <a:solidFill>
                <a:schemeClr val="tx1"/>
              </a:solidFill>
              <a:latin typeface="Times New Roman" panose="02020603050405020304" pitchFamily="18" charset="0"/>
              <a:ea typeface="Lucida Sans Unicode" pitchFamily="34" charset="0"/>
              <a:cs typeface="Times New Roman" panose="02020603050405020304" pitchFamily="18" charset="0"/>
            </a:rPr>
            <a:t>по доходам от </a:t>
          </a: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реализации иного 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имущества, </a:t>
          </a: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находящегося в собственности городских округов, в части реализации </a:t>
          </a:r>
          <a:r>
            <a:rPr lang="ru-RU" sz="1200" kern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основных средств по указанному </a:t>
          </a:r>
          <a:r>
            <a:rPr lang="ru-RU" sz="1200" kern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имуществу выполнены на 85,6 %.</a:t>
          </a:r>
        </a:p>
        <a:p xmlns:a="http://schemas.openxmlformats.org/drawingml/2006/main">
          <a:pPr algn="just"/>
          <a:r>
            <a:rPr lang="ru-RU" sz="1200" kern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Невыполнение </a:t>
          </a:r>
          <a:r>
            <a:rPr lang="ru-RU" sz="1200" kern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плановых показателей </a:t>
          </a:r>
          <a:r>
            <a:rPr lang="ru-RU" sz="1200" kern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связано с тем, что из утвержденных к отчуждению в 2024 году </a:t>
          </a:r>
          <a:r>
            <a:rPr lang="ru-RU" sz="1200" kern="1300" dirty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rPr>
            <a:t>6 объектов недвижимого </a:t>
          </a:r>
          <a:r>
            <a:rPr lang="ru-RU" sz="1200" kern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имущества, в соответствии с  </a:t>
          </a:r>
          <a:r>
            <a: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Прогнозным планом (программой) приватизации 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муниципального имущества</a:t>
          </a:r>
          <a:r>
            <a: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находящегося в собственности муниципального образования 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городской округ </a:t>
          </a:r>
          <a:r>
            <a: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Евпатория Республики Крым, на 2024 и на плановый период 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2025 и </a:t>
          </a:r>
          <a:r>
            <a: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2026 годы, утвержденным решением Евпаторийского городского совета Республики Крым 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 </a:t>
          </a:r>
          <a:r>
            <a: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29.03.2024 № 2-81/11, с 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изменениями, </a:t>
          </a:r>
          <a:r>
            <a:rPr lang="ru-RU" sz="1200" kern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отчуждение </a:t>
          </a:r>
          <a:r>
            <a:rPr lang="ru-RU" sz="1200" kern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произведено </a:t>
          </a:r>
          <a:r>
            <a:rPr lang="ru-RU" sz="1200" kern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лишь по                            3 </a:t>
          </a:r>
          <a:r>
            <a:rPr lang="ru-RU" sz="1200" kern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объектам недвижимого имущества. </a:t>
          </a:r>
          <a:endParaRPr lang="ru-RU" sz="1200" kern="13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indent="265113" algn="just"/>
          <a:r>
            <a:rPr lang="ru-RU" sz="1200" kern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</a:t>
          </a:r>
          <a:r>
            <a:rPr lang="ru-RU" sz="1200" kern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остальным 3 объектам, </a:t>
          </a:r>
          <a:r>
            <a:rPr lang="ru-RU" sz="1200" kern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планировавшимся к приватизации, общая </a:t>
          </a:r>
          <a:r>
            <a:rPr lang="ru-RU" sz="1200" kern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сумма по которым по предварительным расчетам ожидалась в размере </a:t>
          </a:r>
          <a:r>
            <a:rPr lang="ru-RU" sz="1200" kern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5,1 млн </a:t>
          </a:r>
          <a:r>
            <a:rPr lang="ru-RU" sz="1200" kern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руб., процедура отчуждения (приватизации) не </a:t>
          </a:r>
          <a:r>
            <a:rPr lang="ru-RU" sz="1200" kern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завершена в связи с разногласиями, возникшими в процессе прохождения межведомственного согласования, и, соответственно,  </a:t>
          </a: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договоры купли – продажи муниципального имущества не заключены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0.17213</cdr:x>
      <cdr:y>0.69045</cdr:y>
    </cdr:from>
    <cdr:to>
      <cdr:x>0.2459</cdr:x>
      <cdr:y>0.84955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12168" y="3124944"/>
          <a:ext cx="648072" cy="720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0.16393</cdr:x>
      <cdr:y>0.69045</cdr:y>
    </cdr:from>
    <cdr:to>
      <cdr:x>0.22951</cdr:x>
      <cdr:y>0.84955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40160" y="3400566"/>
          <a:ext cx="576064" cy="7835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23,6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0.39344</cdr:x>
      <cdr:y>0.68716</cdr:y>
    </cdr:from>
    <cdr:to>
      <cdr:x>0.45082</cdr:x>
      <cdr:y>0.80664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456384" y="3384376"/>
          <a:ext cx="504081" cy="5884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20,2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0.10656</cdr:x>
      <cdr:y>0.81434</cdr:y>
    </cdr:from>
    <cdr:to>
      <cdr:x>0.34999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936104" y="4010744"/>
          <a:ext cx="213853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0.13115</cdr:x>
      <cdr:y>0.87723</cdr:y>
    </cdr:from>
    <cdr:to>
      <cdr:x>0.5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152128" y="4320480"/>
          <a:ext cx="3240338" cy="6046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План 2024                   Факт 2024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0.34426</cdr:x>
      <cdr:y>0.67454</cdr:y>
    </cdr:from>
    <cdr:to>
      <cdr:x>0.46721</cdr:x>
      <cdr:y>0.81773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024336" y="3052936"/>
          <a:ext cx="1080120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0.54918</cdr:x>
      <cdr:y>0</cdr:y>
    </cdr:from>
    <cdr:to>
      <cdr:x>1</cdr:x>
      <cdr:y>1</cdr:y>
    </cdr:to>
    <cdr:sp macro="" textlink="">
      <cdr:nvSpPr>
        <cdr:cNvPr id="10" name="Скругленный прямоугольник 9"/>
        <cdr:cNvSpPr/>
      </cdr:nvSpPr>
      <cdr:spPr>
        <a:xfrm xmlns:a="http://schemas.openxmlformats.org/drawingml/2006/main">
          <a:off x="4824536" y="0"/>
          <a:ext cx="3960440" cy="4925144"/>
        </a:xfrm>
        <a:prstGeom xmlns:a="http://schemas.openxmlformats.org/drawingml/2006/main" prst="roundRect">
          <a:avLst/>
        </a:prstGeom>
        <a:gradFill xmlns:a="http://schemas.openxmlformats.org/drawingml/2006/main" flip="none" rotWithShape="1">
          <a:gsLst>
            <a:gs pos="0">
              <a:schemeClr val="accent1">
                <a:tint val="66000"/>
                <a:satMod val="160000"/>
              </a:schemeClr>
            </a:gs>
            <a:gs pos="0">
              <a:schemeClr val="accent5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Уточненные плановые показатели  2024 года </a:t>
          </a:r>
          <a:r>
            <a:rPr lang="ru-RU" altLang="ru-RU" sz="1400" dirty="0" smtClean="0">
              <a:solidFill>
                <a:schemeClr val="tx1"/>
              </a:solidFill>
              <a:latin typeface="Times New Roman" panose="02020603050405020304" pitchFamily="18" charset="0"/>
              <a:ea typeface="Lucida Sans Unicode" pitchFamily="34" charset="0"/>
              <a:cs typeface="Times New Roman" panose="02020603050405020304" pitchFamily="18" charset="0"/>
            </a:rPr>
            <a:t>по доходам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 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продажи земельных участков, находящихся в собственности городских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округов, выполнены  на  102,4 %.</a:t>
          </a:r>
        </a:p>
        <a:p xmlns:a="http://schemas.openxmlformats.org/drawingml/2006/main">
          <a:pPr algn="just"/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Перевыполнение плановых показателей 2024 года, по информации главного администратора доходов бюджета  - ДИЗО, связано с тем, что:</a:t>
          </a:r>
        </a:p>
        <a:p xmlns:a="http://schemas.openxmlformats.org/drawingml/2006/main">
          <a:pPr algn="just"/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</a:rPr>
            <a:t>-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</a:rPr>
            <a:t>в 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</a:rPr>
            <a:t>сентябре-декабре 2024 года заключено 3 договора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</a:rPr>
            <a:t>купли-продажи 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</a:rPr>
            <a:t>в соответствии с действующими муниципальными правовыми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</a:rPr>
            <a:t>актами 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</a:rPr>
            <a:t>о предоставлении земельного участка в собственность за плату, в результате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</a:rPr>
            <a:t>чего по 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</a:rPr>
            <a:t>2 договорам купли-продажи поступило в бюджет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</a:rPr>
            <a:t>               1,9 млн. 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</a:rPr>
            <a:t>руб.;</a:t>
          </a:r>
        </a:p>
        <a:p xmlns:a="http://schemas.openxmlformats.org/drawingml/2006/main">
          <a:pPr algn="just"/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</a:rPr>
            <a:t> - </a:t>
          </a:r>
          <a:r>
            <a:rPr lang="ru-RU" sz="1400" smtClean="0">
              <a:solidFill>
                <a:schemeClr val="tx1"/>
              </a:solidFill>
              <a:latin typeface="Times New Roman" panose="02020603050405020304" pitchFamily="18" charset="0"/>
            </a:rPr>
            <a:t>поступили авансовые платежи  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</a:rPr>
            <a:t>за выкуп земельных участков по договорам купли-продажи муниципального имущества, с условием о рассрочке, расположенных под объектами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</a:rPr>
            <a:t>приватизации, в счет предстоящих периодов оплаты.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0.22131</cdr:x>
      <cdr:y>0.13739</cdr:y>
    </cdr:from>
    <cdr:to>
      <cdr:x>0.29508</cdr:x>
      <cdr:y>0.19587</cdr:y>
    </cdr:to>
    <cdr:sp macro="" textlink="">
      <cdr:nvSpPr>
        <cdr:cNvPr id="2" name="TextBox 1"/>
        <cdr:cNvSpPr txBox="1"/>
      </cdr:nvSpPr>
      <cdr:spPr>
        <a:xfrm xmlns:a="http://schemas.openxmlformats.org/drawingml/2006/main" flipH="1">
          <a:off x="1944216" y="676672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0.22951</cdr:x>
      <cdr:y>0.07891</cdr:y>
    </cdr:from>
    <cdr:to>
      <cdr:x>0.30328</cdr:x>
      <cdr:y>0.15201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16224" y="388640"/>
          <a:ext cx="648056" cy="3600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111,0</a:t>
          </a:r>
        </a:p>
        <a:p xmlns:a="http://schemas.openxmlformats.org/drawingml/2006/main"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0.42623</cdr:x>
      <cdr:y>0.07891</cdr:y>
    </cdr:from>
    <cdr:to>
      <cdr:x>0.52459</cdr:x>
      <cdr:y>0.13739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744416" y="388640"/>
          <a:ext cx="864096" cy="2880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113,7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0.47407</cdr:x>
      <cdr:y>0.01235</cdr:y>
    </cdr:from>
    <cdr:to>
      <cdr:x>1</cdr:x>
      <cdr:y>1</cdr:y>
    </cdr:to>
    <cdr:sp macro="" textlink="">
      <cdr:nvSpPr>
        <cdr:cNvPr id="10" name="Скругленный прямоугольник 9"/>
        <cdr:cNvSpPr/>
      </cdr:nvSpPr>
      <cdr:spPr>
        <a:xfrm xmlns:a="http://schemas.openxmlformats.org/drawingml/2006/main">
          <a:off x="4283968" y="72033"/>
          <a:ext cx="4752528" cy="5760615"/>
        </a:xfrm>
        <a:prstGeom xmlns:a="http://schemas.openxmlformats.org/drawingml/2006/main" prst="round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r>
            <a:rPr lang="ru-RU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rPr>
            <a:t> </a:t>
          </a:r>
          <a:r>
            <a:rPr lang="ru-RU" sz="10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rPr>
            <a:t>         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rPr>
            <a:t>Уточненные </a:t>
          </a: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rPr>
            <a:t>плановые показатели по налогу на доходы физических 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rPr>
            <a:t>лиц (далее </a:t>
          </a: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rPr>
            <a:t>– НДФЛ) за 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2024 год выполнены на 107,3 %. 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just"/>
          <a:r>
            <a: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Перевыполнение плановых показателей 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 года и </a:t>
          </a: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рост поступлений по сравнению с показателем за 2023 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 обусловлены  следующими основными факторами:</a:t>
          </a:r>
        </a:p>
        <a:p xmlns:a="http://schemas.openxmlformats.org/drawingml/2006/main">
          <a:pPr algn="just"/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ростом </a:t>
          </a:r>
          <a:r>
            <a: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минимального размера оплаты труда в 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                  2024 году на 18,47 % (в 2024 в </a:t>
          </a:r>
          <a:r>
            <a: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размере 19 242 руб., 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</a:t>
          </a:r>
          <a:r>
            <a: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2023 году в размере 16 242 руб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.);</a:t>
          </a:r>
        </a:p>
        <a:p xmlns:a="http://schemas.openxmlformats.org/drawingml/2006/main">
          <a:pPr algn="just">
            <a:buFontTx/>
            <a:buChar char="-"/>
          </a:pP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увеличением </a:t>
          </a: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уровня заработной 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платы </a:t>
          </a: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работников по организациям без субъектов малого 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предпринимательства, которая </a:t>
          </a: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 январь-октябрь 2024 года (данные </a:t>
          </a:r>
          <a:r>
            <a:rPr lang="ru-RU" sz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Крымстата</a:t>
          </a: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по городскому округу Евпатория Республики 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Крым </a:t>
          </a: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составила 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44 </a:t>
          </a: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410 руб. (в аналогичном периоде 2023 года - 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38 </a:t>
          </a: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635 руб.), темп роста составил 114,95 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%;</a:t>
          </a:r>
        </a:p>
        <a:p xmlns:a="http://schemas.openxmlformats.org/drawingml/2006/main">
          <a:pPr algn="just">
            <a:buFontTx/>
            <a:buChar char="-"/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ростом коэффициента-дефлятора, утвержденного на 2024 год (2,40), на 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5,7 </a:t>
          </a:r>
          <a:r>
            <a: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% к показателю 2023 года (2,27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);</a:t>
          </a:r>
        </a:p>
        <a:p xmlns:a="http://schemas.openxmlformats.org/drawingml/2006/main">
          <a:pPr algn="just">
            <a:buFontTx/>
            <a:buChar char="-"/>
          </a:pP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уплатой налога вновь зарегистрированными плательщиками, в том числе обособленными подразделениями, поступления от которых составили 12,2 млн руб.;</a:t>
          </a:r>
        </a:p>
        <a:p xmlns:a="http://schemas.openxmlformats.org/drawingml/2006/main">
          <a:pPr algn="just">
            <a:buFontTx/>
            <a:buChar char="-"/>
          </a:pP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результатами </a:t>
          </a:r>
          <a:r>
            <a: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работы межведомственной комиссии по вопросам мобилизации доходов в бюджет города 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Евпатории </a:t>
          </a:r>
          <a:r>
            <a: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Республики Крым и 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рабочей </a:t>
          </a:r>
          <a:r>
            <a: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группы по снижению неформальной занятости и легализации заработной платы на территории муниципального образования городской округ Евпатория Республики 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Крым, обеспечено поступление налога на </a:t>
          </a:r>
          <a:r>
            <a: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общую сумму  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18,0 млн руб.;</a:t>
          </a:r>
        </a:p>
        <a:p xmlns:a="http://schemas.openxmlformats.org/drawingml/2006/main">
          <a:pPr algn="just">
            <a:buFontTx/>
            <a:buChar char="-"/>
          </a:pPr>
          <a:r>
            <a: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увеличением </a:t>
          </a:r>
          <a:r>
            <a: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норматива отчислений в 2024 году 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0,4 процентных пункта (с 30,45 % в 2023 году до 30,85 % в 2024 году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).</a:t>
          </a:r>
          <a:endParaRPr lang="ru-RU" sz="105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</cdr:x>
      <cdr:y>0.07196</cdr:y>
    </cdr:from>
    <cdr:to>
      <cdr:x>0.49412</cdr:x>
      <cdr:y>0.17286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448272" y="359494"/>
          <a:ext cx="576079" cy="5040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 rtl="0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4,3</a:t>
          </a:r>
          <a:endParaRPr lang="en-US" sz="1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</cdr:x>
      <cdr:y>0.07196</cdr:y>
    </cdr:from>
    <cdr:to>
      <cdr:x>0.49412</cdr:x>
      <cdr:y>0.17286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448272" y="359494"/>
          <a:ext cx="576079" cy="5040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 rtl="0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4,0</a:t>
          </a:r>
          <a:endParaRPr lang="en-US" sz="1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0.37705</cdr:x>
      <cdr:y>0.6109</cdr:y>
    </cdr:from>
    <cdr:to>
      <cdr:x>0.48114</cdr:x>
      <cdr:y>0.81293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312368" y="27649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0.59016</cdr:x>
      <cdr:y>0</cdr:y>
    </cdr:from>
    <cdr:to>
      <cdr:x>1</cdr:x>
      <cdr:y>1</cdr:y>
    </cdr:to>
    <cdr:sp macro="" textlink="">
      <cdr:nvSpPr>
        <cdr:cNvPr id="10" name="Скругленный прямоугольник 9"/>
        <cdr:cNvSpPr/>
      </cdr:nvSpPr>
      <cdr:spPr>
        <a:xfrm xmlns:a="http://schemas.openxmlformats.org/drawingml/2006/main">
          <a:off x="5184576" y="0"/>
          <a:ext cx="3600400" cy="4997152"/>
        </a:xfrm>
        <a:prstGeom xmlns:a="http://schemas.openxmlformats.org/drawingml/2006/main" prst="round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уплаты акцизов на нефтепродукты зачисляются в бюджет городского округа Евпатория в соответствии с  </a:t>
          </a: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размером 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дифференцированного </a:t>
          </a: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норматива 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отчислений, установленным субъектом Российской Федерации – Республикой Крым, рассчитанным </a:t>
          </a: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исходя из протяженности автомобильных дорог местного значения, находящихся в собственности соответствующего муниципального 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образования. Размер </a:t>
          </a: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норматива для городского округа Евпатория Республики Крым на 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 </a:t>
          </a: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 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составлял 0,276 % в соответствии  с приложением </a:t>
          </a: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к Закону  Республики Крым от 07.12.2023 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№ </a:t>
          </a: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496-ЗРК/2023 «О бюджете Республики Крым на 2024 год и на плановый период 2025 и 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2026 </a:t>
          </a: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годов».</a:t>
          </a:r>
          <a:endParaRPr lang="ru-RU" sz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Полномочия администратора доходов осуществляет Управление Федеральной налоговой службы России по Республике Крым.</a:t>
          </a:r>
        </a:p>
        <a:p xmlns:a="http://schemas.openxmlformats.org/drawingml/2006/main">
          <a:pPr algn="ctr"/>
          <a:r>
            <a:rPr lang="ru-RU" altLang="ru-RU" sz="1200" dirty="0" smtClean="0">
              <a:solidFill>
                <a:schemeClr val="tx1"/>
              </a:solidFill>
              <a:latin typeface="Times New Roman" panose="02020603050405020304" pitchFamily="18" charset="0"/>
              <a:ea typeface="Lucida Sans Unicode" pitchFamily="34" charset="0"/>
              <a:cs typeface="Times New Roman" panose="02020603050405020304" pitchFamily="18" charset="0"/>
            </a:rPr>
            <a:t>Доходы от акцизов </a:t>
          </a:r>
          <a:r>
            <a:rPr lang="ru-RU" altLang="ru-RU" sz="1200" dirty="0">
              <a:solidFill>
                <a:schemeClr val="tx1"/>
              </a:solidFill>
              <a:latin typeface="Times New Roman" panose="02020603050405020304" pitchFamily="18" charset="0"/>
              <a:ea typeface="Lucida Sans Unicode" pitchFamily="34" charset="0"/>
              <a:cs typeface="Times New Roman" panose="02020603050405020304" pitchFamily="18" charset="0"/>
            </a:rPr>
            <a:t>на </a:t>
          </a:r>
          <a:r>
            <a:rPr lang="ru-RU" altLang="ru-RU" sz="1200" dirty="0" smtClean="0">
              <a:solidFill>
                <a:schemeClr val="tx1"/>
              </a:solidFill>
              <a:latin typeface="Times New Roman" panose="02020603050405020304" pitchFamily="18" charset="0"/>
              <a:ea typeface="Lucida Sans Unicode" pitchFamily="34" charset="0"/>
              <a:cs typeface="Times New Roman" panose="02020603050405020304" pitchFamily="18" charset="0"/>
            </a:rPr>
            <a:t>нефтепродукты являются источником формирования ДОРОЖНОГО ФОНДА муниципального образования.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0.63934</cdr:x>
      <cdr:y>0</cdr:y>
    </cdr:from>
    <cdr:to>
      <cdr:x>1</cdr:x>
      <cdr:y>1</cdr:y>
    </cdr:to>
    <cdr:sp macro="" textlink="">
      <cdr:nvSpPr>
        <cdr:cNvPr id="10" name="Скругленный прямоугольник 9"/>
        <cdr:cNvSpPr/>
      </cdr:nvSpPr>
      <cdr:spPr>
        <a:xfrm xmlns:a="http://schemas.openxmlformats.org/drawingml/2006/main">
          <a:off x="5616624" y="0"/>
          <a:ext cx="3168352" cy="4925144"/>
        </a:xfrm>
        <a:prstGeom xmlns:a="http://schemas.openxmlformats.org/drawingml/2006/main" prst="round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rPr>
            <a:t>Уточненные 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плановые показатели </a:t>
          </a:r>
          <a:r>
            <a:rPr lang="ru-RU" altLang="ru-RU" sz="1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Lucida Sans Unicode" pitchFamily="34" charset="0"/>
              <a:cs typeface="Times New Roman" panose="02020603050405020304" pitchFamily="18" charset="0"/>
            </a:rPr>
            <a:t>по </a:t>
          </a:r>
          <a:r>
            <a:rPr lang="ru-RU" altLang="ru-RU" sz="1400" dirty="0" smtClean="0">
              <a:solidFill>
                <a:schemeClr val="tx1"/>
              </a:solidFill>
              <a:latin typeface="Times New Roman" panose="02020603050405020304" pitchFamily="18" charset="0"/>
              <a:ea typeface="Lucida Sans Unicode" pitchFamily="34" charset="0"/>
              <a:cs typeface="Times New Roman" panose="02020603050405020304" pitchFamily="18" charset="0"/>
            </a:rPr>
            <a:t>налогу</a:t>
          </a:r>
          <a:r>
            <a:rPr lang="ru-RU" altLang="ru-RU" sz="1400" dirty="0">
              <a:solidFill>
                <a:schemeClr val="tx1"/>
              </a:solidFill>
              <a:latin typeface="Times New Roman" panose="02020603050405020304" pitchFamily="18" charset="0"/>
              <a:ea typeface="Lucida Sans Unicode" pitchFamily="34" charset="0"/>
              <a:cs typeface="Times New Roman" panose="02020603050405020304" pitchFamily="18" charset="0"/>
            </a:rPr>
            <a:t>, взимаемому в связи с применением упрощенной системы </a:t>
          </a:r>
          <a:r>
            <a:rPr lang="ru-RU" altLang="ru-RU" sz="1400" dirty="0" smtClean="0">
              <a:solidFill>
                <a:schemeClr val="tx1"/>
              </a:solidFill>
              <a:latin typeface="Times New Roman" panose="02020603050405020304" pitchFamily="18" charset="0"/>
              <a:ea typeface="Lucida Sans Unicode" pitchFamily="34" charset="0"/>
              <a:cs typeface="Times New Roman" panose="02020603050405020304" pitchFamily="18" charset="0"/>
            </a:rPr>
            <a:t>налогообложения</a:t>
          </a:r>
          <a:r>
            <a:rPr lang="ru-RU" altLang="ru-RU" sz="1400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Lucida Sans Unicode" pitchFamily="34" charset="0"/>
              <a:cs typeface="Times New Roman" panose="02020603050405020304" pitchFamily="18" charset="0"/>
            </a:rPr>
            <a:t>, 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 2024 </a:t>
          </a:r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год выполнены на 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103,3 %. </a:t>
          </a:r>
        </a:p>
        <a:p xmlns:a="http://schemas.openxmlformats.org/drawingml/2006/main">
          <a:pPr algn="ctr"/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 зачислялся 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бюджет городского округа Евпатория по дифференцированным нормативам отчислений, установленным приложением 4 Закона Республики Крым от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07.12.2023                                              № 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496-ЗРК/2023 «О бюджете Республики Крым на 2024 год и на плановый период 2025 и 2026 годов», размер норматива для городского округа Евпатория Республики Крым на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 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составлял 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34,73 %.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0.61475</cdr:x>
      <cdr:y>0</cdr:y>
    </cdr:from>
    <cdr:to>
      <cdr:x>1</cdr:x>
      <cdr:y>0.96581</cdr:y>
    </cdr:to>
    <cdr:sp macro="" textlink="">
      <cdr:nvSpPr>
        <cdr:cNvPr id="10" name="Скругленный прямоугольник 9"/>
        <cdr:cNvSpPr/>
      </cdr:nvSpPr>
      <cdr:spPr>
        <a:xfrm xmlns:a="http://schemas.openxmlformats.org/drawingml/2006/main">
          <a:off x="5400600" y="0"/>
          <a:ext cx="3384376" cy="5328598"/>
        </a:xfrm>
        <a:prstGeom xmlns:a="http://schemas.openxmlformats.org/drawingml/2006/main" prst="round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r>
            <a: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Плановые показатели </a:t>
          </a:r>
          <a:r>
            <a:rPr lang="ru-RU" altLang="ru-RU" sz="1300" dirty="0" smtClean="0">
              <a:solidFill>
                <a:schemeClr val="tx1"/>
              </a:solidFill>
              <a:latin typeface="Times New Roman" panose="02020603050405020304" pitchFamily="18" charset="0"/>
              <a:ea typeface="Lucida Sans Unicode" pitchFamily="34" charset="0"/>
              <a:cs typeface="Times New Roman" panose="02020603050405020304" pitchFamily="18" charset="0"/>
            </a:rPr>
            <a:t> по единому сельскохозяйственному налогу (далее - ЕСХН)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выполнены на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87,5%, что, </a:t>
          </a:r>
          <a:r>
            <a: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согласно информации  Межрайонной инспекции Федеральной налоговой службы России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№ </a:t>
          </a:r>
          <a:r>
            <a: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 по Республике Крым, 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связано 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 </a:t>
          </a:r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снижением уплаты авансовых платежей  за первое полугодие 2024 года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just"/>
          <a:r>
            <a:rPr lang="ru-RU" altLang="ru-RU" sz="1300" dirty="0" smtClean="0">
              <a:solidFill>
                <a:schemeClr val="tx1"/>
              </a:solidFill>
              <a:latin typeface="Times New Roman" panose="02020603050405020304" pitchFamily="18" charset="0"/>
              <a:ea typeface="Lucida Sans Unicode" pitchFamily="34" charset="0"/>
              <a:cs typeface="Times New Roman" panose="02020603050405020304" pitchFamily="18" charset="0"/>
            </a:rPr>
            <a:t>       ЕСХН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 2024 </a:t>
          </a:r>
          <a:r>
            <a: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году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зачислялся </a:t>
          </a:r>
          <a:r>
            <a: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 </a:t>
          </a:r>
          <a:r>
            <a: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городского округа в соответствии со статьей 61.2 Бюджетного кодекса РФ, с применением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ставок </a:t>
          </a:r>
          <a:r>
            <a: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соответствии с Законом Республики Крым от 29 декабря 2014 года № 60-ЗРК/2014 «Об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установлении ставки единого сельскохозяйственного </a:t>
          </a:r>
          <a:r>
            <a: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налога на территории Республики Крым» с изменениями, которым налоговая ставка для сельскохозяйственных товаропроизводителей установлена на уровне 4,0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%. 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0.58537</cdr:x>
      <cdr:y>0</cdr:y>
    </cdr:from>
    <cdr:to>
      <cdr:x>1</cdr:x>
      <cdr:y>0.94667</cdr:y>
    </cdr:to>
    <cdr:sp macro="" textlink="">
      <cdr:nvSpPr>
        <cdr:cNvPr id="10" name="Скругленный прямоугольник 9"/>
        <cdr:cNvSpPr/>
      </cdr:nvSpPr>
      <cdr:spPr>
        <a:xfrm xmlns:a="http://schemas.openxmlformats.org/drawingml/2006/main">
          <a:off x="5184576" y="0"/>
          <a:ext cx="3672408" cy="5112586"/>
        </a:xfrm>
        <a:prstGeom xmlns:a="http://schemas.openxmlformats.org/drawingml/2006/main" prst="round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1300"/>
            </a:lnSpc>
          </a:pP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just"/>
          <a:r>
            <a: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Уточненные плановые показатели </a:t>
          </a:r>
          <a:r>
            <a:rPr lang="ru-RU" altLang="ru-RU" sz="15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Lucida Sans Unicode" pitchFamily="34" charset="0"/>
              <a:cs typeface="Times New Roman" panose="02020603050405020304" pitchFamily="18" charset="0"/>
            </a:rPr>
            <a:t>по налогу, </a:t>
          </a:r>
          <a:r>
            <a:rPr lang="ru-RU" altLang="ru-RU" sz="1500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Lucida Sans Unicode" pitchFamily="34" charset="0"/>
              <a:cs typeface="Times New Roman" panose="02020603050405020304" pitchFamily="18" charset="0"/>
            </a:rPr>
            <a:t>взимаемому </a:t>
          </a:r>
          <a:r>
            <a:rPr lang="ru-RU" altLang="ru-RU" sz="15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Lucida Sans Unicode" pitchFamily="34" charset="0"/>
              <a:cs typeface="Times New Roman" panose="02020603050405020304" pitchFamily="18" charset="0"/>
            </a:rPr>
            <a:t>в связи с </a:t>
          </a:r>
          <a:r>
            <a:rPr lang="ru-RU" altLang="ru-RU" sz="1500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Lucida Sans Unicode" pitchFamily="34" charset="0"/>
              <a:cs typeface="Times New Roman" panose="02020603050405020304" pitchFamily="18" charset="0"/>
            </a:rPr>
            <a:t>применением патентной системы налогообложения,</a:t>
          </a:r>
          <a:r>
            <a: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выполнены на 97,9%.</a:t>
          </a:r>
        </a:p>
        <a:p xmlns:a="http://schemas.openxmlformats.org/drawingml/2006/main">
          <a:pPr algn="just"/>
          <a:r>
            <a: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Невыполнение </a:t>
          </a:r>
          <a:r>
            <a: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плановых показателей </a:t>
          </a:r>
          <a:r>
            <a: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 года сложилось </a:t>
          </a:r>
          <a:r>
            <a: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</a:t>
          </a:r>
          <a:r>
            <a: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результате произведенной налоговым органом  </a:t>
          </a:r>
          <a:r>
            <a: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конвертации переплаты на </a:t>
          </a:r>
          <a:r>
            <a: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Единый налоговый платеж </a:t>
          </a:r>
          <a:r>
            <a: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декабре 2024 года, образованной за счет </a:t>
          </a:r>
          <a:r>
            <a: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исполнения (проведения) </a:t>
          </a:r>
          <a:r>
            <a: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уведомлений на уменьшение стоимости патента на сумму уплаченных страховых взносов</a:t>
          </a:r>
          <a:r>
            <a: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 </a:t>
          </a:r>
          <a:r>
            <a: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размере </a:t>
          </a:r>
          <a:r>
            <a: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2,7 млн. </a:t>
          </a:r>
          <a:r>
            <a: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</a:t>
          </a:r>
          <a:r>
            <a: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5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just"/>
          <a:r>
            <a: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В </a:t>
          </a:r>
          <a:r>
            <a: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 году на территории Республики Крым применялась налоговая ставка в размере 6,0 %, в соответствии со ст. 346.50 Налогового кодекса Российской </a:t>
          </a:r>
          <a:r>
            <a: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Федерации.</a:t>
          </a:r>
          <a:endParaRPr lang="ru-RU" sz="15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0.41803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672407" y="2268144"/>
          <a:ext cx="482359" cy="5155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0.51639</cdr:x>
      <cdr:y>0.01333</cdr:y>
    </cdr:from>
    <cdr:to>
      <cdr:x>1</cdr:x>
      <cdr:y>0.98667</cdr:y>
    </cdr:to>
    <cdr:sp macro="" textlink="">
      <cdr:nvSpPr>
        <cdr:cNvPr id="10" name="Скругленный прямоугольник 9"/>
        <cdr:cNvSpPr/>
      </cdr:nvSpPr>
      <cdr:spPr>
        <a:xfrm xmlns:a="http://schemas.openxmlformats.org/drawingml/2006/main">
          <a:off x="4536504" y="71990"/>
          <a:ext cx="4248472" cy="5256620"/>
        </a:xfrm>
        <a:prstGeom xmlns:a="http://schemas.openxmlformats.org/drawingml/2006/main" prst="round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indent="265113" algn="just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Годовые </a:t>
          </a:r>
          <a:r>
            <a: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плановые показатели </a:t>
          </a:r>
          <a:r>
            <a:rPr lang="ru-RU" altLang="ru-RU" sz="13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Lucida Sans Unicode" pitchFamily="34" charset="0"/>
              <a:cs typeface="Times New Roman" panose="02020603050405020304" pitchFamily="18" charset="0"/>
            </a:rPr>
            <a:t>по </a:t>
          </a:r>
          <a:br>
            <a:rPr lang="ru-RU" altLang="ru-RU" sz="13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Lucida Sans Unicode" pitchFamily="34" charset="0"/>
              <a:cs typeface="Times New Roman" panose="02020603050405020304" pitchFamily="18" charset="0"/>
            </a:rPr>
          </a:br>
          <a:r>
            <a:rPr lang="ru-RU" altLang="ru-RU" sz="1300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Lucida Sans Unicode" pitchFamily="34" charset="0"/>
              <a:cs typeface="Times New Roman" panose="02020603050405020304" pitchFamily="18" charset="0"/>
            </a:rPr>
            <a:t>налогу на имущество физических лиц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выполнены на 101,7%. </a:t>
          </a:r>
        </a:p>
        <a:p xmlns:a="http://schemas.openxmlformats.org/drawingml/2006/main">
          <a:pPr indent="265113" algn="just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 </a:t>
          </a:r>
          <a:r>
            <a: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имущество физических </a:t>
          </a:r>
          <a:r>
            <a: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лиц на территории муниципального образования городской округ Евпатория Республики Крым,       в </a:t>
          </a:r>
          <a:r>
            <a: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соответствии с </a:t>
          </a:r>
          <a:r>
            <a: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положениями главы </a:t>
          </a:r>
          <a:r>
            <a: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31 Налогового кодекса Российской </a:t>
          </a:r>
          <a:r>
            <a: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Федерации, установлен на </a:t>
          </a:r>
          <a:r>
            <a: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основании решения Евпаторийского городского совета Республики Крым от 15.11.2019 № 2-6/4 </a:t>
          </a:r>
          <a:r>
            <a: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«</a:t>
          </a:r>
          <a:r>
            <a: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 налоге на имущество физических лиц на территории муниципального образования городской округ Евпатория Республики Крым</a:t>
          </a:r>
          <a:r>
            <a: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»,      с </a:t>
          </a:r>
          <a:r>
            <a: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изменениями от 30.11.2022 № </a:t>
          </a:r>
          <a:r>
            <a: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2-60/6,  которым утверждены:</a:t>
          </a:r>
        </a:p>
        <a:p xmlns:a="http://schemas.openxmlformats.org/drawingml/2006/main">
          <a:pPr indent="265113" algn="just"/>
          <a:r>
            <a: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порядок </a:t>
          </a:r>
          <a:r>
            <a: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определения налоговой базы по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налогу, </a:t>
          </a:r>
          <a:r>
            <a: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исходя из кадастровой стоимости объектов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налогообложения;</a:t>
          </a:r>
        </a:p>
        <a:p xmlns:a="http://schemas.openxmlformats.org/drawingml/2006/main">
          <a:pPr indent="265113" algn="just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ставки налога, </a:t>
          </a:r>
          <a:r>
            <a: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отношении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видов объектов </a:t>
          </a:r>
          <a:r>
            <a: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налогообложения,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учетом положений статьи 406 Налогового кодекса Российской Федерации.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0.37705</cdr:x>
      <cdr:y>0.6109</cdr:y>
    </cdr:from>
    <cdr:to>
      <cdr:x>0.48114</cdr:x>
      <cdr:y>0.81293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312368" y="27649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0.56606</cdr:y>
    </cdr:from>
    <cdr:to>
      <cdr:x>0.95121</cdr:x>
      <cdr:y>1</cdr:y>
    </cdr:to>
    <cdr:sp macro="" textlink="">
      <cdr:nvSpPr>
        <cdr:cNvPr id="4" name="Text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392048"/>
          <a:ext cx="4109684" cy="25622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200" b="1" i="1" dirty="0" smtClean="0">
            <a:latin typeface="Times New Roman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endParaRPr lang="ru-RU" sz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endParaRPr lang="ru-RU" sz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just"/>
          <a:r>
            <a: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Уточненные плановые показатели 2024 года выполнены на 95,8%.</a:t>
          </a:r>
        </a:p>
        <a:p xmlns:a="http://schemas.openxmlformats.org/drawingml/2006/main">
          <a:pPr algn="just"/>
          <a:r>
            <a: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Невыполнение </a:t>
          </a:r>
          <a:r>
            <a:rPr lang="ru-RU" sz="1250" dirty="0">
              <a:latin typeface="Times New Roman" pitchFamily="18" charset="0"/>
              <a:cs typeface="Times New Roman" pitchFamily="18" charset="0"/>
            </a:rPr>
            <a:t>плана 2024 </a:t>
          </a:r>
          <a:r>
            <a:rPr lang="ru-RU" sz="1250" dirty="0" smtClean="0">
              <a:latin typeface="Times New Roman" pitchFamily="18" charset="0"/>
              <a:cs typeface="Times New Roman" pitchFamily="18" charset="0"/>
            </a:rPr>
            <a:t>года, </a:t>
          </a:r>
          <a:r>
            <a:rPr lang="ru-RU" sz="1250" dirty="0">
              <a:latin typeface="Times New Roman" pitchFamily="18" charset="0"/>
              <a:cs typeface="Times New Roman" pitchFamily="18" charset="0"/>
            </a:rPr>
            <a:t>согласно информации Межрайонной инспекции Федеральной налоговой службы России № 6 по Республике Крым,  </a:t>
          </a:r>
          <a:r>
            <a:rPr lang="ru-RU" sz="1250" dirty="0" smtClean="0">
              <a:latin typeface="Times New Roman" pitchFamily="18" charset="0"/>
              <a:cs typeface="Times New Roman" pitchFamily="18" charset="0"/>
            </a:rPr>
            <a:t>обусловлено </a:t>
          </a:r>
          <a:r>
            <a:rPr lang="ru-RU" sz="1250" dirty="0">
              <a:latin typeface="Times New Roman" pitchFamily="18" charset="0"/>
              <a:cs typeface="Times New Roman" pitchFamily="18" charset="0"/>
            </a:rPr>
            <a:t>снижением базы налогообложения, в том числе </a:t>
          </a:r>
          <a:r>
            <a:rPr lang="ru-RU" sz="1250" dirty="0" smtClean="0">
              <a:latin typeface="Times New Roman" pitchFamily="18" charset="0"/>
              <a:cs typeface="Times New Roman" pitchFamily="18" charset="0"/>
            </a:rPr>
            <a:t>уменьшением </a:t>
          </a:r>
          <a:r>
            <a:rPr lang="ru-RU" sz="1250" dirty="0">
              <a:latin typeface="Times New Roman" pitchFamily="18" charset="0"/>
              <a:cs typeface="Times New Roman" pitchFamily="18" charset="0"/>
            </a:rPr>
            <a:t>в 2023 году кадастровой стоимости земельных участков, по которым предъявлен налог к </a:t>
          </a:r>
          <a:r>
            <a:rPr lang="ru-RU" sz="1250" dirty="0" smtClean="0">
              <a:latin typeface="Times New Roman" pitchFamily="18" charset="0"/>
              <a:cs typeface="Times New Roman" pitchFamily="18" charset="0"/>
            </a:rPr>
            <a:t>уплате </a:t>
          </a:r>
          <a:r>
            <a:rPr lang="ru-RU" sz="1250" dirty="0">
              <a:latin typeface="Times New Roman" pitchFamily="18" charset="0"/>
              <a:cs typeface="Times New Roman" pitchFamily="18" charset="0"/>
            </a:rPr>
            <a:t>с учетом налоговых </a:t>
          </a:r>
          <a:r>
            <a:rPr lang="ru-RU" sz="1250" dirty="0" smtClean="0">
              <a:latin typeface="Times New Roman" pitchFamily="18" charset="0"/>
              <a:cs typeface="Times New Roman" pitchFamily="18" charset="0"/>
            </a:rPr>
            <a:t>вычетов.</a:t>
          </a:r>
          <a:endParaRPr lang="ru-RU" sz="125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0.01563</cdr:x>
      <cdr:y>0.39773</cdr:y>
    </cdr:from>
    <cdr:to>
      <cdr:x>1</cdr:x>
      <cdr:y>1</cdr:y>
    </cdr:to>
    <cdr:sp macro="" textlink="">
      <cdr:nvSpPr>
        <cdr:cNvPr id="2" name="Text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2031" y="2232262"/>
          <a:ext cx="4536481" cy="33393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altLang="ru-RU" sz="1200" b="1" i="1" dirty="0" smtClean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endParaRPr lang="ru-RU" altLang="ru-RU" b="1" i="1" dirty="0" smtClean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endParaRPr lang="ru-RU" altLang="ru-RU" b="1" i="1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endParaRPr lang="ru-RU" sz="115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endParaRPr lang="ru-RU" sz="115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just"/>
          <a:r>
            <a:rPr lang="ru-RU" sz="1400" dirty="0">
              <a:latin typeface="Times New Roman" pitchFamily="18" charset="0"/>
              <a:cs typeface="Times New Roman" pitchFamily="18" charset="0"/>
            </a:rPr>
            <a:t>Ставки земельного налога, применяемые на территории муниципального образования и  действовавшие в 2023-2024 годах для расчета налога (авансовых платежей),  установлены решением Евпаторийского городского совета Республики Крым от 27.11.2020 № 2-24/4 «Об установлении земельного налога на территории муниципального образования городской округ Евпатория Республики Крым», с изменениями от 29.12.2022 № 2-64/4, и утверждены в виде дифференцированных ставок  в процентах от кадастровой стоимости земельного участка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6DF08-D56B-449B-BECD-2E86A4C84C7B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E53E8-30AF-4886-9C62-2C095BCA67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056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E53E8-30AF-4886-9C62-2C095BCA6773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6574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b="1" i="1" u="sng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E53E8-30AF-4886-9C62-2C095BCA677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403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E53E8-30AF-4886-9C62-2C095BCA677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821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E53E8-30AF-4886-9C62-2C095BCA677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305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dirty="0" smtClean="0"/>
          </a:p>
        </p:txBody>
      </p:sp>
      <p:sp>
        <p:nvSpPr>
          <p:cNvPr id="15364" name="Номер слайда 3"/>
          <p:cNvSpPr txBox="1">
            <a:spLocks noGrp="1"/>
          </p:cNvSpPr>
          <p:nvPr/>
        </p:nvSpPr>
        <p:spPr bwMode="auto">
          <a:xfrm>
            <a:off x="3849689" y="9428244"/>
            <a:ext cx="2946400" cy="49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</a:pPr>
            <a:fld id="{23E71649-FA9C-4E7A-BF68-90C61E769979}" type="slidenum">
              <a:rPr lang="ru-RU" altLang="ru-RU" b="1" smtClean="0">
                <a:solidFill>
                  <a:srgbClr val="FF0000"/>
                </a:solidFill>
                <a:latin typeface="Verdana" pitchFamily="34" charset="0"/>
                <a:cs typeface="Arial" charset="0"/>
              </a:rPr>
              <a:pPr algn="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ru-RU" altLang="ru-RU" b="1" smtClean="0">
              <a:solidFill>
                <a:srgbClr val="FF0000"/>
              </a:solidFill>
              <a:latin typeface="Verdana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108B-59A6-4778-9817-141708036345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59BC-E4D5-4F94-90D0-57E7D6AC87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169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108B-59A6-4778-9817-141708036345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59BC-E4D5-4F94-90D0-57E7D6AC87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176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108B-59A6-4778-9817-141708036345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59BC-E4D5-4F94-90D0-57E7D6AC87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413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108B-59A6-4778-9817-141708036345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59BC-E4D5-4F94-90D0-57E7D6AC87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725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108B-59A6-4778-9817-141708036345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59BC-E4D5-4F94-90D0-57E7D6AC87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849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108B-59A6-4778-9817-141708036345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59BC-E4D5-4F94-90D0-57E7D6AC87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900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108B-59A6-4778-9817-141708036345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59BC-E4D5-4F94-90D0-57E7D6AC87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344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108B-59A6-4778-9817-141708036345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59BC-E4D5-4F94-90D0-57E7D6AC87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098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108B-59A6-4778-9817-141708036345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59BC-E4D5-4F94-90D0-57E7D6AC87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008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108B-59A6-4778-9817-141708036345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59BC-E4D5-4F94-90D0-57E7D6AC87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361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108B-59A6-4778-9817-141708036345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59BC-E4D5-4F94-90D0-57E7D6AC87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787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A108B-59A6-4778-9817-141708036345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C59BC-E4D5-4F94-90D0-57E7D6AC87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95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PowerPoint_Slide23.sldx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PowerPoint_Slide24.sldx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PowerPoint_Slide25.sldx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25516" y="4725144"/>
            <a:ext cx="9169816" cy="2132856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>
              <a:lnSpc>
                <a:spcPts val="3900"/>
              </a:lnSpc>
              <a:spcBef>
                <a:spcPts val="0"/>
              </a:spcBef>
              <a:defRPr/>
            </a:pPr>
            <a:r>
              <a:rPr lang="ru-RU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Отчёт об исполнении бюджета муниципального образования городской округ Евпатория Республики Крым</a:t>
            </a:r>
            <a:br>
              <a:rPr lang="ru-RU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за 2024 год</a:t>
            </a:r>
            <a:endParaRPr lang="ru-RU" sz="40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801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3ABD227-76E6-4576-8676-5DF1BF92B0EA}" type="slidenum">
              <a:rPr lang="ru-RU"/>
              <a:pPr>
                <a:defRPr/>
              </a:pPr>
              <a:t>10</a:t>
            </a:fld>
            <a:endParaRPr lang="ru-RU"/>
          </a:p>
        </p:txBody>
      </p:sp>
      <p:pic>
        <p:nvPicPr>
          <p:cNvPr id="21508" name="Рисунок 5" descr="межб. трансф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"/>
            <a:ext cx="8280400" cy="640503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82482" y="3717032"/>
            <a:ext cx="295232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предоставляется на финансирование «переданных» публично-правовым образованиям полномочий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0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52321" y="764704"/>
            <a:ext cx="122413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38" tIns="45577" rIns="91138" bIns="45577" rtlCol="0" anchor="ctr"/>
          <a:lstStyle/>
          <a:p>
            <a:pPr algn="r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496" y="72008"/>
            <a:ext cx="9081392" cy="764704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138" tIns="45577" rIns="91138" bIns="4557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Основные параметры исполнения бюджета муниципального образования городской округ Евпатория Республики Крым за  2024 год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532468" y="6525344"/>
            <a:ext cx="611559" cy="322888"/>
          </a:xfrm>
          <a:prstGeom prst="rect">
            <a:avLst/>
          </a:prstGeom>
        </p:spPr>
        <p:txBody>
          <a:bodyPr lIns="91138" tIns="45577" rIns="91138" bIns="45577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161594"/>
              </p:ext>
            </p:extLst>
          </p:nvPr>
        </p:nvGraphicFramePr>
        <p:xfrm>
          <a:off x="0" y="1074916"/>
          <a:ext cx="9108504" cy="5803369"/>
        </p:xfrm>
        <a:graphic>
          <a:graphicData uri="http://schemas.openxmlformats.org/drawingml/2006/table">
            <a:tbl>
              <a:tblPr firstRow="1" bandRow="1"/>
              <a:tblGrid>
                <a:gridCol w="3717206"/>
                <a:gridCol w="1646980"/>
                <a:gridCol w="1889273"/>
                <a:gridCol w="993710"/>
                <a:gridCol w="861335"/>
              </a:tblGrid>
              <a:tr h="48187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ПОКАЗАТЕЛИ</a:t>
                      </a:r>
                    </a:p>
                  </a:txBody>
                  <a:tcPr marL="6115" marR="6115" marT="6115" marB="0" anchor="ctr">
                    <a:lnL w="19050" cap="flat" cmpd="sng" algn="ctr">
                      <a:solidFill>
                        <a:srgbClr val="98A0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8A0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года</a:t>
                      </a: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8A0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года</a:t>
                      </a: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8A0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 фактических показателей от плановых</a:t>
                      </a: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8A0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8A0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9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сумме</a:t>
                      </a: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%</a:t>
                      </a: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8A0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35166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ДОХОДЫ, в том числе:</a:t>
                      </a:r>
                    </a:p>
                  </a:txBody>
                  <a:tcPr marL="55031" marR="6115" marT="6115" marB="0" anchor="ctr">
                    <a:lnL w="19050" cap="flat" cmpd="sng" algn="ctr">
                      <a:solidFill>
                        <a:srgbClr val="98A0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4 634,7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4 767,9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+ 133,2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8A0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35166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налоговые и неналоговые доходы </a:t>
                      </a:r>
                    </a:p>
                  </a:txBody>
                  <a:tcPr marL="55031" marR="6115" marT="6115" marB="0" anchor="ctr">
                    <a:lnL w="19050" cap="flat" cmpd="sng" algn="ctr">
                      <a:solidFill>
                        <a:srgbClr val="98A0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733,6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861,8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+ 128,2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107,4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8A0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5166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безвозмездные поступления, в том числе:</a:t>
                      </a:r>
                    </a:p>
                  </a:txBody>
                  <a:tcPr marL="55031" marR="6115" marT="6115" marB="0" anchor="ctr">
                    <a:lnL w="19050" cap="flat" cmpd="sng" algn="ctr">
                      <a:solidFill>
                        <a:srgbClr val="98A0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2 901,1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2 906,1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+ 5,0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100,2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8A0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5166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дотации</a:t>
                      </a:r>
                    </a:p>
                  </a:txBody>
                  <a:tcPr marL="55031" marR="6115" marT="6115" marB="0" anchor="ctr">
                    <a:lnL w="19050" cap="flat" cmpd="sng" algn="ctr">
                      <a:solidFill>
                        <a:srgbClr val="98A0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161,0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161,0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8A0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166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субсидии</a:t>
                      </a:r>
                    </a:p>
                  </a:txBody>
                  <a:tcPr marL="55031" marR="6115" marT="6115" marB="0" anchor="ctr">
                    <a:lnL w="19050" cap="flat" cmpd="sng" algn="ctr">
                      <a:solidFill>
                        <a:srgbClr val="98A0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817,7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815,4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- 2,3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8A0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166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субвенции</a:t>
                      </a:r>
                    </a:p>
                  </a:txBody>
                  <a:tcPr marL="55031" marR="6115" marT="6115" marB="0" anchor="ctr">
                    <a:lnL w="19050" cap="flat" cmpd="sng" algn="ctr">
                      <a:solidFill>
                        <a:srgbClr val="98A0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878,3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893,6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+ 15,3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8A0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166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Иные межбюджетные трансферты</a:t>
                      </a:r>
                    </a:p>
                  </a:txBody>
                  <a:tcPr marL="55031" marR="6115" marT="6115" marB="0" anchor="ctr">
                    <a:lnL w="19050" cap="flat" cmpd="sng" algn="ctr">
                      <a:solidFill>
                        <a:srgbClr val="98A0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44,1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37,7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- 6,4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85,5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8A0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35166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безвозмездные поступления в бюджеты городских округов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031" marR="6115" marT="6115" marB="0" anchor="ctr">
                    <a:lnL w="19050" cap="flat" cmpd="sng" algn="ctr">
                      <a:solidFill>
                        <a:srgbClr val="98A0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+ 9,1</a:t>
                      </a: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8A0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6236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бюджетов городских округов от возврата организациями остатков субсидий прошлых лет</a:t>
                      </a:r>
                    </a:p>
                  </a:txBody>
                  <a:tcPr marL="55031" marR="6115" marT="6115" marB="0" anchor="ctr">
                    <a:lnL w="19050" cap="flat" cmpd="sng" algn="ctr">
                      <a:solidFill>
                        <a:srgbClr val="98A0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+ 1,5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8A0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8040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Возврат остатков субсидий, субвенций и иных межбюджетных трансфертов, имеющих целевое назначение, прошлых лет из бюджетов городских округов</a:t>
                      </a:r>
                    </a:p>
                  </a:txBody>
                  <a:tcPr marL="55031" marR="6115" marT="6115" marB="0" anchor="ctr">
                    <a:lnL w="19050" cap="flat" cmpd="sng" algn="ctr">
                      <a:solidFill>
                        <a:srgbClr val="98A0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- 12,2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- 12,2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8A0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35166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</a:t>
                      </a:r>
                    </a:p>
                  </a:txBody>
                  <a:tcPr marL="55031" marR="6115" marT="6115" marB="0" anchor="ctr">
                    <a:lnL w="19050" cap="flat" cmpd="sng" algn="ctr">
                      <a:solidFill>
                        <a:srgbClr val="98A0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4 730,5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4 690,9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- 39,6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8A0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35166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ДЕФИЦИТ (ПРОФИЦИТ),  - (+)</a:t>
                      </a:r>
                    </a:p>
                  </a:txBody>
                  <a:tcPr marL="55031" marR="6115" marT="6115" marB="0" anchor="ctr">
                    <a:lnL w="19050" cap="flat" cmpd="sng" algn="ctr">
                      <a:solidFill>
                        <a:srgbClr val="98A0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- 89,0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77,0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8A0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153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66" name="Rectangle 72"/>
          <p:cNvSpPr>
            <a:spLocks noChangeArrowheads="1"/>
          </p:cNvSpPr>
          <p:nvPr/>
        </p:nvSpPr>
        <p:spPr bwMode="auto">
          <a:xfrm>
            <a:off x="0" y="20191"/>
            <a:ext cx="9144000" cy="707597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01600" prst="riblet"/>
          </a:sp3d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138" tIns="45577" rIns="91138" bIns="45577" anchor="ctr">
            <a:spAutoFit/>
          </a:bodyPr>
          <a:lstStyle/>
          <a:p>
            <a:pPr algn="ctr">
              <a:defRPr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исполнения бюджета муниципального образования городской округ Евпатория Республики Крым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доходам за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716980"/>
              </p:ext>
            </p:extLst>
          </p:nvPr>
        </p:nvGraphicFramePr>
        <p:xfrm>
          <a:off x="107505" y="727784"/>
          <a:ext cx="8928992" cy="6005745"/>
        </p:xfrm>
        <a:graphic>
          <a:graphicData uri="http://schemas.openxmlformats.org/drawingml/2006/table">
            <a:tbl>
              <a:tblPr/>
              <a:tblGrid>
                <a:gridCol w="5796698"/>
                <a:gridCol w="1117747"/>
                <a:gridCol w="1117747"/>
                <a:gridCol w="896800"/>
              </a:tblGrid>
              <a:tr h="17508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НАИМЕНОВАНИЕ </a:t>
                      </a: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тыс.руб.</a:t>
                      </a: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5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(план)</a:t>
                      </a: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(факт)</a:t>
                      </a: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 исп. плана</a:t>
                      </a: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</a:tr>
              <a:tr h="1753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НАЛОГОВЫЕ И НЕНАЛОГОВЫЕ ДОХОДЫ</a:t>
                      </a: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1 733 543,3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861 777,3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</a:tr>
              <a:tr h="17508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653 150,8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701 085,9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</a:tr>
              <a:tr h="17508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Акцизы на нефтепродукты</a:t>
                      </a: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17 545,3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17 481,8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</a:tr>
              <a:tr h="17508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198 550,0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205 133,8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</a:tr>
              <a:tr h="17508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Единый налог на вмененный доход </a:t>
                      </a: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41 ,2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</a:tr>
              <a:tr h="17508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Единый сельскохозяйственный налог </a:t>
                      </a: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2 307,3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2 019,7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</a:tr>
              <a:tr h="17508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Налог, взимаемый в связи с применением патентной системы  налогообложения </a:t>
                      </a: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57 000,0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55 772,3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</a:tr>
              <a:tr h="19870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 на имущество физических лиц</a:t>
                      </a: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70 531,0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71 699,7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</a:tr>
              <a:tr h="17508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48 232,8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46  209,5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</a:tr>
              <a:tr h="17508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Государственная пошлина</a:t>
                      </a: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23 550,00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26 451,2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</a:tr>
              <a:tr h="32994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Доходы, получаемые в виде арендной платы, а также средства от продажи права на заключение договоров аренды за земли, находящиеся в собственности городских округов</a:t>
                      </a: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387 838,0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398 292,7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</a:tr>
              <a:tr h="23533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сдачи в аренду имущества, находящегося в оперативном управлении</a:t>
                      </a: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33 644,4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45 580,7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135,5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</a:tr>
              <a:tr h="17508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сдачи в аренду имущества, составляющего казну городских округов</a:t>
                      </a: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22 121,2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23 013,6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</a:tr>
              <a:tr h="33109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Плата по соглашениям об установлении сервитута в отношении земельных участков после разграничения государственной собственности на землю</a:t>
                      </a: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</a:tr>
              <a:tr h="33109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перечисления части прибыли, остающейся после уплаты налогов и иных обязательных платежей</a:t>
                      </a: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4 472,9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7 560,8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169,0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</a:tr>
              <a:tr h="33109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поступления от использования имущества, находящегося в собственности городских округов</a:t>
                      </a: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3 520, 2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6 084,6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172,9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</a:tr>
              <a:tr h="4724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Плата, поступившая в рамках договора за предоставление права на размещение и эксплуатацию нестационарного торгового объекта, установку и эксплуатацию рекламных конструкций </a:t>
                      </a: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60 834,5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71 986,5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118,3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</a:tr>
              <a:tr h="17508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1 616,2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3 706,8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229,4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</a:tr>
              <a:tr h="19870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доходы от компенсации затрат бюджетов городских округов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5 802,6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19 200,4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331,0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</a:tr>
              <a:tr h="1870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138 809,1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138  533,0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</a:tr>
              <a:tr h="17508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Штрафы, санкции, возмещение ущерба</a:t>
                      </a: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3 986,3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4 741,7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</a:tr>
              <a:tr h="17508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неналоговые доходы, в </a:t>
                      </a:r>
                      <a:r>
                        <a:rPr lang="ru-RU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невыясненные поступления</a:t>
                      </a: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17 149,1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</a:tr>
              <a:tr h="2045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901 131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2 906 163,7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C1"/>
                    </a:solidFill>
                  </a:tcPr>
                </a:tc>
              </a:tr>
              <a:tr h="17508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том числе  дотации 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выравнивания, сбалансированности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161 006,9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161 006,9</a:t>
                      </a: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C1"/>
                    </a:solidFill>
                  </a:tcPr>
                </a:tc>
              </a:tr>
              <a:tr h="2735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ВСЕГО ДОХОДОВ:</a:t>
                      </a: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91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4 634 674,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91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4 767 941,0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91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919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481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856984" cy="121014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Исполнение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бюджета  муниципального образования городской округ Евпатория 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Республики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Крым по доходам    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         за 2024 год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(млн. руб.)</a:t>
            </a:r>
            <a:b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302820"/>
              </p:ext>
            </p:extLst>
          </p:nvPr>
        </p:nvGraphicFramePr>
        <p:xfrm>
          <a:off x="251520" y="1340768"/>
          <a:ext cx="8712968" cy="5246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авая фигурная скобка 2"/>
          <p:cNvSpPr/>
          <p:nvPr/>
        </p:nvSpPr>
        <p:spPr>
          <a:xfrm>
            <a:off x="5697904" y="2060848"/>
            <a:ext cx="288502" cy="3135539"/>
          </a:xfrm>
          <a:prstGeom prst="rightBrac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986406" y="3212976"/>
            <a:ext cx="461665" cy="86409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4 767,9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31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96944" cy="86409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r>
              <a:rPr lang="ru-RU" altLang="ru-RU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Исполнение бюджета городского округа Евпатория по </a:t>
            </a:r>
            <a:br>
              <a:rPr lang="ru-RU" altLang="ru-RU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r>
              <a:rPr lang="ru-RU" altLang="ru-RU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н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алогу на доходы физических лиц за 2024 год (млн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 руб.)</a:t>
            </a:r>
            <a:b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5306962"/>
              </p:ext>
            </p:extLst>
          </p:nvPr>
        </p:nvGraphicFramePr>
        <p:xfrm>
          <a:off x="0" y="908720"/>
          <a:ext cx="9036496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524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96944" cy="122413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r>
              <a:rPr lang="ru-RU" alt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Исполнение бюджета городского округа Евпатория </a:t>
            </a:r>
            <a:r>
              <a:rPr lang="ru-RU" alt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по </a:t>
            </a:r>
            <a:r>
              <a:rPr lang="ru-RU" alt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акцизам на  нефтепродукты за 2024 год  (млн</a:t>
            </a:r>
            <a:r>
              <a:rPr lang="ru-RU" alt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 руб.)</a:t>
            </a:r>
            <a:br>
              <a:rPr lang="ru-RU" alt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8127592"/>
              </p:ext>
            </p:extLst>
          </p:nvPr>
        </p:nvGraphicFramePr>
        <p:xfrm>
          <a:off x="179512" y="1600200"/>
          <a:ext cx="8784976" cy="49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821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96944" cy="121014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r>
              <a:rPr lang="ru-RU" altLang="ru-RU" sz="2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Исполнение бюджета городского округа Евпатория по </a:t>
            </a:r>
            <a:br>
              <a:rPr lang="ru-RU" altLang="ru-RU" sz="2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r>
              <a:rPr lang="ru-RU" altLang="ru-RU" sz="2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налогу, взимаемому в связи с применением упрощенной системы налогообложения, за 2024 год </a:t>
            </a:r>
            <a:r>
              <a:rPr lang="ru-RU" altLang="ru-RU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(млн</a:t>
            </a:r>
            <a:r>
              <a:rPr lang="ru-RU" alt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 руб.)</a:t>
            </a:r>
            <a:br>
              <a:rPr lang="ru-RU" alt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endParaRPr lang="ru-RU" sz="2200" b="1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0100953"/>
              </p:ext>
            </p:extLst>
          </p:nvPr>
        </p:nvGraphicFramePr>
        <p:xfrm>
          <a:off x="179512" y="1600200"/>
          <a:ext cx="8784976" cy="49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9692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96944" cy="122413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r>
              <a:rPr lang="ru-RU" altLang="ru-RU" sz="2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Исполнение бюджета городского округа Евпатория по единому сельскохозяйственному налогу за 2024 год </a:t>
            </a:r>
            <a:r>
              <a:rPr lang="ru-RU" altLang="ru-RU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(тыс. </a:t>
            </a:r>
            <a:r>
              <a:rPr lang="ru-RU" alt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руб.)</a:t>
            </a:r>
            <a:br>
              <a:rPr lang="ru-RU" alt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endParaRPr lang="ru-RU" sz="2200" b="1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9128654"/>
              </p:ext>
            </p:extLst>
          </p:nvPr>
        </p:nvGraphicFramePr>
        <p:xfrm>
          <a:off x="179512" y="1340768"/>
          <a:ext cx="8784976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005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96944" cy="122413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r>
              <a:rPr lang="ru-RU" altLang="ru-RU" sz="2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Исполнение бюджета городского округа Евпатория по налогу, взимаемому в связи с применением патентной системы налогообложения, за 2024 год  </a:t>
            </a:r>
            <a:r>
              <a:rPr lang="ru-RU" altLang="ru-RU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(млн. </a:t>
            </a:r>
            <a:r>
              <a:rPr lang="ru-RU" alt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руб.)</a:t>
            </a:r>
            <a:br>
              <a:rPr lang="ru-RU" alt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endParaRPr lang="ru-RU" sz="2200" b="1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6558673"/>
              </p:ext>
            </p:extLst>
          </p:nvPr>
        </p:nvGraphicFramePr>
        <p:xfrm>
          <a:off x="179512" y="1340768"/>
          <a:ext cx="885698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823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96944" cy="121014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r>
              <a:rPr lang="ru-RU" altLang="ru-RU" sz="2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Исполнение бюджета городского округа Евпатория по налогу</a:t>
            </a:r>
            <a:br>
              <a:rPr lang="ru-RU" altLang="ru-RU" sz="2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r>
              <a:rPr lang="ru-RU" altLang="ru-RU" sz="2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на имущество физических лиц за 2024 год </a:t>
            </a:r>
            <a:r>
              <a:rPr lang="ru-RU" altLang="ru-RU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(млн</a:t>
            </a:r>
            <a:r>
              <a:rPr lang="ru-RU" alt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 руб.)</a:t>
            </a:r>
            <a:br>
              <a:rPr lang="ru-RU" alt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endParaRPr lang="ru-RU" sz="2200" b="1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3857526"/>
              </p:ext>
            </p:extLst>
          </p:nvPr>
        </p:nvGraphicFramePr>
        <p:xfrm>
          <a:off x="179512" y="1340768"/>
          <a:ext cx="878497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8952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362950" cy="706967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Что такое «Бюджет для граждан»?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509" name="Номер слайда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6B2C26B-4AAB-4D05-B9D9-EFF7DC95C0A0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3076" name="Прямоугольник 9"/>
          <p:cNvSpPr>
            <a:spLocks noChangeArrowheads="1"/>
          </p:cNvSpPr>
          <p:nvPr/>
        </p:nvSpPr>
        <p:spPr bwMode="auto">
          <a:xfrm>
            <a:off x="539750" y="3357034"/>
            <a:ext cx="8280400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500" i="1">
                <a:latin typeface="Arial" charset="0"/>
              </a:rPr>
              <a:t>     Под «Бюджетом для граждан» понимается документ (брошюра), информационный ресурс, содержащий основные положения проекта решения о бюджете, решения о бюджете и отчета об его исполнении в доступной и понятной для граждан форме.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500" i="1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500" i="1">
                <a:latin typeface="Arial" charset="0"/>
              </a:rPr>
              <a:t>    Граждане и как налогоплательщики, и как потребители общественных благ должны быть уверены в том, что передаваемые ими в распоряжении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500" i="1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500" i="1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500" i="1">
              <a:latin typeface="Arial" charset="0"/>
            </a:endParaRPr>
          </a:p>
        </p:txBody>
      </p:sp>
      <p:sp>
        <p:nvSpPr>
          <p:cNvPr id="3077" name="Прямоугольник 10"/>
          <p:cNvSpPr>
            <a:spLocks noChangeArrowheads="1"/>
          </p:cNvSpPr>
          <p:nvPr/>
        </p:nvSpPr>
        <p:spPr bwMode="auto">
          <a:xfrm>
            <a:off x="3851276" y="1557867"/>
            <a:ext cx="43926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Arial" charset="0"/>
              </a:rPr>
              <a:t>Начиная с 2013 года все финансовые органы страны должны составлять на регулярной основе отдельный аналитический документ «Бюджет для граждан».</a:t>
            </a:r>
          </a:p>
        </p:txBody>
      </p:sp>
      <p:pic>
        <p:nvPicPr>
          <p:cNvPr id="7" name="Рисунок 6" descr="бюдж. для гражд.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028733"/>
            <a:ext cx="2952328" cy="2372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70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277"/>
            <a:ext cx="8424936" cy="826435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r>
              <a:rPr lang="ru-RU" altLang="ru-R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Исполнение бюджета городского </a:t>
            </a:r>
            <a:r>
              <a:rPr lang="ru-RU" altLang="ru-RU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округа Евпатория </a:t>
            </a:r>
            <a:br>
              <a:rPr lang="ru-RU" altLang="ru-RU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r>
              <a:rPr lang="ru-RU" altLang="ru-RU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по земельному налогу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 за 2024 год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(млн. руб.)</a:t>
            </a:r>
            <a:b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84520937"/>
              </p:ext>
            </p:extLst>
          </p:nvPr>
        </p:nvGraphicFramePr>
        <p:xfrm>
          <a:off x="107504" y="836712"/>
          <a:ext cx="4320480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82204523"/>
              </p:ext>
            </p:extLst>
          </p:nvPr>
        </p:nvGraphicFramePr>
        <p:xfrm>
          <a:off x="4355976" y="1124744"/>
          <a:ext cx="460851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0346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96944" cy="72008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r>
              <a:rPr lang="ru-RU" altLang="ru-RU" sz="2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Исполнение бюджета городского округа Евпатория по поступлениям государственной пошлины за 2024 год </a:t>
            </a:r>
            <a:r>
              <a:rPr lang="ru-RU" altLang="ru-RU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(млн. </a:t>
            </a:r>
            <a:r>
              <a:rPr lang="ru-RU" alt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руб.)</a:t>
            </a:r>
            <a:br>
              <a:rPr lang="ru-RU" alt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endParaRPr lang="ru-RU" sz="2200" b="1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2675395"/>
              </p:ext>
            </p:extLst>
          </p:nvPr>
        </p:nvGraphicFramePr>
        <p:xfrm>
          <a:off x="179512" y="980728"/>
          <a:ext cx="8784976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61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296144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городского округа Евпатория по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 в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 арендной платы, а также средств от продажи права на заключение договоров аренды за земли, находящиеся в собственности  городских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округов, за 2024 год 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(млн. руб.)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2053428"/>
              </p:ext>
            </p:extLst>
          </p:nvPr>
        </p:nvGraphicFramePr>
        <p:xfrm>
          <a:off x="179512" y="1412776"/>
          <a:ext cx="878497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282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496944" cy="1196752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городского округа Евпатория по доходам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сдачи в аренду имущества, находящегося в оперативном управлении,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 (млн. руб.)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4946292"/>
              </p:ext>
            </p:extLst>
          </p:nvPr>
        </p:nvGraphicFramePr>
        <p:xfrm>
          <a:off x="179512" y="1196752"/>
          <a:ext cx="878497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5824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24936" cy="144016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r>
              <a:rPr lang="ru-RU" altLang="ru-RU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Исполнение бюджета городского округа Евпатория по доходам </a:t>
            </a:r>
            <a:br>
              <a:rPr lang="ru-RU" altLang="ru-RU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r>
              <a:rPr lang="ru-RU" altLang="ru-RU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от сдачи в аренду имущества, составляющего казну городских </a:t>
            </a:r>
            <a:br>
              <a:rPr lang="ru-RU" altLang="ru-RU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r>
              <a:rPr lang="ru-RU" altLang="ru-RU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округов, за 2024 год </a:t>
            </a:r>
            <a:r>
              <a:rPr lang="ru-RU" alt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(млн. </a:t>
            </a:r>
            <a:r>
              <a:rPr lang="ru-RU" alt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руб.)</a:t>
            </a:r>
            <a:br>
              <a:rPr lang="ru-RU" alt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endParaRPr lang="ru-RU" sz="2000" b="1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4970888"/>
              </p:ext>
            </p:extLst>
          </p:nvPr>
        </p:nvGraphicFramePr>
        <p:xfrm>
          <a:off x="107504" y="1556792"/>
          <a:ext cx="8856984" cy="51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623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152128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r>
              <a:rPr lang="ru-RU" altLang="ru-RU" sz="1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Исполнение бюджета городского округа Евпатория по доходам от перечисления части прибыли, остающейся после уплаты налогов муниципальных унитарных предприятий, созданных городскими </a:t>
            </a:r>
            <a:br>
              <a:rPr lang="ru-RU" altLang="ru-RU" sz="1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r>
              <a:rPr lang="ru-RU" altLang="ru-RU" sz="1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округами, за 2024 год </a:t>
            </a:r>
            <a:r>
              <a:rPr lang="ru-RU" altLang="ru-RU" sz="1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(тыс. </a:t>
            </a:r>
            <a:r>
              <a:rPr lang="ru-RU" altLang="ru-RU" sz="1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руб.)</a:t>
            </a:r>
            <a:br>
              <a:rPr lang="ru-RU" altLang="ru-RU" sz="1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9632643"/>
              </p:ext>
            </p:extLst>
          </p:nvPr>
        </p:nvGraphicFramePr>
        <p:xfrm>
          <a:off x="179512" y="1340768"/>
          <a:ext cx="885698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9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r>
              <a:rPr lang="ru-RU" altLang="ru-RU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Исполнение бюджета городского округа </a:t>
            </a:r>
            <a:r>
              <a:rPr lang="ru-RU" altLang="ru-RU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r>
              <a:rPr lang="ru-RU" altLang="ru-RU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по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прочим поступлениям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использования имущества, находящегося в собственности городских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округов, за 2024 год </a:t>
            </a:r>
            <a:r>
              <a:rPr lang="ru-RU" alt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(тыс. </a:t>
            </a:r>
            <a:r>
              <a:rPr lang="ru-RU" alt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руб.)</a:t>
            </a:r>
            <a:br>
              <a:rPr lang="ru-RU" alt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812558772"/>
              </p:ext>
            </p:extLst>
          </p:nvPr>
        </p:nvGraphicFramePr>
        <p:xfrm>
          <a:off x="0" y="1557338"/>
          <a:ext cx="5184775" cy="511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4355976" y="1412776"/>
            <a:ext cx="4680477" cy="525658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Уточненные плановые показатели 2024 года </a:t>
            </a:r>
            <a:r>
              <a:rPr lang="ru-RU" altLang="ru-RU" sz="1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по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прочим поступлениям от использования имущества, находящегося в собственности городских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округов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, перевыполнены                                              в 1,7 раза и сложились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осуществляемых в 2024 году полномочий по администрированию данного вида платежа, в том числе в результате заключения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контракта на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услуг по сбору средств за наем помещений муниципального жилого фонда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доходов - п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оступление платы за наем жилых помещений муниципального жилищного фонда.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территории муниципального образования городской округ Евпатория Республики Крым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2024 году действовали постановления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администрации города Евпатория Республики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Крым,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обеспечивающие поступление платы за наем жилых помещений муниципального жилищного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фонда:</a:t>
            </a:r>
          </a:p>
          <a:p>
            <a:pPr marL="171450" indent="-171450" algn="just"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02.03.2017 № 480-п «Об утверждении положения о расчете размера платы за наем жилого помещения и порядка расчета базовой ставки платы за пользование жилым помещением для нанимателей жилых помещений по договорам социального найма и договорам найма жилых помещений муниципального жилищного фонда муниципального образования городской округ Евпатория Республики Крым» с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изменениями;</a:t>
            </a:r>
          </a:p>
          <a:p>
            <a:pPr marL="171450" indent="-171450" algn="just"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05.05.2017 № 1325-п «Об утверждении порядка сбора и зачисления в бюджет муниципального образования городской округ Евпатория Республики Крым платы за наем жилых помещений, находящихся в муниципальной собственности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1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73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46" y="44011"/>
            <a:ext cx="9133249" cy="1584789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r>
              <a:rPr lang="ru-RU" altLang="ru-RU" sz="1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Исполнение бюджета городского округа </a:t>
            </a:r>
            <a:r>
              <a:rPr lang="ru-RU" altLang="ru-RU" sz="1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/>
            </a:r>
            <a:br>
              <a:rPr lang="ru-RU" altLang="ru-RU" sz="1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r>
              <a:rPr lang="ru-RU" altLang="ru-RU" sz="1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по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плате,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поступившей в рамках договора за предоставление права на размещение и эксплуатацию нестационарного торгового объекта, установку и эксплуатацию рекламных конструкций на землях или земельных участках, находящихся в собственности городских округов, и на землях или земельных участках, государственная собственность на которые не разграничена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за 2024 год </a:t>
            </a:r>
            <a:r>
              <a:rPr lang="ru-RU" altLang="ru-RU" sz="1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(</a:t>
            </a:r>
            <a:r>
              <a:rPr lang="ru-RU" altLang="ru-RU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млн. руб.)</a:t>
            </a:r>
            <a:br>
              <a:rPr lang="ru-RU" altLang="ru-RU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66264571"/>
              </p:ext>
            </p:extLst>
          </p:nvPr>
        </p:nvGraphicFramePr>
        <p:xfrm>
          <a:off x="107504" y="1700809"/>
          <a:ext cx="5148709" cy="4968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4355976" y="1628800"/>
            <a:ext cx="4680520" cy="504056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Уточненные плановые показатели 2024 года пере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выполнены  на 18,3%.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данному коду доходов зачисляются средства, источниками которых являются:</a:t>
            </a:r>
          </a:p>
          <a:p>
            <a:pPr marL="228600" indent="-228600" algn="just">
              <a:buAutoNum type="arabicParenR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нестационарных объектов торговли;</a:t>
            </a:r>
          </a:p>
          <a:p>
            <a:pPr marL="228600" indent="-228600" algn="just">
              <a:buAutoNum type="arabicParenR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платы по договорам на установку и эксплуатацию объектов наружной рекламы на земельных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участках.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     Перевыполнение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годовых плановых показателей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года  обусловлено: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проведением с 01.03.2024 перерасчета размера платы по действующим договорам на размещение нестационарных торговых объектов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заключенным без проведения конкурентных процедур, в связи с принятием нового Порядка определения размера платы за размещение нестационарных торговых объектов на территории муниципального образования городской округ Евпатория Республики Крым на землях и земельных участках, находящихся в муниципальной собственности, утвержденного решением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Евпаторийского городского совета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26.05.2023 № 2-68/4, с изменениями от 22.09.2023 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2-72/3.</a:t>
            </a:r>
          </a:p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перечислением отдельными плательщиками авансовых платежей по договорам со сроком уплаты в январе 2025 года;</a:t>
            </a:r>
          </a:p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поступлением доходов от погашения дебиторской задолженности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итогам проводимой в течении 2024 года претензионно-исковой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работы.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25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306"/>
            <a:ext cx="8496944" cy="1114438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городского округа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плате за негативное воздействие на окружающую среду за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 (тыс.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(плате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выбросы загрязняющих веществ в атмосферный воздух, за сбросы загрязняющих веществ в водные объекты, за размещение отходов производства и потребления)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3362883"/>
              </p:ext>
            </p:extLst>
          </p:nvPr>
        </p:nvGraphicFramePr>
        <p:xfrm>
          <a:off x="107504" y="1268760"/>
          <a:ext cx="892899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91120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712968" cy="144016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r>
              <a:rPr lang="ru-RU" alt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Исполнение бюджета городского округа Евпатория по доходам от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иного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 (основных средств),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находящегося в собственности городских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округов, за 2024 год </a:t>
            </a:r>
            <a:r>
              <a:rPr lang="ru-RU" alt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(млн. </a:t>
            </a:r>
            <a:r>
              <a:rPr lang="ru-RU" alt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руб.)</a:t>
            </a:r>
            <a:br>
              <a:rPr lang="ru-RU" alt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endParaRPr lang="ru-RU" sz="2000" b="1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7990411"/>
              </p:ext>
            </p:extLst>
          </p:nvPr>
        </p:nvGraphicFramePr>
        <p:xfrm>
          <a:off x="251520" y="1628800"/>
          <a:ext cx="8784976" cy="49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3570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34083"/>
          </a:xfr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Основные термины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2534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BD2DDB7-8D54-4A0E-85CB-FAFF1F6A23C1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8314" y="1123951"/>
            <a:ext cx="8207375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(от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старонормандского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bougette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</a:p>
          <a:p>
            <a:pPr algn="just">
              <a:defRPr/>
            </a:pP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поступающие в бюджет денежные средства (налоги юридических и физических лиц, административные платежи и сборы, безвозмездные поступления) .</a:t>
            </a:r>
          </a:p>
          <a:p>
            <a:pPr>
              <a:defRPr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выплачиваемые из бюджета денежные средства (социальные выплаты населению, содержание государственных (муниципальных) учреждений (образование, ЖКХ, культура и другие) капитальное строительство и другие).</a:t>
            </a:r>
          </a:p>
          <a:p>
            <a:pPr>
              <a:defRPr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-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доходов бюджета над его расходами.</a:t>
            </a:r>
          </a:p>
          <a:p>
            <a:pPr>
              <a:defRPr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–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расходов бюджета над его доходами.</a:t>
            </a:r>
          </a:p>
          <a:p>
            <a:pPr>
              <a:defRPr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регламентируемая законодательством РФ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</p:txBody>
      </p:sp>
      <p:pic>
        <p:nvPicPr>
          <p:cNvPr id="4103" name="Рисунок 5" descr="бюджет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16418"/>
            <a:ext cx="1763712" cy="104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11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24936" cy="144016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r>
              <a:rPr lang="ru-RU" altLang="ru-RU" sz="235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Исполнение бюджета городского округа Евпатория по доходам от продажи земельных участков, находящихся в собственности городских округов,</a:t>
            </a:r>
            <a:r>
              <a:rPr lang="ru-RU" sz="235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2024 год </a:t>
            </a:r>
            <a:r>
              <a:rPr lang="ru-RU" altLang="ru-RU" sz="235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(млн. </a:t>
            </a:r>
            <a:r>
              <a:rPr lang="ru-RU" altLang="ru-RU" sz="2350" b="1" i="1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руб.)</a:t>
            </a:r>
            <a:br>
              <a:rPr lang="ru-RU" altLang="ru-RU" sz="2350" b="1" i="1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endParaRPr lang="ru-RU" sz="2350" b="1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444278"/>
              </p:ext>
            </p:extLst>
          </p:nvPr>
        </p:nvGraphicFramePr>
        <p:xfrm>
          <a:off x="179512" y="1600200"/>
          <a:ext cx="8784976" cy="49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34252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65150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r>
              <a:rPr lang="ru-RU" alt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Исполнение бюджета городского округа Евпатория </a:t>
            </a:r>
            <a:br>
              <a:rPr lang="ru-RU" alt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r>
              <a:rPr lang="ru-RU" alt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по плате  за увеличение площади земельных участков, находящихся в частной собственности, в результате перераспределения таких земельных участков и земельных участков, находящихся в собственности городских округов,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за 2024 год </a:t>
            </a:r>
            <a:r>
              <a:rPr lang="ru-RU" alt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(млн. руб.)</a:t>
            </a:r>
            <a:br>
              <a:rPr lang="ru-RU" alt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128930864"/>
              </p:ext>
            </p:extLst>
          </p:nvPr>
        </p:nvGraphicFramePr>
        <p:xfrm>
          <a:off x="0" y="1557338"/>
          <a:ext cx="6121400" cy="4995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652120" y="1700809"/>
            <a:ext cx="3491879" cy="50475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65113"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Уточненные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плановые показатели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выполнены на 107,0%. </a:t>
            </a:r>
          </a:p>
          <a:p>
            <a:pPr indent="265113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2024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заключения 17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соглашений о перераспределении земельного участка, находящегося в частной собственности и земель, находящихся на территории муниципального образования городской округ Евпатория Республики Крым, собственность на которые не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разграничена,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ст. 39.28 Земельного кодекса Российской Федерации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65113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Расчет платы за увеличение площади земельных участков производится на основании кадастровой стоимости земельных участков в соответствии с постановлением Совета министров Республики Крым от 16.11.2022 № 1010 «Об утверждении результатов определения кадастровой стоимости объектов недвижимости - земельных участков, расположенных на территории Республики Крым» (с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изменениями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425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96" cy="130100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r>
              <a:rPr lang="ru-RU" alt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Исполнение бюджета городского округа Евпатория по доходам от поступления штрафов, санкций, возмещения ущерба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alt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(млн. руб.)</a:t>
            </a:r>
            <a:br>
              <a:rPr lang="ru-RU" alt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endParaRPr lang="ru-RU" sz="2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287467442"/>
              </p:ext>
            </p:extLst>
          </p:nvPr>
        </p:nvGraphicFramePr>
        <p:xfrm>
          <a:off x="0" y="1557338"/>
          <a:ext cx="6121400" cy="4995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652120" y="1651506"/>
            <a:ext cx="3384375" cy="501675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5113"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Уточненные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плановые показатели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 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по доходам от поступления штрафов, санкций, возмещения ущерба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перевыполнены в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 раза. </a:t>
            </a:r>
          </a:p>
          <a:p>
            <a:pPr indent="265113"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Перевыполнение связано с тем, что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источник поступления денежных средств основан на применении мер принудительного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взыскания, четко спрогнозировать количество нарушений и суммы штрафных санкций (возмещений ущерба) не представляется возможным. 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5113"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производилась корректировка плановых показателей по фактическому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поступлению.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5616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r>
              <a:rPr lang="ru-RU" altLang="ru-RU" sz="2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Исполнение бюджета городского округа </a:t>
            </a:r>
            <a:r>
              <a:rPr lang="ru-RU" altLang="ru-RU" sz="2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r>
              <a:rPr lang="ru-RU" altLang="ru-RU" sz="2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по 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прочим неналоговым доходам за 2024 год </a:t>
            </a:r>
            <a:r>
              <a:rPr lang="ru-RU" altLang="ru-RU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(млн</a:t>
            </a:r>
            <a:r>
              <a:rPr lang="ru-RU" alt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 руб.)</a:t>
            </a:r>
            <a:br>
              <a:rPr lang="ru-RU" alt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endParaRPr lang="ru-RU" sz="2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426230454"/>
              </p:ext>
            </p:extLst>
          </p:nvPr>
        </p:nvGraphicFramePr>
        <p:xfrm>
          <a:off x="0" y="1557338"/>
          <a:ext cx="6121400" cy="4995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940152" y="1628800"/>
            <a:ext cx="3096344" cy="475514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прочих неналоговых доходов в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году </a:t>
            </a:r>
            <a:r>
              <a:rPr lang="ru-RU" sz="170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планировались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поступления по данному источнику доходов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разовым платежам и носят несистемный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характер.</a:t>
            </a:r>
          </a:p>
          <a:p>
            <a:pPr algn="ctr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Источником доходов являются  платежи в виде компенсации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стоимости зеленых насаждений при вынужденном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сносе на основании актов, выдаваемых департаментом городского хозяйства администрации города Евпатории Республики Крым.</a:t>
            </a:r>
          </a:p>
          <a:p>
            <a:pPr algn="ctr"/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6187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949" y="72010"/>
            <a:ext cx="9072563" cy="1052734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182" tIns="45597" rIns="91182" bIns="45597" anchor="ctr"/>
          <a:lstStyle/>
          <a:p>
            <a:pPr algn="ctr" defTabSz="91204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городской округ Евпатория Республики Крым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2024 году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755576" y="1118743"/>
            <a:ext cx="7776889" cy="2954206"/>
            <a:chOff x="206206" y="1265203"/>
            <a:chExt cx="8652074" cy="2755658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206206" y="1265203"/>
              <a:ext cx="8652074" cy="610114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headEnd/>
              <a:tailEnd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91204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Общий объем</a:t>
              </a:r>
            </a:p>
            <a:p>
              <a:pPr algn="ctr" defTabSz="91204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2 906,1 </a:t>
              </a:r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млн. 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рублей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1407879" y="3110309"/>
              <a:ext cx="6328812" cy="309882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defTabSz="91204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Дотации – </a:t>
              </a:r>
              <a:r>
                <a:rPr lang="ru-RU" sz="16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161,0 млн. руб.</a:t>
              </a:r>
              <a:endPara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AutoShape 12"/>
            <p:cNvSpPr>
              <a:spLocks noChangeArrowheads="1"/>
            </p:cNvSpPr>
            <p:nvPr/>
          </p:nvSpPr>
          <p:spPr bwMode="auto">
            <a:xfrm>
              <a:off x="1407879" y="3420192"/>
              <a:ext cx="6328812" cy="335841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defTabSz="91204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Субвенции – </a:t>
              </a:r>
              <a:r>
                <a:rPr lang="ru-RU" sz="16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1 893,6 млн. руб.</a:t>
              </a:r>
              <a:endPara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AutoShape 20"/>
            <p:cNvSpPr>
              <a:spLocks noChangeArrowheads="1"/>
            </p:cNvSpPr>
            <p:nvPr/>
          </p:nvSpPr>
          <p:spPr bwMode="auto">
            <a:xfrm>
              <a:off x="1414160" y="3756033"/>
              <a:ext cx="6328812" cy="264828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defTabSz="91204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Субсидии – </a:t>
              </a:r>
              <a:r>
                <a:rPr lang="ru-RU" sz="16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815,4 млн. руб.</a:t>
              </a:r>
              <a:endPara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Стрелка вверх 9"/>
            <p:cNvSpPr/>
            <p:nvPr/>
          </p:nvSpPr>
          <p:spPr>
            <a:xfrm>
              <a:off x="3182395" y="1875317"/>
              <a:ext cx="2571517" cy="421335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204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AutoShape 37"/>
          <p:cNvSpPr>
            <a:spLocks noChangeArrowheads="1"/>
          </p:cNvSpPr>
          <p:nvPr/>
        </p:nvSpPr>
        <p:spPr bwMode="auto">
          <a:xfrm>
            <a:off x="683567" y="5229200"/>
            <a:ext cx="7832109" cy="576064"/>
          </a:xfrm>
          <a:prstGeom prst="roundRect">
            <a:avLst>
              <a:gd name="adj" fmla="val 50000"/>
            </a:avLst>
          </a:prstGeom>
          <a:gradFill>
            <a:gsLst>
              <a:gs pos="73000">
                <a:srgbClr val="FFC000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182" tIns="45597" rIns="91182" bIns="45597" anchor="ctr"/>
          <a:lstStyle/>
          <a:p>
            <a:pPr algn="ctr" defTabSz="91204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возврата организациями остатков субсидий прошлых </a:t>
            </a:r>
            <a:r>
              <a:rPr lang="ru-RU" sz="16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-</a:t>
            </a:r>
            <a:endParaRPr lang="ru-RU" sz="16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204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 млн. руб.</a:t>
            </a:r>
            <a:endParaRPr lang="en-US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37"/>
          <p:cNvSpPr>
            <a:spLocks noChangeArrowheads="1"/>
          </p:cNvSpPr>
          <p:nvPr/>
        </p:nvSpPr>
        <p:spPr bwMode="auto">
          <a:xfrm>
            <a:off x="683568" y="5805264"/>
            <a:ext cx="7832109" cy="7920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83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3500000" scaled="1"/>
            <a:tileRect/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182" tIns="45597" rIns="91182" bIns="45597" anchor="ctr"/>
          <a:lstStyle/>
          <a:p>
            <a:pPr algn="ctr" defTabSz="91204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Возврат остатков субсидий, субвенций и иных межбюджетных трансфертов</a:t>
            </a:r>
            <a:r>
              <a:rPr lang="ru-RU" sz="16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defTabSz="91204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имеющих целевое назначение</a:t>
            </a:r>
            <a:r>
              <a:rPr lang="ru-RU" sz="16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прошлых лет из бюджетов городских </a:t>
            </a:r>
            <a:r>
              <a:rPr lang="ru-RU" sz="16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округов -</a:t>
            </a:r>
            <a:endParaRPr lang="ru-RU" sz="16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204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минусовым значением «-»  12,2 млн. руб.</a:t>
            </a:r>
            <a:endParaRPr lang="en-US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555498" y="2276872"/>
            <a:ext cx="7998971" cy="57606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2D050"/>
              </a:gs>
              <a:gs pos="97000">
                <a:srgbClr val="FFEEC0"/>
              </a:gs>
              <a:gs pos="100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91204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 БЮДЖЕТОВ  БЮДЖЕТНОЙ СИСТЕМЫ</a:t>
            </a:r>
          </a:p>
          <a:p>
            <a:pPr algn="ctr" defTabSz="91204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РОССИЙСКОЙ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2 907,7 млн. руб.,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числе: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верх 13"/>
          <p:cNvSpPr/>
          <p:nvPr/>
        </p:nvSpPr>
        <p:spPr bwMode="auto">
          <a:xfrm>
            <a:off x="3847911" y="2870945"/>
            <a:ext cx="1414144" cy="225846"/>
          </a:xfrm>
          <a:prstGeom prst="upArrow">
            <a:avLst>
              <a:gd name="adj1" fmla="val 50000"/>
              <a:gd name="adj2" fmla="val 4789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2046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AutoShape 20"/>
          <p:cNvSpPr>
            <a:spLocks noChangeArrowheads="1"/>
          </p:cNvSpPr>
          <p:nvPr/>
        </p:nvSpPr>
        <p:spPr bwMode="auto">
          <a:xfrm>
            <a:off x="1835696" y="4072949"/>
            <a:ext cx="5711113" cy="436171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91204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37,7 млн. руб.</a:t>
            </a:r>
            <a:endParaRPr lang="en-US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82025" y="4581128"/>
            <a:ext cx="7704857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БЕЗВОЗМЕЗДНЫЕ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–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9,1 млн. руб.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73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828347"/>
              </p:ext>
            </p:extLst>
          </p:nvPr>
        </p:nvGraphicFramePr>
        <p:xfrm>
          <a:off x="36513" y="0"/>
          <a:ext cx="9156700" cy="686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4" name="Слайд" r:id="rId4" imgW="219423" imgH="164422" progId="PowerPoint.Slide.12">
                  <p:embed/>
                </p:oleObj>
              </mc:Choice>
              <mc:Fallback>
                <p:oleObj name="Слайд" r:id="rId4" imgW="219423" imgH="164422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3" y="0"/>
                        <a:ext cx="9156700" cy="686435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96944" cy="121014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Исполнение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бюджета  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муниципального образования городской округ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Евпатория 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Республики Крым по расходам</a:t>
            </a:r>
            <a:b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за 2024 год (млн. руб.)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chemeClr val="tx1"/>
              </a:solidFill>
            </a:endParaRPr>
          </a:p>
        </p:txBody>
      </p:sp>
      <p:graphicFrame>
        <p:nvGraphicFramePr>
          <p:cNvPr id="6" name="Group 1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483373"/>
              </p:ext>
            </p:extLst>
          </p:nvPr>
        </p:nvGraphicFramePr>
        <p:xfrm>
          <a:off x="35496" y="1484784"/>
          <a:ext cx="9001000" cy="5298653"/>
        </p:xfrm>
        <a:graphic>
          <a:graphicData uri="http://schemas.openxmlformats.org/drawingml/2006/table">
            <a:tbl>
              <a:tblPr/>
              <a:tblGrid>
                <a:gridCol w="2376264"/>
                <a:gridCol w="1588736"/>
                <a:gridCol w="1428760"/>
                <a:gridCol w="1374992"/>
                <a:gridCol w="1125338"/>
                <a:gridCol w="1106910"/>
              </a:tblGrid>
              <a:tr h="26222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 исполнения от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плана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Уд. вес в общей сумме расходов, %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80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518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т.ч.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4 730,5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4 690,9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-39,6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99,16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55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 счет межбюджетных трансфертов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2 747,0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2 746,7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-0,2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99,99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58,55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107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счет средств местного бюджета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1 983,5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1 944,2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-39,4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98,02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41,45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5170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829413"/>
              </p:ext>
            </p:extLst>
          </p:nvPr>
        </p:nvGraphicFramePr>
        <p:xfrm>
          <a:off x="0" y="13976"/>
          <a:ext cx="9107619" cy="6844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8" name="Слайд" r:id="rId4" imgW="2821060" imgH="2116871" progId="PowerPoint.Slide.12">
                  <p:embed/>
                </p:oleObj>
              </mc:Choice>
              <mc:Fallback>
                <p:oleObj name="Слайд" r:id="rId4" imgW="2821060" imgH="2116871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976"/>
                        <a:ext cx="9107619" cy="68440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528" y="34327"/>
            <a:ext cx="8496944" cy="121014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Исполнение бюджета города по расходам</a:t>
            </a:r>
            <a:b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за 2024 год (млн. руб.)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4690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53920"/>
              </p:ext>
            </p:extLst>
          </p:nvPr>
        </p:nvGraphicFramePr>
        <p:xfrm>
          <a:off x="17463" y="9525"/>
          <a:ext cx="9126537" cy="685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2" name="Слайд" r:id="rId4" imgW="1333394" imgH="999753" progId="PowerPoint.Slide.12">
                  <p:embed/>
                </p:oleObj>
              </mc:Choice>
              <mc:Fallback>
                <p:oleObj name="Слайд" r:id="rId4" imgW="1333394" imgH="999753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3" y="9525"/>
                        <a:ext cx="9126537" cy="6853238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rgbClr val="FFD083"/>
                          </a:gs>
                          <a:gs pos="50000">
                            <a:srgbClr val="FFE0B5"/>
                          </a:gs>
                          <a:gs pos="100000">
                            <a:srgbClr val="FFEFDB"/>
                          </a:gs>
                          <a:gs pos="100000">
                            <a:srgbClr val="96AB94"/>
                          </a:gs>
                        </a:gsLst>
                        <a:lin ang="5400000" scaled="0"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496944" cy="121014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Исполнение бюджета  городского округа Евпатория Республики Крым по разделам бюджетной классификации за 2024 год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1781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32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A58675-519B-4F32-A4BE-8774ABFF20D1}" type="slidenum">
              <a:rPr lang="ru-RU"/>
              <a:pPr>
                <a:defRPr/>
              </a:pPr>
              <a:t>4</a:t>
            </a:fld>
            <a:endParaRPr lang="ru-RU"/>
          </a:p>
        </p:txBody>
      </p:sp>
      <p:pic>
        <p:nvPicPr>
          <p:cNvPr id="5124" name="Рисунок 3" descr="гражданин и его участие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94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714" y="260351"/>
            <a:ext cx="6911975" cy="126188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Доходы бюджета – расходы бюджета =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дефицит / профицит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Если расходы превышают доходы, складывается дефицит,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если доходы превышают расходы - профицит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99792" y="1988840"/>
            <a:ext cx="1728192" cy="40011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cs typeface="+mn-cs"/>
              </a:rPr>
              <a:t>Дефицит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48264" y="1988840"/>
            <a:ext cx="1728192" cy="40011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cs typeface="+mn-cs"/>
              </a:rPr>
              <a:t>Профицит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3" y="2492896"/>
            <a:ext cx="8136904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Накопленные резервы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Муниципальный долг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3419476" y="2565401"/>
            <a:ext cx="360363" cy="359833"/>
          </a:xfrm>
          <a:prstGeom prst="downArrow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Стрелка вверх 6"/>
          <p:cNvSpPr/>
          <p:nvPr/>
        </p:nvSpPr>
        <p:spPr>
          <a:xfrm>
            <a:off x="3419476" y="3236385"/>
            <a:ext cx="360363" cy="433916"/>
          </a:xfrm>
          <a:prstGeom prst="upArrow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58" name="TextBox 8"/>
          <p:cNvSpPr txBox="1">
            <a:spLocks noChangeArrowheads="1"/>
          </p:cNvSpPr>
          <p:nvPr/>
        </p:nvSpPr>
        <p:spPr bwMode="auto">
          <a:xfrm>
            <a:off x="5292725" y="2493433"/>
            <a:ext cx="29273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Накопленные резервы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Муниципальный долг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7812088" y="3333752"/>
            <a:ext cx="360362" cy="359833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>
            <a:off x="7812088" y="2565401"/>
            <a:ext cx="360362" cy="359833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61" name="TextBox 11"/>
          <p:cNvSpPr txBox="1">
            <a:spLocks noChangeArrowheads="1"/>
          </p:cNvSpPr>
          <p:nvPr/>
        </p:nvSpPr>
        <p:spPr bwMode="auto">
          <a:xfrm>
            <a:off x="395288" y="3572934"/>
            <a:ext cx="28082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Дефицит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u="sng" dirty="0"/>
              <a:t>(расходы больше доходов)</a:t>
            </a:r>
          </a:p>
        </p:txBody>
      </p:sp>
      <p:sp>
        <p:nvSpPr>
          <p:cNvPr id="6162" name="TextBox 12"/>
          <p:cNvSpPr txBox="1">
            <a:spLocks noChangeArrowheads="1"/>
          </p:cNvSpPr>
          <p:nvPr/>
        </p:nvSpPr>
        <p:spPr bwMode="auto">
          <a:xfrm>
            <a:off x="395289" y="4292600"/>
            <a:ext cx="2592387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/>
              <a:t>При превышении расходов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/>
              <a:t>над доходами принимается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/>
              <a:t>решение об источниках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/>
              <a:t>покрытия дефицита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/>
              <a:t>(например использовать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/>
              <a:t>имеющиеся накопления,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/>
              <a:t>остатки, взять в долг)</a:t>
            </a:r>
          </a:p>
        </p:txBody>
      </p:sp>
      <p:sp>
        <p:nvSpPr>
          <p:cNvPr id="6163" name="TextBox 13"/>
          <p:cNvSpPr txBox="1">
            <a:spLocks noChangeArrowheads="1"/>
          </p:cNvSpPr>
          <p:nvPr/>
        </p:nvSpPr>
        <p:spPr bwMode="auto">
          <a:xfrm>
            <a:off x="5795964" y="3572934"/>
            <a:ext cx="2879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Профицит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u="sng" dirty="0"/>
              <a:t>(доходы больше расходов)</a:t>
            </a:r>
          </a:p>
        </p:txBody>
      </p:sp>
      <p:sp>
        <p:nvSpPr>
          <p:cNvPr id="6164" name="TextBox 14"/>
          <p:cNvSpPr txBox="1">
            <a:spLocks noChangeArrowheads="1"/>
          </p:cNvSpPr>
          <p:nvPr/>
        </p:nvSpPr>
        <p:spPr bwMode="auto">
          <a:xfrm>
            <a:off x="5940426" y="4389967"/>
            <a:ext cx="27352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>При превышении доходов над расходами принимается решение, как их использовать (например накапливать резервы, остатки, погашать долг</a:t>
            </a:r>
            <a:r>
              <a:rPr lang="ru-RU" altLang="ru-RU" sz="1600"/>
              <a:t>)</a:t>
            </a:r>
          </a:p>
        </p:txBody>
      </p:sp>
      <p:pic>
        <p:nvPicPr>
          <p:cNvPr id="6165" name="Рисунок 18" descr="бюджет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0351"/>
            <a:ext cx="1692275" cy="143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6" name="Прямоугольник 19"/>
          <p:cNvSpPr>
            <a:spLocks noChangeArrowheads="1"/>
          </p:cNvSpPr>
          <p:nvPr/>
        </p:nvSpPr>
        <p:spPr bwMode="auto">
          <a:xfrm>
            <a:off x="755650" y="6212418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/>
              <a:t>СБАЛАНСИРОВАННОСТЬ БЮДЖЕТА ПО ДОХОДАМ И РАСХОДАМ – основополагающее требование, предъявляемое к </a:t>
            </a:r>
            <a:r>
              <a:rPr lang="ru-RU" altLang="ru-RU" sz="1200" dirty="0" smtClean="0"/>
              <a:t>органам, </a:t>
            </a:r>
            <a:r>
              <a:rPr lang="ru-RU" altLang="ru-RU" sz="1200" dirty="0"/>
              <a:t>составляющим и утверждающим бюджет</a:t>
            </a:r>
          </a:p>
        </p:txBody>
      </p:sp>
      <p:pic>
        <p:nvPicPr>
          <p:cNvPr id="6167" name="Рисунок 18" descr="весы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909484"/>
            <a:ext cx="2735262" cy="220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6" name="Номер слайда 17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B95C05F-F951-4A14-9486-818828409AD1}" type="slidenum">
              <a:rPr lang="ru-RU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65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i="1" spc="50" dirty="0" smtClean="0">
                <a:ln w="11430"/>
                <a:solidFill>
                  <a:schemeClr val="tx1"/>
                </a:solidFill>
                <a:latin typeface="+mn-lt"/>
              </a:rPr>
              <a:t>Принцип прозрачности (открытости) бюджетной системы Российской Федерации означает:</a:t>
            </a:r>
            <a:endParaRPr lang="ru-RU" sz="2800" b="1" i="1" spc="50" dirty="0">
              <a:ln w="11430"/>
              <a:solidFill>
                <a:schemeClr val="tx1"/>
              </a:solidFill>
              <a:latin typeface="+mn-lt"/>
            </a:endParaRPr>
          </a:p>
        </p:txBody>
      </p:sp>
      <p:sp>
        <p:nvSpPr>
          <p:cNvPr id="24579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25316E2-68B2-489F-AA28-892C67CE702E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5288" y="1629834"/>
            <a:ext cx="8382000" cy="36933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Обязательное опубликование в средствах массовой информации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утвержденных бюджетов и отчетов об их исполнении;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Доступность иных сведений о бюджетах;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b="1" i="1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Обязательная открытость для общества и средств массовой информации проектов бюджетов, обеспечение доступа к информации на едином портале бюджетной системы Российской Федерации в сети «Интернет»;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b="1" i="1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Преемственность бюджетной классификации Российской Федерации, а также обеспечение сопоставимости показателей бюджета отчетного, текущего и очередного финансового года.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6156325" y="5636685"/>
            <a:ext cx="23764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i="1"/>
              <a:t>Бюджетный кодекс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i="1"/>
              <a:t>Российской Федерации,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i="1"/>
              <a:t>статья 36</a:t>
            </a:r>
          </a:p>
        </p:txBody>
      </p:sp>
    </p:spTree>
    <p:extLst>
      <p:ext uri="{BB962C8B-B14F-4D97-AF65-F5344CB8AC3E}">
        <p14:creationId xmlns:p14="http://schemas.microsoft.com/office/powerpoint/2010/main" val="251016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39552" y="116632"/>
            <a:ext cx="8208912" cy="91210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39552" y="116636"/>
            <a:ext cx="8208913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spc="50" dirty="0">
                <a:ln w="11430"/>
                <a:latin typeface="+mn-lt"/>
                <a:cs typeface="+mn-cs"/>
              </a:rPr>
              <a:t>Бюджетный процесс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spc="50" dirty="0">
                <a:ln w="11430"/>
                <a:latin typeface="+mn-lt"/>
                <a:cs typeface="+mn-cs"/>
              </a:rPr>
              <a:t>ежегодное формирование и исполнение бюджета</a:t>
            </a:r>
          </a:p>
        </p:txBody>
      </p:sp>
      <p:sp>
        <p:nvSpPr>
          <p:cNvPr id="6" name="Круговая стрелка 5"/>
          <p:cNvSpPr/>
          <p:nvPr/>
        </p:nvSpPr>
        <p:spPr>
          <a:xfrm>
            <a:off x="1116013" y="1051985"/>
            <a:ext cx="6335712" cy="5329767"/>
          </a:xfrm>
          <a:prstGeom prst="circularArrow">
            <a:avLst>
              <a:gd name="adj1" fmla="val 4553"/>
              <a:gd name="adj2" fmla="val 421593"/>
              <a:gd name="adj3" fmla="val 14259046"/>
              <a:gd name="adj4" fmla="val 16368967"/>
              <a:gd name="adj5" fmla="val 64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539553" y="908720"/>
          <a:ext cx="813690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608" name="Номер слайда 1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012D065-DDD1-40FD-BA7D-D7A50DD92C8B}" type="slidenum">
              <a:rPr lang="ru-RU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4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3" y="0"/>
            <a:ext cx="8964488" cy="9667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бюджета – это этап бюджетного процесса, который начинается с момента утверждения решения о бюджете </a:t>
            </a:r>
            <a:r>
              <a:rPr lang="ru-RU" sz="17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Евпаторийским городским советом Республики Крым </a:t>
            </a:r>
            <a:r>
              <a:rPr lang="ru-RU" sz="17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продолжается в течение финансового года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79712" y="966788"/>
            <a:ext cx="6840438" cy="87803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бюджета по доходам - обеспечение полного и своевременного поступления в бюджет налогов, сборов, доходов от использования имущества и других обязательных платежей, в соответствии с утвержденным планом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9712" y="1844825"/>
            <a:ext cx="6884888" cy="7920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по расходам - последовательное финансирование мероприятий, предусмотренных решением о бюджете, в пределах утвержденных сумм с целью исполнения принятых муниципальным образованием расходных обязательств</a:t>
            </a:r>
          </a:p>
        </p:txBody>
      </p:sp>
      <p:sp>
        <p:nvSpPr>
          <p:cNvPr id="5" name="Выноска со стрелкой вправо 4"/>
          <p:cNvSpPr/>
          <p:nvPr/>
        </p:nvSpPr>
        <p:spPr>
          <a:xfrm>
            <a:off x="323528" y="1405806"/>
            <a:ext cx="1656184" cy="871066"/>
          </a:xfrm>
          <a:prstGeom prst="rightArrowCallout">
            <a:avLst>
              <a:gd name="adj1" fmla="val 25000"/>
              <a:gd name="adj2" fmla="val 32382"/>
              <a:gd name="adj3" fmla="val 25000"/>
              <a:gd name="adj4" fmla="val 77471"/>
            </a:avLst>
          </a:prstGeom>
          <a:solidFill>
            <a:srgbClr val="FFD4B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Этапы исполнения бюджета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3" y="2636912"/>
            <a:ext cx="89644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Составление и утверждение отчета об исполнении бюджета является важной формой контроля за исполнением бюджета</a:t>
            </a:r>
            <a:br>
              <a:rPr lang="ru-RU" sz="1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Этапы составления и утверждения отчета об исполнении бюджета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городской округ Евпатория Республики Крым</a:t>
            </a:r>
            <a:endParaRPr lang="ru-RU" sz="1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8313" y="3429050"/>
            <a:ext cx="2159000" cy="187325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Отчет об исполнении бюджета города составляется в установленном порядке на основании сводной бюджетной отчетности соответствующих главных администраторов бюджетных средств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8313" y="5445175"/>
            <a:ext cx="2159000" cy="86518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 отчета об исполнении бюджета за прошедший финансовый год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16238" y="3717975"/>
            <a:ext cx="1800225" cy="1727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Представление отчета об исполнении бюджета в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Контрольно-счетную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палату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Евпатории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осуществления внешней проверки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59113" y="5589637"/>
            <a:ext cx="1538287" cy="696913"/>
          </a:xfrm>
          <a:prstGeom prst="roundRect">
            <a:avLst/>
          </a:prstGeom>
          <a:solidFill>
            <a:srgbClr val="4FD1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1 апреля текущего финансового года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76825" y="3644900"/>
            <a:ext cx="1655763" cy="720725"/>
          </a:xfrm>
          <a:prstGeom prst="roundRect">
            <a:avLst/>
          </a:prstGeom>
          <a:solidFill>
            <a:srgbClr val="4FD1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1 мая текущего финансового года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3800" y="4437112"/>
            <a:ext cx="1871663" cy="187325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Представление отчета об исполнении бюджета с сопроводительными документами и материалами в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Евпаторийский городской совет Республики Крым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092950" y="3644900"/>
            <a:ext cx="1828800" cy="100806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Рассмотрение и утверждение отчета об исполнении бюджет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092950" y="4797425"/>
            <a:ext cx="1800225" cy="1511300"/>
          </a:xfrm>
          <a:prstGeom prst="roundRect">
            <a:avLst/>
          </a:prstGeom>
          <a:solidFill>
            <a:srgbClr val="4FD1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Отчет об исполнении бюджета города утверждается решением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Евпаторийского городского совета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Республики Крым</a:t>
            </a:r>
          </a:p>
        </p:txBody>
      </p:sp>
      <p:sp>
        <p:nvSpPr>
          <p:cNvPr id="16" name="Выгнутая влево стрелка 15"/>
          <p:cNvSpPr/>
          <p:nvPr/>
        </p:nvSpPr>
        <p:spPr>
          <a:xfrm rot="16200000">
            <a:off x="2444750" y="5845175"/>
            <a:ext cx="357188" cy="1430338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Выгнутая влево стрелка 16"/>
          <p:cNvSpPr/>
          <p:nvPr/>
        </p:nvSpPr>
        <p:spPr>
          <a:xfrm rot="16015823">
            <a:off x="6934200" y="5792788"/>
            <a:ext cx="322263" cy="1430337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Выгнутая вправо стрелка 17"/>
          <p:cNvSpPr/>
          <p:nvPr/>
        </p:nvSpPr>
        <p:spPr>
          <a:xfrm rot="15812514">
            <a:off x="4841875" y="2797175"/>
            <a:ext cx="292100" cy="15494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80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2" descr="виды доходов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" t="63582" r="66884" b="9924"/>
          <a:stretch>
            <a:fillRect/>
          </a:stretch>
        </p:blipFill>
        <p:spPr bwMode="auto">
          <a:xfrm>
            <a:off x="468314" y="4485218"/>
            <a:ext cx="2592387" cy="223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260648"/>
            <a:ext cx="6048672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ВИДЫ ДОХОДОВ БЮДЖЕТА</a:t>
            </a:r>
          </a:p>
        </p:txBody>
      </p:sp>
      <p:sp>
        <p:nvSpPr>
          <p:cNvPr id="10246" name="TextBox 4"/>
          <p:cNvSpPr txBox="1">
            <a:spLocks noChangeArrowheads="1"/>
          </p:cNvSpPr>
          <p:nvPr/>
        </p:nvSpPr>
        <p:spPr bwMode="auto">
          <a:xfrm>
            <a:off x="539751" y="1123951"/>
            <a:ext cx="504031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        Налоговые доходы </a:t>
            </a:r>
            <a:r>
              <a:rPr lang="ru-RU" altLang="ru-RU" sz="1800"/>
              <a:t> - часть доходов граждан и организаций, которые они обязаны заплатить государству (налог на доходы физических лиц, налоги с доходов субъектов малого бизнеса, налог на имущество физических лиц, земельный налог и др.)</a:t>
            </a:r>
            <a:r>
              <a:rPr lang="ru-RU" altLang="ru-RU" sz="1800" b="1"/>
              <a:t>         </a:t>
            </a:r>
          </a:p>
        </p:txBody>
      </p:sp>
      <p:sp>
        <p:nvSpPr>
          <p:cNvPr id="10247" name="TextBox 6"/>
          <p:cNvSpPr txBox="1">
            <a:spLocks noChangeArrowheads="1"/>
          </p:cNvSpPr>
          <p:nvPr/>
        </p:nvSpPr>
        <p:spPr bwMode="auto">
          <a:xfrm>
            <a:off x="684213" y="3285067"/>
            <a:ext cx="82089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     Неналоговые доходы </a:t>
            </a:r>
            <a:r>
              <a:rPr lang="ru-RU" altLang="ru-RU" sz="1800"/>
              <a:t>– платежи за пользование имуществом государства, платежи в виде штрафов, санкций за нарушение законодательства, компенсации затрат государства и др.</a:t>
            </a:r>
          </a:p>
        </p:txBody>
      </p:sp>
      <p:sp>
        <p:nvSpPr>
          <p:cNvPr id="10248" name="TextBox 7"/>
          <p:cNvSpPr txBox="1">
            <a:spLocks noChangeArrowheads="1"/>
          </p:cNvSpPr>
          <p:nvPr/>
        </p:nvSpPr>
        <p:spPr bwMode="auto">
          <a:xfrm>
            <a:off x="3132139" y="4220634"/>
            <a:ext cx="576103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Безвозмездные поступления </a:t>
            </a:r>
            <a:r>
              <a:rPr lang="ru-RU" altLang="ru-RU" sz="1800" dirty="0"/>
              <a:t>– средства, которые поступают в бюджет безвозмездно из </a:t>
            </a:r>
            <a:r>
              <a:rPr lang="ru-RU" altLang="ru-RU" sz="1800" dirty="0" smtClean="0"/>
              <a:t>другого </a:t>
            </a:r>
            <a:r>
              <a:rPr lang="ru-RU" altLang="ru-RU" sz="1800" dirty="0"/>
              <a:t>бюджета (</a:t>
            </a:r>
            <a:r>
              <a:rPr lang="ru-RU" altLang="ru-RU" sz="1800" dirty="0" smtClean="0"/>
              <a:t>бюджета Республики Крым, </a:t>
            </a:r>
            <a:r>
              <a:rPr lang="ru-RU" altLang="ru-RU" sz="1800" dirty="0"/>
              <a:t>Федеральный бюджет), а также безвозмездные перечисления от физических и юридических лиц (дотации, субсидии, субвенции, иные межбюджетные трансферты, прочие безвозмездные поступления).</a:t>
            </a:r>
            <a:endParaRPr lang="ru-RU" altLang="ru-RU" sz="1800" b="1" dirty="0"/>
          </a:p>
        </p:txBody>
      </p:sp>
      <p:pic>
        <p:nvPicPr>
          <p:cNvPr id="10249" name="Рисунок 7" descr="виды доходов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028701"/>
            <a:ext cx="2952750" cy="213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Номер слайда 7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E887924-86B3-48C5-976B-D9E6209BEC07}" type="slidenum">
              <a:rPr lang="ru-RU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93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16398</TotalTime>
  <Words>3852</Words>
  <Application>Microsoft Office PowerPoint</Application>
  <PresentationFormat>Экран (4:3)</PresentationFormat>
  <Paragraphs>511</Paragraphs>
  <Slides>38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0" baseType="lpstr">
      <vt:lpstr>Тема Office</vt:lpstr>
      <vt:lpstr>Слайд</vt:lpstr>
      <vt:lpstr>Отчёт об исполнении бюджета муниципального образования городской округ Евпатория Республики Крым  за 2024 год</vt:lpstr>
      <vt:lpstr>Что такое «Бюджет для граждан»?</vt:lpstr>
      <vt:lpstr>Основные термины</vt:lpstr>
      <vt:lpstr>Презентация PowerPoint</vt:lpstr>
      <vt:lpstr>Презентация PowerPoint</vt:lpstr>
      <vt:lpstr>Принцип прозрачности (открытости) бюджетной системы Российской Федерации означает: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Исполнение бюджета  муниципального образования городской округ Евпатория Республики Крым по доходам              за 2024 год (млн. руб.) </vt:lpstr>
      <vt:lpstr> Исполнение бюджета городского округа Евпатория по  налогу на доходы физических лиц за 2024 год (млн. руб.) </vt:lpstr>
      <vt:lpstr> Исполнение бюджета городского округа Евпатория по акцизам на  нефтепродукты за 2024 год  (млн. руб.) </vt:lpstr>
      <vt:lpstr> Исполнение бюджета городского округа Евпатория по  налогу, взимаемому в связи с применением упрощенной системы налогообложения, за 2024 год (млн. руб.) </vt:lpstr>
      <vt:lpstr> Исполнение бюджета городского округа Евпатория по единому сельскохозяйственному налогу за 2024 год (тыс. руб.) </vt:lpstr>
      <vt:lpstr> Исполнение бюджета городского округа Евпатория по налогу, взимаемому в связи с применением патентной системы налогообложения, за 2024 год  (млн. руб.) </vt:lpstr>
      <vt:lpstr> Исполнение бюджета городского округа Евпатория по налогу на имущество физических лиц за 2024 год (млн. руб.) </vt:lpstr>
      <vt:lpstr> Исполнение бюджета городского округа Евпатория  по земельному налогу за 2024 год (млн. руб.) </vt:lpstr>
      <vt:lpstr> Исполнение бюджета городского округа Евпатория по поступлениям государственной пошлины за 2024 год (млн. руб.) </vt:lpstr>
      <vt:lpstr> Исполнение бюджета городского округа Евпатория по доходам в виде арендной платы, а также средств от продажи права на заключение договоров аренды за земли, находящиеся в собственности  городских округов, за 2024 год  (млн. руб.) </vt:lpstr>
      <vt:lpstr> Исполнение бюджета городского округа Евпатория по доходам от сдачи в аренду имущества, находящегося в оперативном управлении, за 2024 год  (млн. руб.) </vt:lpstr>
      <vt:lpstr> Исполнение бюджета городского округа Евпатория по доходам  от сдачи в аренду имущества, составляющего казну городских  округов, за 2024 год (млн. руб.) </vt:lpstr>
      <vt:lpstr> Исполнение бюджета городского округа Евпатория по доходам от перечисления части прибыли, остающейся после уплаты налогов муниципальных унитарных предприятий, созданных городскими  округами, за 2024 год (тыс. руб.) </vt:lpstr>
      <vt:lpstr> Исполнение бюджета городского округа  по прочим поступлениям от использования имущества, находящегося в собственности городских округов, за 2024 год (тыс. руб.) </vt:lpstr>
      <vt:lpstr> Исполнение бюджета городского округа  по плате, поступившей в рамках договора за предоставление права на размещение и эксплуатацию нестационарного торгового объекта, установку и эксплуатацию рекламных конструкций на землях или земельных участках, находящихся в собственности городских округов, и на землях или земельных участках, государственная собственность на которые не разграничена , за 2024 год (млн. руб.) </vt:lpstr>
      <vt:lpstr> Исполнение бюджета городского округа  по плате за негативное воздействие на окружающую среду за 2024 год (тыс. руб.)  (плате за выбросы загрязняющих веществ в атмосферный воздух, за сбросы загрязняющих веществ в водные объекты, за размещение отходов производства и потребления) </vt:lpstr>
      <vt:lpstr> Исполнение бюджета городского округа Евпатория по доходам от реализации иного имущества (основных средств), находящегося в собственности городских округов, за 2024 год (млн. руб.) </vt:lpstr>
      <vt:lpstr> Исполнение бюджета городского округа Евпатория по доходам от продажи земельных участков, находящихся в собственности городских округов, за 2024 год (млн. руб.) </vt:lpstr>
      <vt:lpstr> Исполнение бюджета городского округа Евпатория  по плате  за увеличение площади земельных участков, находящихся в частной собственности, в результате перераспределения таких земельных участков и земельных участков, находящихся в собственности городских округов,                  за 2024 год (млн. руб.) </vt:lpstr>
      <vt:lpstr> Исполнение бюджета городского округа Евпатория по доходам от поступления штрафов, санкций, возмещения ущерба за 2024 год (млн. руб.) </vt:lpstr>
      <vt:lpstr> Исполнение бюджета городского округа  по прочим неналоговым доходам за 2024 год (млн. руб.) </vt:lpstr>
      <vt:lpstr>Презентация PowerPoint</vt:lpstr>
      <vt:lpstr> Исполнение бюджета  муниципального образования городской округ Евпатория Республики Крым по расходам за 2024 год (млн. руб.) </vt:lpstr>
      <vt:lpstr> Исполнение бюджета города по расходам за 2024 год (млн. руб.) </vt:lpstr>
      <vt:lpstr> Исполнение бюджета  городского округа Евпатория Республики Крым по разделам бюджетной классификации за 2024 год </vt:lpstr>
      <vt:lpstr>СПАСИБО ЗА ВНИМАНИЕ!  </vt:lpstr>
    </vt:vector>
  </TitlesOfParts>
  <Company>ДФА г. Евпатория РК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МУНИЦИПАЛЬНОГО ОБРАЗОВАНИЯ ГОРОДСКОЙ ОКРУГ ЕВПАТОРИЯ РЕСПУБЛИКИ КРЫМ НА 2016 ГОД</dc:title>
  <dc:creator>@_NA_PRIVjAZI</dc:creator>
  <cp:lastModifiedBy>Виктория</cp:lastModifiedBy>
  <cp:revision>1470</cp:revision>
  <cp:lastPrinted>2024-04-19T05:42:02Z</cp:lastPrinted>
  <dcterms:created xsi:type="dcterms:W3CDTF">2015-11-19T08:06:35Z</dcterms:created>
  <dcterms:modified xsi:type="dcterms:W3CDTF">2025-05-14T09:57:34Z</dcterms:modified>
</cp:coreProperties>
</file>