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8" r:id="rId2"/>
    <p:sldMasterId id="2147483720" r:id="rId3"/>
    <p:sldMasterId id="2147483745" r:id="rId4"/>
  </p:sldMasterIdLst>
  <p:notesMasterIdLst>
    <p:notesMasterId r:id="rId18"/>
  </p:notesMasterIdLst>
  <p:sldIdLst>
    <p:sldId id="256" r:id="rId5"/>
    <p:sldId id="261" r:id="rId6"/>
    <p:sldId id="262" r:id="rId7"/>
    <p:sldId id="265" r:id="rId8"/>
    <p:sldId id="266" r:id="rId9"/>
    <p:sldId id="271" r:id="rId10"/>
    <p:sldId id="272" r:id="rId11"/>
    <p:sldId id="264" r:id="rId12"/>
    <p:sldId id="273" r:id="rId13"/>
    <p:sldId id="274" r:id="rId14"/>
    <p:sldId id="275" r:id="rId15"/>
    <p:sldId id="270" r:id="rId16"/>
    <p:sldId id="276" r:id="rId17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9A7"/>
    <a:srgbClr val="A9FBA5"/>
    <a:srgbClr val="B9D2E6"/>
    <a:srgbClr val="F0D2AA"/>
    <a:srgbClr val="AFD2C3"/>
    <a:srgbClr val="F0BEB4"/>
    <a:srgbClr val="414B5F"/>
    <a:srgbClr val="647891"/>
    <a:srgbClr val="1E324B"/>
    <a:srgbClr val="3746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995" autoAdjust="0"/>
    <p:restoredTop sz="98741" autoAdjust="0"/>
  </p:normalViewPr>
  <p:slideViewPr>
    <p:cSldViewPr snapToGrid="0">
      <p:cViewPr>
        <p:scale>
          <a:sx n="100" d="100"/>
          <a:sy n="100" d="100"/>
        </p:scale>
        <p:origin x="-1944" y="-3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ru-RU" dirty="0"/>
              <a:t>Динамика освоения средств бюджета за период </a:t>
            </a:r>
            <a:r>
              <a:rPr lang="ru-RU" dirty="0" smtClean="0"/>
              <a:t>2024 </a:t>
            </a:r>
            <a:r>
              <a:rPr lang="ru-RU" dirty="0"/>
              <a:t>- </a:t>
            </a:r>
            <a:r>
              <a:rPr lang="en-US" dirty="0" smtClean="0"/>
              <a:t>20</a:t>
            </a:r>
            <a:r>
              <a:rPr lang="ru-RU" dirty="0" smtClean="0"/>
              <a:t>25 </a:t>
            </a:r>
            <a:r>
              <a:rPr lang="ru-RU" dirty="0"/>
              <a:t>годы</a:t>
            </a:r>
          </a:p>
        </c:rich>
      </c:tx>
      <c:layout>
        <c:manualLayout>
          <c:xMode val="edge"/>
          <c:yMode val="edge"/>
          <c:x val="0.15308949268061919"/>
          <c:y val="0"/>
        </c:manualLayout>
      </c:layout>
      <c:overlay val="0"/>
    </c:title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099954883529423"/>
          <c:y val="0.10332166812481773"/>
          <c:w val="0.78949749888303888"/>
          <c:h val="0.8320456401283172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</c:spPr>
          </c:dPt>
          <c:cat>
            <c:strRef>
              <c:f>Лист1!$A$2:$A$3</c:f>
              <c:strCache>
                <c:ptCount val="2"/>
                <c:pt idx="0">
                  <c:v>Исполнено за 2024 год</c:v>
                </c:pt>
                <c:pt idx="1">
                  <c:v>Исполнено за 2025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1732121.2</c:v>
                </c:pt>
                <c:pt idx="1">
                  <c:v>2076221.4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68196096"/>
        <c:axId val="79137024"/>
        <c:axId val="0"/>
      </c:bar3DChart>
      <c:valAx>
        <c:axId val="79137024"/>
        <c:scaling>
          <c:orientation val="minMax"/>
          <c:min val="500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8196096"/>
        <c:crosses val="autoZero"/>
        <c:crossBetween val="between"/>
        <c:majorUnit val="100000"/>
      </c:valAx>
      <c:catAx>
        <c:axId val="168196096"/>
        <c:scaling>
          <c:orientation val="minMax"/>
        </c:scaling>
        <c:delete val="0"/>
        <c:axPos val="b"/>
        <c:majorTickMark val="out"/>
        <c:minorTickMark val="none"/>
        <c:tickLblPos val="nextTo"/>
        <c:crossAx val="79137024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77946635191034142"/>
          <c:y val="0.41427135973674933"/>
          <c:w val="0.22053364808965867"/>
          <c:h val="0.3582606651780467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800" dirty="0"/>
              <a:t>Бюджет на </a:t>
            </a:r>
            <a:r>
              <a:rPr lang="ru-RU" sz="2800" dirty="0" smtClean="0"/>
              <a:t>2025 </a:t>
            </a:r>
            <a:r>
              <a:rPr lang="ru-RU" sz="2800" dirty="0"/>
              <a:t>год</a:t>
            </a:r>
          </a:p>
        </c:rich>
      </c:tx>
      <c:layout>
        <c:manualLayout>
          <c:xMode val="edge"/>
          <c:yMode val="edge"/>
          <c:x val="0.15137184578057636"/>
          <c:y val="0.89767447491589258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413483254806544"/>
          <c:y val="0.15404696541722676"/>
          <c:w val="0.75391202953335557"/>
          <c:h val="0.7706687702332570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на 2025 год</c:v>
                </c:pt>
              </c:strCache>
            </c:strRef>
          </c:tx>
          <c:explosion val="25"/>
          <c:dPt>
            <c:idx val="0"/>
            <c:bubble3D val="0"/>
            <c:explosion val="21"/>
          </c:dPt>
          <c:dPt>
            <c:idx val="5"/>
            <c:bubble3D val="0"/>
          </c:dPt>
          <c:dPt>
            <c:idx val="6"/>
            <c:bubble3D val="0"/>
          </c:dPt>
          <c:dLbls>
            <c:dLbl>
              <c:idx val="0"/>
              <c:layout>
                <c:manualLayout>
                  <c:x val="7.5334219878521194E-2"/>
                  <c:y val="-0.44609302585486571"/>
                </c:manualLayout>
              </c:layout>
              <c:tx>
                <c:rich>
                  <a:bodyPr/>
                  <a:lstStyle/>
                  <a:p>
                    <a:r>
                      <a:rPr lang="ru-RU" sz="900" b="1" baseline="0" dirty="0">
                        <a:solidFill>
                          <a:schemeClr val="tx1"/>
                        </a:solidFill>
                      </a:rPr>
                      <a:t>Заработная 
плата с 
начислениями
</a:t>
                    </a:r>
                    <a:r>
                      <a:rPr lang="ru-RU" sz="900" b="1" baseline="0" dirty="0" smtClean="0">
                        <a:solidFill>
                          <a:schemeClr val="tx1"/>
                        </a:solidFill>
                      </a:rPr>
                      <a:t>70,90%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91075161505221"/>
                  <c:y val="-0.49981746718377412"/>
                </c:manualLayout>
              </c:layout>
              <c:tx>
                <c:rich>
                  <a:bodyPr/>
                  <a:lstStyle/>
                  <a:p>
                    <a:r>
                      <a:rPr lang="ru-RU" sz="900" b="1" dirty="0" smtClean="0"/>
                      <a:t>Энергоносители</a:t>
                    </a:r>
                    <a:r>
                      <a:rPr lang="ru-RU" sz="900" b="1" dirty="0"/>
                      <a:t>
</a:t>
                    </a:r>
                    <a:r>
                      <a:rPr lang="ru-RU" sz="900" b="1" dirty="0" smtClean="0"/>
                      <a:t>4,84%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1.1469997422042254E-2"/>
                  <c:y val="-0.36294416409210961"/>
                </c:manualLayout>
              </c:layout>
              <c:tx>
                <c:rich>
                  <a:bodyPr/>
                  <a:lstStyle/>
                  <a:p>
                    <a:r>
                      <a:rPr lang="ru-RU" sz="900" b="1" dirty="0"/>
                      <a:t>Прочие расходы
</a:t>
                    </a:r>
                    <a:r>
                      <a:rPr lang="ru-RU" sz="900" b="1" dirty="0" smtClean="0"/>
                      <a:t>9,64%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0.1270139762742811"/>
                  <c:y val="-0.15509005640796725"/>
                </c:manualLayout>
              </c:layout>
              <c:tx>
                <c:rich>
                  <a:bodyPr/>
                  <a:lstStyle/>
                  <a:p>
                    <a:r>
                      <a:rPr lang="ru-RU" sz="900" b="1" baseline="0" dirty="0"/>
                      <a:t>Ремонтные работы
</a:t>
                    </a:r>
                    <a:r>
                      <a:rPr lang="ru-RU" sz="900" b="1" baseline="0" dirty="0" smtClean="0"/>
                      <a:t>5,05%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delete val="1"/>
            </c:dLbl>
            <c:dLbl>
              <c:idx val="5"/>
              <c:layout>
                <c:manualLayout>
                  <c:x val="-0.31706284686505881"/>
                  <c:y val="0.20790781299159647"/>
                </c:manualLayout>
              </c:layout>
              <c:tx>
                <c:rich>
                  <a:bodyPr/>
                  <a:lstStyle/>
                  <a:p>
                    <a:r>
                      <a:rPr lang="ru-RU" sz="900" b="1" baseline="0" dirty="0" smtClean="0"/>
                      <a:t>Противопожарные мероприятия</a:t>
                    </a:r>
                    <a:r>
                      <a:rPr lang="ru-RU" sz="900" b="1" baseline="0" dirty="0"/>
                      <a:t>
</a:t>
                    </a:r>
                    <a:r>
                      <a:rPr lang="ru-RU" sz="900" b="1" baseline="0" dirty="0" smtClean="0"/>
                      <a:t>0,62%</a:t>
                    </a:r>
                    <a:endParaRPr lang="ru-RU" sz="90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0.370220462177617"/>
                  <c:y val="0.46353550953617106"/>
                </c:manualLayout>
              </c:layout>
              <c:tx>
                <c:rich>
                  <a:bodyPr/>
                  <a:lstStyle/>
                  <a:p>
                    <a:r>
                      <a:rPr lang="ru-RU" sz="900" b="1" baseline="0" dirty="0"/>
                      <a:t>Питание </a:t>
                    </a:r>
                    <a:r>
                      <a:rPr lang="ru-RU" sz="900" b="1" baseline="0" dirty="0" smtClean="0"/>
                      <a:t>детей</a:t>
                    </a:r>
                    <a:endParaRPr lang="ru-RU" sz="900" b="1" baseline="0" dirty="0"/>
                  </a:p>
                  <a:p>
                    <a:r>
                      <a:rPr lang="ru-RU" sz="900" b="1" baseline="0" dirty="0" smtClean="0"/>
                      <a:t>6,36 %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Лист1!$A$2:$A$8</c:f>
              <c:strCache>
                <c:ptCount val="7"/>
                <c:pt idx="0">
                  <c:v>Заработная плата с начислениями</c:v>
                </c:pt>
                <c:pt idx="1">
                  <c:v>Питание детей </c:v>
                </c:pt>
                <c:pt idx="2">
                  <c:v>Противопожарные мероприятия</c:v>
                </c:pt>
                <c:pt idx="3">
                  <c:v>Текущие ремонтные работы</c:v>
                </c:pt>
                <c:pt idx="4">
                  <c:v>Прочие расходы</c:v>
                </c:pt>
                <c:pt idx="5">
                  <c:v>Энергносители</c:v>
                </c:pt>
                <c:pt idx="6">
                  <c:v>Антитеррористические мероприятия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 formatCode="0.0">
                  <c:v>1472</c:v>
                </c:pt>
                <c:pt idx="1">
                  <c:v>132</c:v>
                </c:pt>
                <c:pt idx="2">
                  <c:v>12.8</c:v>
                </c:pt>
                <c:pt idx="3">
                  <c:v>104.8</c:v>
                </c:pt>
                <c:pt idx="4" formatCode="#,##0.00">
                  <c:v>200.19999999999982</c:v>
                </c:pt>
                <c:pt idx="5" formatCode="#,##0.00">
                  <c:v>100.6</c:v>
                </c:pt>
                <c:pt idx="6">
                  <c:v>53.8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 dirty="0"/>
              <a:t>Бюджет на </a:t>
            </a:r>
            <a:r>
              <a:rPr lang="ru-RU" sz="2800" dirty="0" smtClean="0"/>
              <a:t>2024 </a:t>
            </a:r>
            <a:r>
              <a:rPr lang="ru-RU" sz="2800" dirty="0"/>
              <a:t>год</a:t>
            </a:r>
          </a:p>
        </c:rich>
      </c:tx>
      <c:layout>
        <c:manualLayout>
          <c:xMode val="edge"/>
          <c:yMode val="edge"/>
          <c:x val="0.16256571850439558"/>
          <c:y val="0.895675120981994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766076170748053"/>
          <c:y val="0.19016052753467735"/>
          <c:w val="0.74350341001537468"/>
          <c:h val="0.6743229077789424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на 2024 год</c:v>
                </c:pt>
              </c:strCache>
            </c:strRef>
          </c:tx>
          <c:explosion val="10"/>
          <c:dPt>
            <c:idx val="0"/>
            <c:bubble3D val="0"/>
          </c:dPt>
          <c:dPt>
            <c:idx val="5"/>
            <c:bubble3D val="0"/>
          </c:dPt>
          <c:dPt>
            <c:idx val="6"/>
            <c:bubble3D val="0"/>
          </c:dPt>
          <c:dLbls>
            <c:dLbl>
              <c:idx val="0"/>
              <c:layout>
                <c:manualLayout>
                  <c:x val="0.18220533739978723"/>
                  <c:y val="0.1114697350137735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Заработная </a:t>
                    </a:r>
                    <a:r>
                      <a:rPr lang="ru-RU" dirty="0"/>
                      <a:t>
плата с 
начислениями
</a:t>
                    </a:r>
                    <a:r>
                      <a:rPr lang="ru-RU" dirty="0" smtClean="0"/>
                      <a:t>72,60%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8.5339980145575228E-2"/>
                  <c:y val="-0.43343653250773984"/>
                </c:manualLayout>
              </c:layout>
              <c:tx>
                <c:rich>
                  <a:bodyPr/>
                  <a:lstStyle/>
                  <a:p>
                    <a:r>
                      <a:rPr lang="ru-RU" sz="850" dirty="0"/>
                      <a:t>Энергоносители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4,38%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4.8359994050840231E-2"/>
                  <c:y val="-0.27089783281733748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Прочие расходы
</a:t>
                    </a:r>
                    <a:r>
                      <a:rPr lang="ru-RU" dirty="0" smtClean="0"/>
                      <a:t>10,8%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0.12516530421351033"/>
                  <c:y val="-0.1625389028383836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Ремонтные работы
</a:t>
                    </a:r>
                    <a:r>
                      <a:rPr lang="ru-RU" dirty="0" smtClean="0"/>
                      <a:t>1,08%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0.19912662033967551"/>
                  <c:y val="0.30185738199133777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Питание детей
</a:t>
                    </a:r>
                    <a:r>
                      <a:rPr lang="ru-RU" dirty="0" smtClean="0"/>
                      <a:t>6,44%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0.35122643183015506"/>
                  <c:y val="0.1341589267285861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Противопожарные    мероприятия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1,34%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0.10809730818439528"/>
                  <c:y val="-0.1702786377708978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Антитеррористические </a:t>
                    </a:r>
                    <a:r>
                      <a:rPr lang="ru-RU" dirty="0"/>
                      <a:t>мероприятия
</a:t>
                    </a:r>
                    <a:r>
                      <a:rPr lang="ru-RU" dirty="0" smtClean="0"/>
                      <a:t>3,36%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Лист1!$A$2:$A$8</c:f>
              <c:strCache>
                <c:ptCount val="7"/>
                <c:pt idx="0">
                  <c:v>Заработная плата с начислениями</c:v>
                </c:pt>
                <c:pt idx="1">
                  <c:v>Питание детей </c:v>
                </c:pt>
                <c:pt idx="2">
                  <c:v>Противопожарные мероприятия</c:v>
                </c:pt>
                <c:pt idx="3">
                  <c:v>Текущие ремонтные работы</c:v>
                </c:pt>
                <c:pt idx="4">
                  <c:v>Прочие расходы</c:v>
                </c:pt>
                <c:pt idx="5">
                  <c:v>Энергносители</c:v>
                </c:pt>
                <c:pt idx="6">
                  <c:v>Антитеррористические мероприятия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1257.5</c:v>
                </c:pt>
                <c:pt idx="1">
                  <c:v>111.5</c:v>
                </c:pt>
                <c:pt idx="2">
                  <c:v>23.2</c:v>
                </c:pt>
                <c:pt idx="3">
                  <c:v>18.8</c:v>
                </c:pt>
                <c:pt idx="4" formatCode="#,##0.00">
                  <c:v>187.09999999999991</c:v>
                </c:pt>
                <c:pt idx="5" formatCode="#,##0.00">
                  <c:v>75.8</c:v>
                </c:pt>
                <c:pt idx="6">
                  <c:v>58.2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765772637795277"/>
          <c:y val="9.9277552947985181E-2"/>
          <c:w val="0.52105708661417327"/>
          <c:h val="0.665220800613877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Муниципальный бюджет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0502762922656181E-2"/>
                  <c:y val="6.8416634824140718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smtClean="0"/>
                      <a:t>411,5</a:t>
                    </a:r>
                    <a:r>
                      <a:rPr lang="ru-RU" dirty="0" smtClean="0"/>
                      <a:t> </a:t>
                    </a:r>
                    <a:endParaRPr lang="ru-RU" dirty="0"/>
                  </a:p>
                  <a:p>
                    <a:r>
                      <a:rPr lang="ru-RU" sz="1600" dirty="0"/>
                      <a:t>млн</a:t>
                    </a:r>
                    <a:r>
                      <a:rPr lang="ru-RU" dirty="0"/>
                      <a:t>. </a:t>
                    </a:r>
                    <a:r>
                      <a:rPr lang="ru-RU" sz="1600" dirty="0"/>
                      <a:t>руб</a:t>
                    </a:r>
                    <a:r>
                      <a:rPr lang="ru-RU" dirty="0"/>
                      <a:t>.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0008854366509467E-2"/>
                  <c:y val="2.6027575693061467E-3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smtClean="0"/>
                      <a:t>567,7</a:t>
                    </a:r>
                    <a:r>
                      <a:rPr lang="ru-RU" dirty="0" smtClean="0"/>
                      <a:t> </a:t>
                    </a:r>
                    <a:endParaRPr lang="ru-RU" dirty="0"/>
                  </a:p>
                  <a:p>
                    <a:r>
                      <a:rPr lang="ru-RU" sz="1600" dirty="0"/>
                      <a:t>млн</a:t>
                    </a:r>
                    <a:r>
                      <a:rPr lang="ru-RU" dirty="0"/>
                      <a:t>. руб.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452541751706332E-4"/>
                  <c:y val="5.886977987533986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 smtClean="0"/>
                      <a:t>156,2</a:t>
                    </a:r>
                    <a:endParaRPr lang="ru-RU" sz="1600" dirty="0"/>
                  </a:p>
                  <a:p>
                    <a:r>
                      <a:rPr lang="ru-RU" sz="1600" dirty="0"/>
                      <a:t>млн. руб.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Первоначально утвержденный бюджет</c:v>
                </c:pt>
                <c:pt idx="1">
                  <c:v>Утвержден с учетом изменений</c:v>
                </c:pt>
                <c:pt idx="2">
                  <c:v>Дополнительно выделено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411.5</c:v>
                </c:pt>
                <c:pt idx="1">
                  <c:v>567.70000000000005</c:v>
                </c:pt>
                <c:pt idx="2">
                  <c:v>156.20000000000005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Федеральный и Республиканский бюджет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8672915183880698E-2"/>
                  <c:y val="9.1251169253617745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smtClean="0"/>
                      <a:t>1 465,9</a:t>
                    </a:r>
                  </a:p>
                  <a:p>
                    <a:r>
                      <a:rPr lang="ru-RU" sz="1600" dirty="0" smtClean="0"/>
                      <a:t> млн. руб.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2880503158182873E-2"/>
                  <c:y val="0.11622272741761509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/>
                      <a:t>1</a:t>
                    </a:r>
                    <a:r>
                      <a:rPr lang="ru-RU" b="1" dirty="0"/>
                      <a:t> </a:t>
                    </a:r>
                    <a:r>
                      <a:rPr lang="ru-RU" sz="1600" b="1" dirty="0" smtClean="0"/>
                      <a:t>508,7</a:t>
                    </a:r>
                    <a:endParaRPr lang="ru-RU" b="1" dirty="0"/>
                  </a:p>
                  <a:p>
                    <a:r>
                      <a:rPr lang="ru-RU" sz="1600" dirty="0"/>
                      <a:t>млн</a:t>
                    </a:r>
                    <a:r>
                      <a:rPr lang="ru-RU" dirty="0"/>
                      <a:t>. </a:t>
                    </a:r>
                    <a:r>
                      <a:rPr lang="ru-RU" sz="1600" dirty="0"/>
                      <a:t>руб</a:t>
                    </a:r>
                    <a:r>
                      <a:rPr lang="ru-RU" dirty="0"/>
                      <a:t>.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5"/>
                  <c:y val="9.374814876057156E-3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 smtClean="0"/>
                      <a:t>42,8</a:t>
                    </a:r>
                    <a:endParaRPr lang="ru-RU" sz="1600" dirty="0"/>
                  </a:p>
                  <a:p>
                    <a:r>
                      <a:rPr lang="ru-RU" sz="1600" dirty="0"/>
                      <a:t>млн. руб.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Первоначально утвержденный бюджет</c:v>
                </c:pt>
                <c:pt idx="1">
                  <c:v>Утвержден с учетом изменений</c:v>
                </c:pt>
                <c:pt idx="2">
                  <c:v>Дополнительно выделено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1465.9</c:v>
                </c:pt>
                <c:pt idx="1">
                  <c:v>1508.7</c:v>
                </c:pt>
                <c:pt idx="2" formatCode="0.0">
                  <c:v>42.799999999999955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3178880"/>
        <c:axId val="124901568"/>
      </c:barChart>
      <c:catAx>
        <c:axId val="531788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500" baseline="0"/>
            </a:pPr>
            <a:endParaRPr lang="ru-RU"/>
          </a:p>
        </c:txPr>
        <c:crossAx val="124901568"/>
        <c:crosses val="autoZero"/>
        <c:auto val="1"/>
        <c:lblAlgn val="ctr"/>
        <c:lblOffset val="100"/>
        <c:noMultiLvlLbl val="0"/>
      </c:catAx>
      <c:valAx>
        <c:axId val="1249015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31788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154446179944493"/>
          <c:y val="0.31091245659939137"/>
          <c:w val="0.33845553820055502"/>
          <c:h val="0.22324529317620243"/>
        </c:manualLayout>
      </c:layout>
      <c:overlay val="0"/>
      <c:txPr>
        <a:bodyPr/>
        <a:lstStyle/>
        <a:p>
          <a:pPr>
            <a:defRPr sz="160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60BFB3-8BAE-4D2C-A828-4E920B0F0E34}" type="doc">
      <dgm:prSet loTypeId="urn:microsoft.com/office/officeart/2005/8/layout/vList3" loCatId="list" qsTypeId="urn:microsoft.com/office/officeart/2005/8/quickstyle/3d3" qsCatId="3D" csTypeId="urn:microsoft.com/office/officeart/2005/8/colors/colorful2" csCatId="colorful" phldr="1"/>
      <dgm:spPr/>
    </dgm:pt>
    <dgm:pt modelId="{EFE7988B-F915-4668-A879-7C87F9FF91EE}">
      <dgm:prSet phldrT="[Текст]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endParaRPr lang="ru-RU" b="1" i="0" u="none" dirty="0" smtClean="0">
            <a:solidFill>
              <a:schemeClr val="accent6">
                <a:lumMod val="20000"/>
                <a:lumOff val="80000"/>
              </a:schemeClr>
            </a:solidFill>
          </a:endParaRPr>
        </a:p>
      </dgm:t>
    </dgm:pt>
    <dgm:pt modelId="{6BE4DDDB-1333-4A04-84D5-4F2F5D0993CD}" type="parTrans" cxnId="{EC3E909B-5FA1-4D8B-AD4F-F80BA988DE92}">
      <dgm:prSet/>
      <dgm:spPr/>
      <dgm:t>
        <a:bodyPr/>
        <a:lstStyle/>
        <a:p>
          <a:endParaRPr lang="ru-RU"/>
        </a:p>
      </dgm:t>
    </dgm:pt>
    <dgm:pt modelId="{0B4DD431-DA2B-426E-9100-C235E89F233B}" type="sibTrans" cxnId="{EC3E909B-5FA1-4D8B-AD4F-F80BA988DE92}">
      <dgm:prSet/>
      <dgm:spPr/>
      <dgm:t>
        <a:bodyPr/>
        <a:lstStyle/>
        <a:p>
          <a:endParaRPr lang="ru-RU"/>
        </a:p>
      </dgm:t>
    </dgm:pt>
    <dgm:pt modelId="{BAA98161-995A-4429-A3C0-B304A06998F7}" type="pres">
      <dgm:prSet presAssocID="{4C60BFB3-8BAE-4D2C-A828-4E920B0F0E34}" presName="linearFlow" presStyleCnt="0">
        <dgm:presLayoutVars>
          <dgm:dir/>
          <dgm:resizeHandles val="exact"/>
        </dgm:presLayoutVars>
      </dgm:prSet>
      <dgm:spPr/>
    </dgm:pt>
    <dgm:pt modelId="{B4CA93C0-C8B7-4DBF-A0BE-354EEAE2FFAB}" type="pres">
      <dgm:prSet presAssocID="{EFE7988B-F915-4668-A879-7C87F9FF91EE}" presName="composite" presStyleCnt="0"/>
      <dgm:spPr/>
    </dgm:pt>
    <dgm:pt modelId="{E2624D10-37EF-41F3-8377-A1079945719D}" type="pres">
      <dgm:prSet presAssocID="{EFE7988B-F915-4668-A879-7C87F9FF91EE}" presName="imgShp" presStyleLbl="fgImgPlace1" presStyleIdx="0" presStyleCnt="1" custScaleX="37465" custScaleY="33990" custLinFactNeighborX="-33862" custLinFactNeighborY="938"/>
      <dgm:spPr>
        <a:blipFill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A9B1826-8F44-4086-8BB3-C295D331C095}" type="pres">
      <dgm:prSet presAssocID="{EFE7988B-F915-4668-A879-7C87F9FF91EE}" presName="txShp" presStyleLbl="node1" presStyleIdx="0" presStyleCnt="1" custScaleX="135138" custScaleY="183933" custLinFactNeighborX="8754" custLinFactNeighborY="-43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B1CFD66-013A-46FE-98FA-D1C9E0639C71}" type="presOf" srcId="{EFE7988B-F915-4668-A879-7C87F9FF91EE}" destId="{4A9B1826-8F44-4086-8BB3-C295D331C095}" srcOrd="0" destOrd="0" presId="urn:microsoft.com/office/officeart/2005/8/layout/vList3"/>
    <dgm:cxn modelId="{5B9F29B8-68BB-4DFF-AEA5-CE41B0A25205}" type="presOf" srcId="{4C60BFB3-8BAE-4D2C-A828-4E920B0F0E34}" destId="{BAA98161-995A-4429-A3C0-B304A06998F7}" srcOrd="0" destOrd="0" presId="urn:microsoft.com/office/officeart/2005/8/layout/vList3"/>
    <dgm:cxn modelId="{EC3E909B-5FA1-4D8B-AD4F-F80BA988DE92}" srcId="{4C60BFB3-8BAE-4D2C-A828-4E920B0F0E34}" destId="{EFE7988B-F915-4668-A879-7C87F9FF91EE}" srcOrd="0" destOrd="0" parTransId="{6BE4DDDB-1333-4A04-84D5-4F2F5D0993CD}" sibTransId="{0B4DD431-DA2B-426E-9100-C235E89F233B}"/>
    <dgm:cxn modelId="{F377CE69-2AD2-4D5B-BF70-75EA891EBEA3}" type="presParOf" srcId="{BAA98161-995A-4429-A3C0-B304A06998F7}" destId="{B4CA93C0-C8B7-4DBF-A0BE-354EEAE2FFAB}" srcOrd="0" destOrd="0" presId="urn:microsoft.com/office/officeart/2005/8/layout/vList3"/>
    <dgm:cxn modelId="{353A0BAF-FD97-4C2D-BE13-8A37C8FB1B2F}" type="presParOf" srcId="{B4CA93C0-C8B7-4DBF-A0BE-354EEAE2FFAB}" destId="{E2624D10-37EF-41F3-8377-A1079945719D}" srcOrd="0" destOrd="0" presId="urn:microsoft.com/office/officeart/2005/8/layout/vList3"/>
    <dgm:cxn modelId="{3AA7A577-0E30-4012-8554-5FEEDFF99A75}" type="presParOf" srcId="{B4CA93C0-C8B7-4DBF-A0BE-354EEAE2FFAB}" destId="{4A9B1826-8F44-4086-8BB3-C295D331C09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60BFB3-8BAE-4D2C-A828-4E920B0F0E34}" type="doc">
      <dgm:prSet loTypeId="urn:microsoft.com/office/officeart/2005/8/layout/vList3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3805AF3-92EB-4C2F-8A05-7517A0C4C68E}">
      <dgm:prSet phldrT="[Текст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ru-RU" dirty="0"/>
        </a:p>
      </dgm:t>
    </dgm:pt>
    <dgm:pt modelId="{A5B5BBEE-FCEF-441D-A752-EC5912E9B462}" type="parTrans" cxnId="{5C41B14C-1E87-46F4-A6F3-61E36AA7D36F}">
      <dgm:prSet/>
      <dgm:spPr/>
      <dgm:t>
        <a:bodyPr/>
        <a:lstStyle/>
        <a:p>
          <a:endParaRPr lang="ru-RU"/>
        </a:p>
      </dgm:t>
    </dgm:pt>
    <dgm:pt modelId="{326D1539-9CB7-4628-B19A-9C9C0754197C}" type="sibTrans" cxnId="{5C41B14C-1E87-46F4-A6F3-61E36AA7D36F}">
      <dgm:prSet/>
      <dgm:spPr/>
      <dgm:t>
        <a:bodyPr/>
        <a:lstStyle/>
        <a:p>
          <a:endParaRPr lang="ru-RU"/>
        </a:p>
      </dgm:t>
    </dgm:pt>
    <dgm:pt modelId="{48AA2F88-F466-4469-B9B5-C65F63055051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ru-RU" dirty="0"/>
        </a:p>
      </dgm:t>
    </dgm:pt>
    <dgm:pt modelId="{AEB49D89-DB4F-427A-BEA6-72476217AD08}" type="parTrans" cxnId="{E0DD8F92-92E2-4DE6-8BF7-36D65C2B65E9}">
      <dgm:prSet/>
      <dgm:spPr/>
      <dgm:t>
        <a:bodyPr/>
        <a:lstStyle/>
        <a:p>
          <a:endParaRPr lang="ru-RU"/>
        </a:p>
      </dgm:t>
    </dgm:pt>
    <dgm:pt modelId="{3AA3F67A-C23C-4D89-BB65-48C2BFD5C2E8}" type="sibTrans" cxnId="{E0DD8F92-92E2-4DE6-8BF7-36D65C2B65E9}">
      <dgm:prSet/>
      <dgm:spPr/>
      <dgm:t>
        <a:bodyPr/>
        <a:lstStyle/>
        <a:p>
          <a:endParaRPr lang="ru-RU"/>
        </a:p>
      </dgm:t>
    </dgm:pt>
    <dgm:pt modelId="{BAA98161-995A-4429-A3C0-B304A06998F7}" type="pres">
      <dgm:prSet presAssocID="{4C60BFB3-8BAE-4D2C-A828-4E920B0F0E34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F25D7C3-7B96-4B65-89EC-8FBCB37DF129}" type="pres">
      <dgm:prSet presAssocID="{C3805AF3-92EB-4C2F-8A05-7517A0C4C68E}" presName="composite" presStyleCnt="0"/>
      <dgm:spPr/>
      <dgm:t>
        <a:bodyPr/>
        <a:lstStyle/>
        <a:p>
          <a:endParaRPr lang="ru-RU"/>
        </a:p>
      </dgm:t>
    </dgm:pt>
    <dgm:pt modelId="{3E07CD8D-9D29-4A87-802A-10C3187ADB11}" type="pres">
      <dgm:prSet presAssocID="{C3805AF3-92EB-4C2F-8A05-7517A0C4C68E}" presName="imgShp" presStyleLbl="fgImgPlace1" presStyleIdx="0" presStyleCnt="2" custScaleX="58184" custScaleY="62059" custLinFactNeighborX="-35753" custLinFactNeighborY="6284"/>
      <dgm:spPr>
        <a:blipFill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07CFF79-510A-440C-A6B7-0A738B03F07F}" type="pres">
      <dgm:prSet presAssocID="{C3805AF3-92EB-4C2F-8A05-7517A0C4C68E}" presName="txShp" presStyleLbl="node1" presStyleIdx="0" presStyleCnt="2" custScaleX="130573" custScaleY="203200" custLinFactNeighborX="9366" custLinFactNeighborY="54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72409E-66FB-47F3-B8DE-D3FB76337276}" type="pres">
      <dgm:prSet presAssocID="{326D1539-9CB7-4628-B19A-9C9C0754197C}" presName="spacing" presStyleCnt="0"/>
      <dgm:spPr/>
      <dgm:t>
        <a:bodyPr/>
        <a:lstStyle/>
        <a:p>
          <a:endParaRPr lang="ru-RU"/>
        </a:p>
      </dgm:t>
    </dgm:pt>
    <dgm:pt modelId="{E6695E3B-A17A-485C-8E91-610593A8F718}" type="pres">
      <dgm:prSet presAssocID="{48AA2F88-F466-4469-B9B5-C65F63055051}" presName="composite" presStyleCnt="0"/>
      <dgm:spPr/>
      <dgm:t>
        <a:bodyPr/>
        <a:lstStyle/>
        <a:p>
          <a:endParaRPr lang="ru-RU"/>
        </a:p>
      </dgm:t>
    </dgm:pt>
    <dgm:pt modelId="{D4C37977-8EC0-4BB8-BF57-3110061CEBAF}" type="pres">
      <dgm:prSet presAssocID="{48AA2F88-F466-4469-B9B5-C65F63055051}" presName="imgShp" presStyleLbl="fgImgPlace1" presStyleIdx="1" presStyleCnt="2" custScaleX="46115" custScaleY="45679" custLinFactNeighborX="-46851" custLinFactNeighborY="-7250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432E9EF-0D22-41BD-B6CA-829465222E2E}" type="pres">
      <dgm:prSet presAssocID="{48AA2F88-F466-4469-B9B5-C65F63055051}" presName="txShp" presStyleLbl="node1" presStyleIdx="1" presStyleCnt="2" custScaleX="136053" custScaleY="64594" custLinFactNeighborX="10211" custLinFactNeighborY="-33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DD8F92-92E2-4DE6-8BF7-36D65C2B65E9}" srcId="{4C60BFB3-8BAE-4D2C-A828-4E920B0F0E34}" destId="{48AA2F88-F466-4469-B9B5-C65F63055051}" srcOrd="1" destOrd="0" parTransId="{AEB49D89-DB4F-427A-BEA6-72476217AD08}" sibTransId="{3AA3F67A-C23C-4D89-BB65-48C2BFD5C2E8}"/>
    <dgm:cxn modelId="{F70F1826-F78F-46A1-8EDC-6CA65858D894}" type="presOf" srcId="{4C60BFB3-8BAE-4D2C-A828-4E920B0F0E34}" destId="{BAA98161-995A-4429-A3C0-B304A06998F7}" srcOrd="0" destOrd="0" presId="urn:microsoft.com/office/officeart/2005/8/layout/vList3"/>
    <dgm:cxn modelId="{5C41B14C-1E87-46F4-A6F3-61E36AA7D36F}" srcId="{4C60BFB3-8BAE-4D2C-A828-4E920B0F0E34}" destId="{C3805AF3-92EB-4C2F-8A05-7517A0C4C68E}" srcOrd="0" destOrd="0" parTransId="{A5B5BBEE-FCEF-441D-A752-EC5912E9B462}" sibTransId="{326D1539-9CB7-4628-B19A-9C9C0754197C}"/>
    <dgm:cxn modelId="{167C2EDA-5E4B-49D3-963D-5224E1573F7C}" type="presOf" srcId="{C3805AF3-92EB-4C2F-8A05-7517A0C4C68E}" destId="{307CFF79-510A-440C-A6B7-0A738B03F07F}" srcOrd="0" destOrd="0" presId="urn:microsoft.com/office/officeart/2005/8/layout/vList3"/>
    <dgm:cxn modelId="{FDDA500A-B22B-4AF2-901B-489DF022187A}" type="presOf" srcId="{48AA2F88-F466-4469-B9B5-C65F63055051}" destId="{F432E9EF-0D22-41BD-B6CA-829465222E2E}" srcOrd="0" destOrd="0" presId="urn:microsoft.com/office/officeart/2005/8/layout/vList3"/>
    <dgm:cxn modelId="{28E0E7B3-3279-4B95-910E-FB3AA7FC45E2}" type="presParOf" srcId="{BAA98161-995A-4429-A3C0-B304A06998F7}" destId="{FF25D7C3-7B96-4B65-89EC-8FBCB37DF129}" srcOrd="0" destOrd="0" presId="urn:microsoft.com/office/officeart/2005/8/layout/vList3"/>
    <dgm:cxn modelId="{A94B9606-885F-49DD-9469-0887A3AD87FE}" type="presParOf" srcId="{FF25D7C3-7B96-4B65-89EC-8FBCB37DF129}" destId="{3E07CD8D-9D29-4A87-802A-10C3187ADB11}" srcOrd="0" destOrd="0" presId="urn:microsoft.com/office/officeart/2005/8/layout/vList3"/>
    <dgm:cxn modelId="{5D43B189-1A99-49CE-9CA0-5E6EE8085B63}" type="presParOf" srcId="{FF25D7C3-7B96-4B65-89EC-8FBCB37DF129}" destId="{307CFF79-510A-440C-A6B7-0A738B03F07F}" srcOrd="1" destOrd="0" presId="urn:microsoft.com/office/officeart/2005/8/layout/vList3"/>
    <dgm:cxn modelId="{C2354D4E-7259-46F7-9B96-1B5A726ED169}" type="presParOf" srcId="{BAA98161-995A-4429-A3C0-B304A06998F7}" destId="{6972409E-66FB-47F3-B8DE-D3FB76337276}" srcOrd="1" destOrd="0" presId="urn:microsoft.com/office/officeart/2005/8/layout/vList3"/>
    <dgm:cxn modelId="{5D991E9D-FC9A-403B-BA43-F81666895387}" type="presParOf" srcId="{BAA98161-995A-4429-A3C0-B304A06998F7}" destId="{E6695E3B-A17A-485C-8E91-610593A8F718}" srcOrd="2" destOrd="0" presId="urn:microsoft.com/office/officeart/2005/8/layout/vList3"/>
    <dgm:cxn modelId="{88B75D28-204A-4FF5-8368-F47333BB01D2}" type="presParOf" srcId="{E6695E3B-A17A-485C-8E91-610593A8F718}" destId="{D4C37977-8EC0-4BB8-BF57-3110061CEBAF}" srcOrd="0" destOrd="0" presId="urn:microsoft.com/office/officeart/2005/8/layout/vList3"/>
    <dgm:cxn modelId="{2A5DA981-B176-4F74-A15D-E574117D4799}" type="presParOf" srcId="{E6695E3B-A17A-485C-8E91-610593A8F718}" destId="{F432E9EF-0D22-41BD-B6CA-829465222E2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C60BFB3-8BAE-4D2C-A828-4E920B0F0E34}" type="doc">
      <dgm:prSet loTypeId="urn:microsoft.com/office/officeart/2005/8/layout/vList3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8AB9C57-5710-47D2-B5E8-9FD8C1544BD0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endParaRPr lang="ru-RU"/>
        </a:p>
      </dgm:t>
    </dgm:pt>
    <dgm:pt modelId="{FA98BD7C-FA9F-43B6-A991-146C4C27B567}" type="parTrans" cxnId="{FB3DEE68-3961-48A1-87F7-C1170A877030}">
      <dgm:prSet/>
      <dgm:spPr/>
      <dgm:t>
        <a:bodyPr/>
        <a:lstStyle/>
        <a:p>
          <a:endParaRPr lang="ru-RU"/>
        </a:p>
      </dgm:t>
    </dgm:pt>
    <dgm:pt modelId="{4D0D8DF1-5859-43E3-A06E-7C22C27FD668}" type="sibTrans" cxnId="{FB3DEE68-3961-48A1-87F7-C1170A877030}">
      <dgm:prSet/>
      <dgm:spPr/>
      <dgm:t>
        <a:bodyPr/>
        <a:lstStyle/>
        <a:p>
          <a:endParaRPr lang="ru-RU"/>
        </a:p>
      </dgm:t>
    </dgm:pt>
    <dgm:pt modelId="{C3805AF3-92EB-4C2F-8A05-7517A0C4C68E}">
      <dgm:prSet phldrT="[Текст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endParaRPr lang="ru-RU" dirty="0"/>
        </a:p>
      </dgm:t>
    </dgm:pt>
    <dgm:pt modelId="{326D1539-9CB7-4628-B19A-9C9C0754197C}" type="sibTrans" cxnId="{5C41B14C-1E87-46F4-A6F3-61E36AA7D36F}">
      <dgm:prSet/>
      <dgm:spPr/>
      <dgm:t>
        <a:bodyPr/>
        <a:lstStyle/>
        <a:p>
          <a:endParaRPr lang="ru-RU"/>
        </a:p>
      </dgm:t>
    </dgm:pt>
    <dgm:pt modelId="{A5B5BBEE-FCEF-441D-A752-EC5912E9B462}" type="parTrans" cxnId="{5C41B14C-1E87-46F4-A6F3-61E36AA7D36F}">
      <dgm:prSet/>
      <dgm:spPr/>
      <dgm:t>
        <a:bodyPr/>
        <a:lstStyle/>
        <a:p>
          <a:endParaRPr lang="ru-RU"/>
        </a:p>
      </dgm:t>
    </dgm:pt>
    <dgm:pt modelId="{BAA98161-995A-4429-A3C0-B304A06998F7}" type="pres">
      <dgm:prSet presAssocID="{4C60BFB3-8BAE-4D2C-A828-4E920B0F0E34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F25D7C3-7B96-4B65-89EC-8FBCB37DF129}" type="pres">
      <dgm:prSet presAssocID="{C3805AF3-92EB-4C2F-8A05-7517A0C4C68E}" presName="composite" presStyleCnt="0"/>
      <dgm:spPr/>
    </dgm:pt>
    <dgm:pt modelId="{3E07CD8D-9D29-4A87-802A-10C3187ADB11}" type="pres">
      <dgm:prSet presAssocID="{C3805AF3-92EB-4C2F-8A05-7517A0C4C68E}" presName="imgShp" presStyleLbl="fgImgPlace1" presStyleIdx="0" presStyleCnt="2" custScaleX="34027" custScaleY="36501" custLinFactNeighborX="-32986" custLinFactNeighborY="-44757"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endParaRPr lang="ru-RU"/>
        </a:p>
      </dgm:t>
    </dgm:pt>
    <dgm:pt modelId="{307CFF79-510A-440C-A6B7-0A738B03F07F}" type="pres">
      <dgm:prSet presAssocID="{C3805AF3-92EB-4C2F-8A05-7517A0C4C68E}" presName="txShp" presStyleLbl="node1" presStyleIdx="0" presStyleCnt="2" custScaleX="138419" custScaleY="36953" custLinFactNeighborX="6659" custLinFactNeighborY="-429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72409E-66FB-47F3-B8DE-D3FB76337276}" type="pres">
      <dgm:prSet presAssocID="{326D1539-9CB7-4628-B19A-9C9C0754197C}" presName="spacing" presStyleCnt="0"/>
      <dgm:spPr/>
    </dgm:pt>
    <dgm:pt modelId="{60746E61-08FC-4F29-954A-D47E5CE34CC9}" type="pres">
      <dgm:prSet presAssocID="{38AB9C57-5710-47D2-B5E8-9FD8C1544BD0}" presName="composite" presStyleCnt="0"/>
      <dgm:spPr/>
    </dgm:pt>
    <dgm:pt modelId="{3C005D2B-829E-4A4D-89D6-5A950F8B621E}" type="pres">
      <dgm:prSet presAssocID="{38AB9C57-5710-47D2-B5E8-9FD8C1544BD0}" presName="imgShp" presStyleLbl="fgImgPlace1" presStyleIdx="1" presStyleCnt="2" custScaleX="35158" custScaleY="34712" custLinFactNeighborX="-35844" custLinFactNeighborY="-19216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1D30B92-BD84-4D81-8659-4D6D6F64845D}" type="pres">
      <dgm:prSet presAssocID="{38AB9C57-5710-47D2-B5E8-9FD8C1544BD0}" presName="txShp" presStyleLbl="node1" presStyleIdx="1" presStyleCnt="2" custScaleX="137261" custScaleY="125462" custLinFactNeighborX="4738" custLinFactNeighborY="-207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269AA5-B725-4B95-8B23-33864F04EF8E}" type="presOf" srcId="{C3805AF3-92EB-4C2F-8A05-7517A0C4C68E}" destId="{307CFF79-510A-440C-A6B7-0A738B03F07F}" srcOrd="0" destOrd="0" presId="urn:microsoft.com/office/officeart/2005/8/layout/vList3"/>
    <dgm:cxn modelId="{FB3DEE68-3961-48A1-87F7-C1170A877030}" srcId="{4C60BFB3-8BAE-4D2C-A828-4E920B0F0E34}" destId="{38AB9C57-5710-47D2-B5E8-9FD8C1544BD0}" srcOrd="1" destOrd="0" parTransId="{FA98BD7C-FA9F-43B6-A991-146C4C27B567}" sibTransId="{4D0D8DF1-5859-43E3-A06E-7C22C27FD668}"/>
    <dgm:cxn modelId="{0A577307-491F-4307-9E56-0AB67B26129D}" type="presOf" srcId="{4C60BFB3-8BAE-4D2C-A828-4E920B0F0E34}" destId="{BAA98161-995A-4429-A3C0-B304A06998F7}" srcOrd="0" destOrd="0" presId="urn:microsoft.com/office/officeart/2005/8/layout/vList3"/>
    <dgm:cxn modelId="{1E7D76BB-DDC6-4376-A1C4-74E1EEEEBFBC}" type="presOf" srcId="{38AB9C57-5710-47D2-B5E8-9FD8C1544BD0}" destId="{61D30B92-BD84-4D81-8659-4D6D6F64845D}" srcOrd="0" destOrd="0" presId="urn:microsoft.com/office/officeart/2005/8/layout/vList3"/>
    <dgm:cxn modelId="{5C41B14C-1E87-46F4-A6F3-61E36AA7D36F}" srcId="{4C60BFB3-8BAE-4D2C-A828-4E920B0F0E34}" destId="{C3805AF3-92EB-4C2F-8A05-7517A0C4C68E}" srcOrd="0" destOrd="0" parTransId="{A5B5BBEE-FCEF-441D-A752-EC5912E9B462}" sibTransId="{326D1539-9CB7-4628-B19A-9C9C0754197C}"/>
    <dgm:cxn modelId="{32D49629-F13A-484E-AAE9-574DFBECA876}" type="presParOf" srcId="{BAA98161-995A-4429-A3C0-B304A06998F7}" destId="{FF25D7C3-7B96-4B65-89EC-8FBCB37DF129}" srcOrd="0" destOrd="0" presId="urn:microsoft.com/office/officeart/2005/8/layout/vList3"/>
    <dgm:cxn modelId="{96BF717D-3345-43A7-84BC-7D17B65EA35D}" type="presParOf" srcId="{FF25D7C3-7B96-4B65-89EC-8FBCB37DF129}" destId="{3E07CD8D-9D29-4A87-802A-10C3187ADB11}" srcOrd="0" destOrd="0" presId="urn:microsoft.com/office/officeart/2005/8/layout/vList3"/>
    <dgm:cxn modelId="{76D57230-B5EE-4F29-9103-BDCAC3079A67}" type="presParOf" srcId="{FF25D7C3-7B96-4B65-89EC-8FBCB37DF129}" destId="{307CFF79-510A-440C-A6B7-0A738B03F07F}" srcOrd="1" destOrd="0" presId="urn:microsoft.com/office/officeart/2005/8/layout/vList3"/>
    <dgm:cxn modelId="{89CDB24F-97A3-45A3-BAFC-9C85EB58F1F0}" type="presParOf" srcId="{BAA98161-995A-4429-A3C0-B304A06998F7}" destId="{6972409E-66FB-47F3-B8DE-D3FB76337276}" srcOrd="1" destOrd="0" presId="urn:microsoft.com/office/officeart/2005/8/layout/vList3"/>
    <dgm:cxn modelId="{2DF29924-FAFD-41BA-BA67-BA0B6173D0E8}" type="presParOf" srcId="{BAA98161-995A-4429-A3C0-B304A06998F7}" destId="{60746E61-08FC-4F29-954A-D47E5CE34CC9}" srcOrd="2" destOrd="0" presId="urn:microsoft.com/office/officeart/2005/8/layout/vList3"/>
    <dgm:cxn modelId="{79739902-07AE-4552-B80A-B97483A9C133}" type="presParOf" srcId="{60746E61-08FC-4F29-954A-D47E5CE34CC9}" destId="{3C005D2B-829E-4A4D-89D6-5A950F8B621E}" srcOrd="0" destOrd="0" presId="urn:microsoft.com/office/officeart/2005/8/layout/vList3"/>
    <dgm:cxn modelId="{156F88B4-F8C2-47E7-A810-77174D15F8AA}" type="presParOf" srcId="{60746E61-08FC-4F29-954A-D47E5CE34CC9}" destId="{61D30B92-BD84-4D81-8659-4D6D6F64845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9B1826-8F44-4086-8BB3-C295D331C095}">
      <dsp:nvSpPr>
        <dsp:cNvPr id="0" name=""/>
        <dsp:cNvSpPr/>
      </dsp:nvSpPr>
      <dsp:spPr>
        <a:xfrm rot="10800000">
          <a:off x="913069" y="0"/>
          <a:ext cx="8097580" cy="5552142"/>
        </a:xfrm>
        <a:prstGeom prst="homePlate">
          <a:avLst/>
        </a:prstGeom>
        <a:solidFill>
          <a:schemeClr val="accent3">
            <a:lumMod val="40000"/>
            <a:lumOff val="6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1105" tIns="247650" rIns="46228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b="1" i="0" u="none" kern="1200" dirty="0" smtClean="0">
            <a:solidFill>
              <a:schemeClr val="accent6">
                <a:lumMod val="20000"/>
                <a:lumOff val="80000"/>
              </a:schemeClr>
            </a:solidFill>
          </a:endParaRPr>
        </a:p>
      </dsp:txBody>
      <dsp:txXfrm rot="10800000">
        <a:off x="2301104" y="0"/>
        <a:ext cx="6709545" cy="5552142"/>
      </dsp:txXfrm>
    </dsp:sp>
    <dsp:sp modelId="{E2624D10-37EF-41F3-8377-A1079945719D}">
      <dsp:nvSpPr>
        <dsp:cNvPr id="0" name=""/>
        <dsp:cNvSpPr/>
      </dsp:nvSpPr>
      <dsp:spPr>
        <a:xfrm>
          <a:off x="0" y="2291382"/>
          <a:ext cx="1130906" cy="1026011"/>
        </a:xfrm>
        <a:prstGeom prst="ellipse">
          <a:avLst/>
        </a:prstGeom>
        <a:blipFill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7CFF79-510A-440C-A6B7-0A738B03F07F}">
      <dsp:nvSpPr>
        <dsp:cNvPr id="0" name=""/>
        <dsp:cNvSpPr/>
      </dsp:nvSpPr>
      <dsp:spPr>
        <a:xfrm rot="10800000">
          <a:off x="1059437" y="100533"/>
          <a:ext cx="7179664" cy="3743214"/>
        </a:xfrm>
        <a:prstGeom prst="homePlat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330" tIns="247650" rIns="46228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 rot="10800000">
        <a:off x="1995240" y="100533"/>
        <a:ext cx="6243861" cy="3743214"/>
      </dsp:txXfrm>
    </dsp:sp>
    <dsp:sp modelId="{3E07CD8D-9D29-4A87-802A-10C3187ADB11}">
      <dsp:nvSpPr>
        <dsp:cNvPr id="0" name=""/>
        <dsp:cNvSpPr/>
      </dsp:nvSpPr>
      <dsp:spPr>
        <a:xfrm>
          <a:off x="190449" y="1416286"/>
          <a:ext cx="1071826" cy="1143209"/>
        </a:xfrm>
        <a:prstGeom prst="ellipse">
          <a:avLst/>
        </a:prstGeom>
        <a:blipFill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32E9EF-0D22-41BD-B6CA-829465222E2E}">
      <dsp:nvSpPr>
        <dsp:cNvPr id="0" name=""/>
        <dsp:cNvSpPr/>
      </dsp:nvSpPr>
      <dsp:spPr>
        <a:xfrm rot="10800000">
          <a:off x="787558" y="4232617"/>
          <a:ext cx="7480986" cy="1189907"/>
        </a:xfrm>
        <a:prstGeom prst="homePlate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330" tIns="209550" rIns="391160" bIns="2095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500" kern="1200" dirty="0"/>
        </a:p>
      </dsp:txBody>
      <dsp:txXfrm rot="10800000">
        <a:off x="1085035" y="4232617"/>
        <a:ext cx="7183509" cy="1189907"/>
      </dsp:txXfrm>
    </dsp:sp>
    <dsp:sp modelId="{D4C37977-8EC0-4BB8-BF57-3110061CEBAF}">
      <dsp:nvSpPr>
        <dsp:cNvPr id="0" name=""/>
        <dsp:cNvSpPr/>
      </dsp:nvSpPr>
      <dsp:spPr>
        <a:xfrm>
          <a:off x="97173" y="4334294"/>
          <a:ext cx="849499" cy="841468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7CFF79-510A-440C-A6B7-0A738B03F07F}">
      <dsp:nvSpPr>
        <dsp:cNvPr id="0" name=""/>
        <dsp:cNvSpPr/>
      </dsp:nvSpPr>
      <dsp:spPr>
        <a:xfrm rot="10800000">
          <a:off x="669461" y="0"/>
          <a:ext cx="7749996" cy="1040230"/>
        </a:xfrm>
        <a:prstGeom prst="homePlate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1341" tIns="182880" rIns="341376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800" kern="1200" dirty="0"/>
        </a:p>
      </dsp:txBody>
      <dsp:txXfrm rot="10800000">
        <a:off x="929518" y="0"/>
        <a:ext cx="7489939" cy="1040230"/>
      </dsp:txXfrm>
    </dsp:sp>
    <dsp:sp modelId="{3E07CD8D-9D29-4A87-802A-10C3187ADB11}">
      <dsp:nvSpPr>
        <dsp:cNvPr id="0" name=""/>
        <dsp:cNvSpPr/>
      </dsp:nvSpPr>
      <dsp:spPr>
        <a:xfrm>
          <a:off x="2768" y="0"/>
          <a:ext cx="957863" cy="1027506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D30B92-BD84-4D81-8659-4D6D6F64845D}">
      <dsp:nvSpPr>
        <dsp:cNvPr id="0" name=""/>
        <dsp:cNvSpPr/>
      </dsp:nvSpPr>
      <dsp:spPr>
        <a:xfrm rot="10800000">
          <a:off x="632426" y="1298061"/>
          <a:ext cx="7685160" cy="3531767"/>
        </a:xfrm>
        <a:prstGeom prst="homePlate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1341" tIns="247650" rIns="46228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/>
        </a:p>
      </dsp:txBody>
      <dsp:txXfrm rot="10800000">
        <a:off x="1515368" y="1298061"/>
        <a:ext cx="6802218" cy="3531767"/>
      </dsp:txXfrm>
    </dsp:sp>
    <dsp:sp modelId="{3C005D2B-829E-4A4D-89D6-5A950F8B621E}">
      <dsp:nvSpPr>
        <dsp:cNvPr id="0" name=""/>
        <dsp:cNvSpPr/>
      </dsp:nvSpPr>
      <dsp:spPr>
        <a:xfrm>
          <a:off x="0" y="2617681"/>
          <a:ext cx="989701" cy="977146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0.30269</cdr:x>
      <cdr:y>0.64976</cdr:y>
    </cdr:from>
    <cdr:to>
      <cdr:x>0.46828</cdr:x>
      <cdr:y>0.71276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431077" y="3480656"/>
          <a:ext cx="1329933" cy="337483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alpha val="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1 732,1</a:t>
          </a:r>
        </a:p>
        <a:p xmlns:a="http://schemas.openxmlformats.org/drawingml/2006/main">
          <a:pPr algn="ctr"/>
          <a:r>
            <a:rPr lang="ru-RU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млн. руб.</a:t>
          </a:r>
          <a:endParaRPr lang="ru-RU" sz="16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0.54247</cdr:x>
      <cdr:y>0.6653</cdr:y>
    </cdr:from>
    <cdr:to>
      <cdr:x>0.79656</cdr:x>
      <cdr:y>0.75771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4356806" y="3563943"/>
          <a:ext cx="2040719" cy="495027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alpha val="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2 076,2</a:t>
          </a:r>
        </a:p>
        <a:p xmlns:a="http://schemas.openxmlformats.org/drawingml/2006/main">
          <a:pPr algn="ctr"/>
          <a:r>
            <a:rPr lang="ru-RU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млн. руб.</a:t>
          </a:r>
          <a:endParaRPr lang="ru-RU" sz="16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0.48257</cdr:x>
      <cdr:y>0.11229</cdr:y>
    </cdr:from>
    <cdr:to>
      <cdr:x>0.90692</cdr:x>
      <cdr:y>0.1991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268748" y="516453"/>
          <a:ext cx="1995037" cy="3992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 rtl="0"/>
          <a:r>
            <a:rPr lang="ru-RU" sz="800" b="1" baseline="0" dirty="0" smtClean="0"/>
            <a:t>Антитеррористические</a:t>
          </a:r>
          <a:r>
            <a:rPr lang="ru-RU" sz="800" b="1" dirty="0" smtClean="0"/>
            <a:t> мероприятия</a:t>
          </a:r>
        </a:p>
        <a:p xmlns:a="http://schemas.openxmlformats.org/drawingml/2006/main">
          <a:pPr algn="ctr" rtl="0"/>
          <a:r>
            <a:rPr lang="ru-RU" sz="800" b="1" baseline="0" dirty="0" smtClean="0"/>
            <a:t>2,59%</a:t>
          </a:r>
          <a:endParaRPr lang="ru-RU" sz="800" dirty="0"/>
        </a:p>
      </cdr:txBody>
    </cdr:sp>
  </cdr:relSizeAnchor>
  <cdr:relSizeAnchor xmlns:cdr="http://schemas.openxmlformats.org/drawingml/2006/chartDrawing">
    <cdr:from>
      <cdr:x>0.18285</cdr:x>
      <cdr:y>0.386</cdr:y>
    </cdr:from>
    <cdr:to>
      <cdr:x>0.31865</cdr:x>
      <cdr:y>0.44911</cdr:y>
    </cdr:to>
    <cdr:cxnSp macro="">
      <cdr:nvCxnSpPr>
        <cdr:cNvPr id="6" name="Прямая соединительная линия 5"/>
        <cdr:cNvCxnSpPr/>
      </cdr:nvCxnSpPr>
      <cdr:spPr>
        <a:xfrm xmlns:a="http://schemas.openxmlformats.org/drawingml/2006/main">
          <a:off x="859647" y="1775275"/>
          <a:ext cx="638449" cy="29025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0.38349</cdr:x>
      <cdr:y>0.08844</cdr:y>
    </cdr:from>
    <cdr:to>
      <cdr:x>0.39083</cdr:x>
      <cdr:y>0.18409</cdr:y>
    </cdr:to>
    <cdr:cxnSp macro="">
      <cdr:nvCxnSpPr>
        <cdr:cNvPr id="10" name="Прямая соединительная линия 9"/>
        <cdr:cNvCxnSpPr/>
      </cdr:nvCxnSpPr>
      <cdr:spPr>
        <a:xfrm xmlns:a="http://schemas.openxmlformats.org/drawingml/2006/main" flipH="1">
          <a:off x="1802921" y="406735"/>
          <a:ext cx="34506" cy="439947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0.09358</cdr:x>
      <cdr:y>0.3379</cdr:y>
    </cdr:from>
    <cdr:to>
      <cdr:x>0.12661</cdr:x>
      <cdr:y>0.39215</cdr:y>
    </cdr:to>
    <cdr:cxnSp macro="">
      <cdr:nvCxnSpPr>
        <cdr:cNvPr id="13" name="Прямая соединительная линия 12"/>
        <cdr:cNvCxnSpPr/>
      </cdr:nvCxnSpPr>
      <cdr:spPr>
        <a:xfrm xmlns:a="http://schemas.openxmlformats.org/drawingml/2006/main">
          <a:off x="439946" y="1554049"/>
          <a:ext cx="155277" cy="249519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0.09908</cdr:x>
      <cdr:y>0.61549</cdr:y>
    </cdr:from>
    <cdr:to>
      <cdr:x>0.12844</cdr:x>
      <cdr:y>0.66599</cdr:y>
    </cdr:to>
    <cdr:cxnSp macro="">
      <cdr:nvCxnSpPr>
        <cdr:cNvPr id="15" name="Прямая соединительная линия 14"/>
        <cdr:cNvCxnSpPr/>
      </cdr:nvCxnSpPr>
      <cdr:spPr>
        <a:xfrm xmlns:a="http://schemas.openxmlformats.org/drawingml/2006/main" flipV="1">
          <a:off x="465826" y="2830759"/>
          <a:ext cx="138023" cy="23226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0.18899</cdr:x>
      <cdr:y>0.16721</cdr:y>
    </cdr:from>
    <cdr:to>
      <cdr:x>0.21101</cdr:x>
      <cdr:y>0.26287</cdr:y>
    </cdr:to>
    <cdr:cxnSp macro="">
      <cdr:nvCxnSpPr>
        <cdr:cNvPr id="19" name="Прямая соединительная линия 18"/>
        <cdr:cNvCxnSpPr/>
      </cdr:nvCxnSpPr>
      <cdr:spPr>
        <a:xfrm xmlns:a="http://schemas.openxmlformats.org/drawingml/2006/main">
          <a:off x="888522" y="769045"/>
          <a:ext cx="103516" cy="439947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0.76514</cdr:x>
      <cdr:y>0.3427</cdr:y>
    </cdr:from>
    <cdr:to>
      <cdr:x>0.80712</cdr:x>
      <cdr:y>0.39778</cdr:y>
    </cdr:to>
    <cdr:cxnSp macro="">
      <cdr:nvCxnSpPr>
        <cdr:cNvPr id="21" name="Прямая соединительная линия 20"/>
        <cdr:cNvCxnSpPr/>
      </cdr:nvCxnSpPr>
      <cdr:spPr>
        <a:xfrm xmlns:a="http://schemas.openxmlformats.org/drawingml/2006/main" flipH="1">
          <a:off x="3597214" y="1576141"/>
          <a:ext cx="197384" cy="253307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0.4844</cdr:x>
      <cdr:y>0.15596</cdr:y>
    </cdr:from>
    <cdr:to>
      <cdr:x>0.54312</cdr:x>
      <cdr:y>0.20646</cdr:y>
    </cdr:to>
    <cdr:cxnSp macro="">
      <cdr:nvCxnSpPr>
        <cdr:cNvPr id="23" name="Прямая соединительная линия 22"/>
        <cdr:cNvCxnSpPr/>
      </cdr:nvCxnSpPr>
      <cdr:spPr>
        <a:xfrm xmlns:a="http://schemas.openxmlformats.org/drawingml/2006/main" flipH="1">
          <a:off x="2277373" y="717286"/>
          <a:ext cx="276046" cy="232267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0.55963</cdr:x>
      <cdr:y>0.15705</cdr:y>
    </cdr:from>
    <cdr:to>
      <cdr:x>0.61445</cdr:x>
      <cdr:y>0.21902</cdr:y>
    </cdr:to>
    <cdr:cxnSp macro="">
      <cdr:nvCxnSpPr>
        <cdr:cNvPr id="12" name="Прямая соединительная линия 11"/>
        <cdr:cNvCxnSpPr/>
      </cdr:nvCxnSpPr>
      <cdr:spPr>
        <a:xfrm xmlns:a="http://schemas.openxmlformats.org/drawingml/2006/main" flipH="1">
          <a:off x="2498477" y="773070"/>
          <a:ext cx="244722" cy="305078"/>
        </a:xfrm>
        <a:prstGeom xmlns:a="http://schemas.openxmlformats.org/drawingml/2006/main" prst="line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0.79138</cdr:x>
      <cdr:y>0.75305</cdr:y>
    </cdr:from>
    <cdr:to>
      <cdr:x>0.85211</cdr:x>
      <cdr:y>0.80195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>
          <a:off x="3533101" y="3706901"/>
          <a:ext cx="271148" cy="24069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0.1681</cdr:x>
      <cdr:y>0.31477</cdr:y>
    </cdr:from>
    <cdr:to>
      <cdr:x>0.20215</cdr:x>
      <cdr:y>0.38224</cdr:y>
    </cdr:to>
    <cdr:cxnSp macro="">
      <cdr:nvCxnSpPr>
        <cdr:cNvPr id="16" name="Прямая соединительная линия 15"/>
        <cdr:cNvCxnSpPr/>
      </cdr:nvCxnSpPr>
      <cdr:spPr>
        <a:xfrm xmlns:a="http://schemas.openxmlformats.org/drawingml/2006/main" flipH="1" flipV="1">
          <a:off x="750497" y="1549447"/>
          <a:ext cx="152010" cy="33211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0.33428</cdr:x>
      <cdr:y>0.11674</cdr:y>
    </cdr:from>
    <cdr:to>
      <cdr:x>0.40332</cdr:x>
      <cdr:y>0.2128</cdr:y>
    </cdr:to>
    <cdr:cxnSp macro="">
      <cdr:nvCxnSpPr>
        <cdr:cNvPr id="20" name="Прямая соединительная линия 19"/>
        <cdr:cNvCxnSpPr/>
      </cdr:nvCxnSpPr>
      <cdr:spPr>
        <a:xfrm xmlns:a="http://schemas.openxmlformats.org/drawingml/2006/main">
          <a:off x="1492370" y="574664"/>
          <a:ext cx="308232" cy="47285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0.23766</cdr:x>
      <cdr:y>0.21313</cdr:y>
    </cdr:from>
    <cdr:to>
      <cdr:x>0.27631</cdr:x>
      <cdr:y>0.28498</cdr:y>
    </cdr:to>
    <cdr:cxnSp macro="">
      <cdr:nvCxnSpPr>
        <cdr:cNvPr id="24" name="Прямая соединительная линия 23"/>
        <cdr:cNvCxnSpPr/>
      </cdr:nvCxnSpPr>
      <cdr:spPr>
        <a:xfrm xmlns:a="http://schemas.openxmlformats.org/drawingml/2006/main">
          <a:off x="1061049" y="1049117"/>
          <a:ext cx="172529" cy="35368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0.13139</cdr:x>
      <cdr:y>0.56537</cdr:y>
    </cdr:from>
    <cdr:to>
      <cdr:x>0.17776</cdr:x>
      <cdr:y>0.61794</cdr:y>
    </cdr:to>
    <cdr:cxnSp macro="">
      <cdr:nvCxnSpPr>
        <cdr:cNvPr id="26" name="Прямая соединительная линия 25"/>
        <cdr:cNvCxnSpPr/>
      </cdr:nvCxnSpPr>
      <cdr:spPr>
        <a:xfrm xmlns:a="http://schemas.openxmlformats.org/drawingml/2006/main" flipV="1">
          <a:off x="586596" y="2783025"/>
          <a:ext cx="207034" cy="25879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0.16231</cdr:x>
      <cdr:y>0.41641</cdr:y>
    </cdr:from>
    <cdr:to>
      <cdr:x>0.19902</cdr:x>
      <cdr:y>0.43043</cdr:y>
    </cdr:to>
    <cdr:cxnSp macro="">
      <cdr:nvCxnSpPr>
        <cdr:cNvPr id="17" name="Прямая соединительная линия 16"/>
        <cdr:cNvCxnSpPr/>
      </cdr:nvCxnSpPr>
      <cdr:spPr>
        <a:xfrm xmlns:a="http://schemas.openxmlformats.org/drawingml/2006/main" flipH="1" flipV="1">
          <a:off x="724618" y="2049779"/>
          <a:ext cx="163903" cy="69011"/>
        </a:xfrm>
        <a:prstGeom xmlns:a="http://schemas.openxmlformats.org/drawingml/2006/main" prst="line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1DD70-0A1E-4AF0-AE31-2AA93CDFCB11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242ECD-6AAE-4094-9D76-B18CEFE70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445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42ECD-6AAE-4094-9D76-B18CEFE70D8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462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42ECD-6AAE-4094-9D76-B18CEFE70D8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403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D41D-7B65-47FD-9A5E-50DEF822E0FF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C8F0-6F8C-466F-815E-4C909B520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114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D41D-7B65-47FD-9A5E-50DEF822E0FF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C8F0-6F8C-466F-815E-4C909B520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612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D41D-7B65-47FD-9A5E-50DEF822E0FF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C8F0-6F8C-466F-815E-4C909B520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808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D41D-7B65-47FD-9A5E-50DEF822E0FF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C8F0-6F8C-466F-815E-4C909B520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20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D41D-7B65-47FD-9A5E-50DEF822E0FF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C8F0-6F8C-466F-815E-4C909B520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82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D41D-7B65-47FD-9A5E-50DEF822E0FF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C8F0-6F8C-466F-815E-4C909B520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189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D41D-7B65-47FD-9A5E-50DEF822E0FF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C8F0-6F8C-466F-815E-4C909B520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687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D41D-7B65-47FD-9A5E-50DEF822E0FF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C8F0-6F8C-466F-815E-4C909B520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647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D41D-7B65-47FD-9A5E-50DEF822E0FF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C8F0-6F8C-466F-815E-4C909B520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24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D41D-7B65-47FD-9A5E-50DEF822E0FF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C8F0-6F8C-466F-815E-4C909B520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739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D41D-7B65-47FD-9A5E-50DEF822E0FF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C8F0-6F8C-466F-815E-4C909B520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6013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807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614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7189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656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0240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8299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3537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1619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7530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6718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8554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202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9737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7899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9751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6263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1885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5523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5351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1425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3581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1105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CB7E-46D3-4D66-9A47-12E36A305F1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00748-CC2F-454A-BE64-7C44704266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9012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CB7E-46D3-4D66-9A47-12E36A305F1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00748-CC2F-454A-BE64-7C44704266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2460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CB7E-46D3-4D66-9A47-12E36A305F1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00748-CC2F-454A-BE64-7C44704266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8028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CB7E-46D3-4D66-9A47-12E36A305F1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00748-CC2F-454A-BE64-7C44704266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3208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CB7E-46D3-4D66-9A47-12E36A305F1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00748-CC2F-454A-BE64-7C44704266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3894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CB7E-46D3-4D66-9A47-12E36A305F1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00748-CC2F-454A-BE64-7C44704266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7380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CB7E-46D3-4D66-9A47-12E36A305F1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00748-CC2F-454A-BE64-7C44704266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9947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CB7E-46D3-4D66-9A47-12E36A305F1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00748-CC2F-454A-BE64-7C44704266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79604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CB7E-46D3-4D66-9A47-12E36A305F1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00748-CC2F-454A-BE64-7C44704266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7276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CB7E-46D3-4D66-9A47-12E36A305F1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00748-CC2F-454A-BE64-7C44704266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1733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CB7E-46D3-4D66-9A47-12E36A305F1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00748-CC2F-454A-BE64-7C44704266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240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5D41D-7B65-47FD-9A5E-50DEF822E0FF}" type="datetimeFigureOut">
              <a:rPr lang="en-US" smtClean="0"/>
              <a:t>5/8/2026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EC8F0-6F8C-466F-815E-4C909B520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191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9" r="47794"/>
          <a:stretch/>
        </p:blipFill>
        <p:spPr>
          <a:xfrm>
            <a:off x="-1" y="0"/>
            <a:ext cx="4356849" cy="6858000"/>
          </a:xfrm>
          <a:prstGeom prst="rect">
            <a:avLst/>
          </a:prstGeom>
          <a:effectLst/>
        </p:spPr>
      </p:pic>
      <p:sp>
        <p:nvSpPr>
          <p:cNvPr id="9" name="Прямоугольник 8"/>
          <p:cNvSpPr/>
          <p:nvPr userDrawn="1"/>
        </p:nvSpPr>
        <p:spPr>
          <a:xfrm>
            <a:off x="0" y="0"/>
            <a:ext cx="3240742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996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00"/>
          <a:stretch/>
        </p:blipFill>
        <p:spPr>
          <a:xfrm>
            <a:off x="0" y="1371597"/>
            <a:ext cx="9144000" cy="548640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020"/>
          <a:stretch/>
        </p:blipFill>
        <p:spPr>
          <a:xfrm>
            <a:off x="0" y="0"/>
            <a:ext cx="9144000" cy="137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973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ACB7E-46D3-4D66-9A47-12E36A305F1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00748-CC2F-454A-BE64-7C447042663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369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28229" y="1839575"/>
            <a:ext cx="5685659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i="1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Исполнение бюджета</a:t>
            </a:r>
            <a:r>
              <a:rPr lang="en-US" sz="3200" b="1" i="1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en-US" sz="3200" b="1" i="1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i="1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управлению образования </a:t>
            </a:r>
            <a:br>
              <a:rPr lang="ru-RU" sz="3200" b="1" i="1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администрации города </a:t>
            </a:r>
            <a:r>
              <a:rPr lang="en-US" sz="3200" b="1" i="1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i="1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Евпатории Республики Крым </a:t>
            </a:r>
            <a:r>
              <a:rPr lang="en-US" sz="3200" b="1" i="1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i="1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3200" b="1" i="1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i="1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за</a:t>
            </a:r>
            <a:r>
              <a:rPr lang="en-US" sz="3200" b="1" i="1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202</a:t>
            </a:r>
            <a:r>
              <a:rPr lang="ru-RU" sz="3200" b="1" i="1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3200" b="1" i="1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</a:t>
            </a:r>
            <a:endParaRPr lang="ru-RU" sz="3200" b="1" i="1" dirty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37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7837313"/>
              </p:ext>
            </p:extLst>
          </p:nvPr>
        </p:nvGraphicFramePr>
        <p:xfrm>
          <a:off x="937261" y="906780"/>
          <a:ext cx="8031480" cy="5356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9055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39000"/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0" y="0"/>
            <a:ext cx="9143999" cy="6858000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48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9" name="Объект 4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47403485"/>
              </p:ext>
            </p:extLst>
          </p:nvPr>
        </p:nvGraphicFramePr>
        <p:xfrm>
          <a:off x="4684143" y="1069028"/>
          <a:ext cx="4753155" cy="4736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0" name="Объект 4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780662532"/>
              </p:ext>
            </p:extLst>
          </p:nvPr>
        </p:nvGraphicFramePr>
        <p:xfrm>
          <a:off x="1" y="1159247"/>
          <a:ext cx="4321833" cy="4689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1" name="Прямоугольник 30"/>
          <p:cNvSpPr/>
          <p:nvPr/>
        </p:nvSpPr>
        <p:spPr>
          <a:xfrm>
            <a:off x="368378" y="116632"/>
            <a:ext cx="8496944" cy="7920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бюджета за период 2024 – 2025 годы</a:t>
            </a:r>
            <a:endParaRPr lang="ru-RU" sz="3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28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Picture 2" descr="http://nachalo4ka.ru/wp-content/uploads/2014/07/Snova-v-shkolu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1082" y="36225"/>
            <a:ext cx="9197708" cy="453390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nachalo4ka.ru/wp-content/uploads/2014/07/Snova-v-shkolu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1557" y="1992212"/>
            <a:ext cx="9154582" cy="453390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0" name="Группа 89"/>
          <p:cNvGrpSpPr/>
          <p:nvPr/>
        </p:nvGrpSpPr>
        <p:grpSpPr>
          <a:xfrm>
            <a:off x="0" y="4566437"/>
            <a:ext cx="9144000" cy="407631"/>
            <a:chOff x="104775" y="1705440"/>
            <a:chExt cx="8858250" cy="407631"/>
          </a:xfrm>
        </p:grpSpPr>
        <p:sp>
          <p:nvSpPr>
            <p:cNvPr id="91" name="矩形 240"/>
            <p:cNvSpPr/>
            <p:nvPr/>
          </p:nvSpPr>
          <p:spPr>
            <a:xfrm>
              <a:off x="104775" y="1705440"/>
              <a:ext cx="8858250" cy="407631"/>
            </a:xfrm>
            <a:prstGeom prst="rect">
              <a:avLst/>
            </a:prstGeom>
            <a:solidFill>
              <a:srgbClr val="F0D2AA"/>
            </a:solidFill>
            <a:ln>
              <a:noFill/>
            </a:ln>
            <a:effectLst>
              <a:outerShdw blurRad="266700" dist="114300" dir="16200000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013">
                <a:solidFill>
                  <a:prstClr val="black"/>
                </a:solidFill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  <p:sp>
          <p:nvSpPr>
            <p:cNvPr id="93" name="五边形 242"/>
            <p:cNvSpPr/>
            <p:nvPr/>
          </p:nvSpPr>
          <p:spPr>
            <a:xfrm>
              <a:off x="1051424" y="1705440"/>
              <a:ext cx="2020952" cy="407631"/>
            </a:xfrm>
            <a:prstGeom prst="homePlate">
              <a:avLst>
                <a:gd name="adj" fmla="val 28363"/>
              </a:avLst>
            </a:prstGeom>
            <a:solidFill>
              <a:sysClr val="window" lastClr="FFFFFF"/>
            </a:solidFill>
            <a:ln>
              <a:noFill/>
            </a:ln>
            <a:effectLst>
              <a:outerShdw blurRad="165100" dist="190500" dir="10800000" algn="r" rotWithShape="0">
                <a:prstClr val="black">
                  <a:alpha val="14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Группа 94"/>
          <p:cNvGrpSpPr/>
          <p:nvPr/>
        </p:nvGrpSpPr>
        <p:grpSpPr>
          <a:xfrm>
            <a:off x="0" y="3996672"/>
            <a:ext cx="9144000" cy="407631"/>
            <a:chOff x="104775" y="959306"/>
            <a:chExt cx="8858250" cy="407631"/>
          </a:xfrm>
        </p:grpSpPr>
        <p:sp>
          <p:nvSpPr>
            <p:cNvPr id="96" name="矩形 244"/>
            <p:cNvSpPr/>
            <p:nvPr/>
          </p:nvSpPr>
          <p:spPr>
            <a:xfrm>
              <a:off x="104775" y="959306"/>
              <a:ext cx="8858250" cy="407631"/>
            </a:xfrm>
            <a:prstGeom prst="rect">
              <a:avLst/>
            </a:prstGeom>
            <a:solidFill>
              <a:srgbClr val="AFD2C3"/>
            </a:solidFill>
            <a:ln>
              <a:noFill/>
            </a:ln>
            <a:effectLst>
              <a:outerShdw blurRad="266700" dist="114300" dir="16200000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013">
                <a:solidFill>
                  <a:prstClr val="black"/>
                </a:solidFill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  <p:sp>
          <p:nvSpPr>
            <p:cNvPr id="98" name="五边形 246"/>
            <p:cNvSpPr/>
            <p:nvPr/>
          </p:nvSpPr>
          <p:spPr>
            <a:xfrm>
              <a:off x="1040889" y="959306"/>
              <a:ext cx="2020952" cy="407631"/>
            </a:xfrm>
            <a:prstGeom prst="homePlate">
              <a:avLst>
                <a:gd name="adj" fmla="val 28363"/>
              </a:avLst>
            </a:prstGeom>
            <a:solidFill>
              <a:sysClr val="window" lastClr="FFFFFF"/>
            </a:solidFill>
            <a:ln>
              <a:noFill/>
            </a:ln>
            <a:effectLst>
              <a:outerShdw blurRad="165100" dist="190500" dir="10800000" algn="r" rotWithShape="0">
                <a:prstClr val="black">
                  <a:alpha val="14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Группа 99"/>
          <p:cNvGrpSpPr/>
          <p:nvPr/>
        </p:nvGrpSpPr>
        <p:grpSpPr>
          <a:xfrm>
            <a:off x="0" y="3457348"/>
            <a:ext cx="9144000" cy="407631"/>
            <a:chOff x="104775" y="192729"/>
            <a:chExt cx="8858250" cy="407631"/>
          </a:xfrm>
        </p:grpSpPr>
        <p:sp>
          <p:nvSpPr>
            <p:cNvPr id="101" name="矩形 248"/>
            <p:cNvSpPr/>
            <p:nvPr/>
          </p:nvSpPr>
          <p:spPr>
            <a:xfrm>
              <a:off x="104775" y="192729"/>
              <a:ext cx="8858250" cy="407631"/>
            </a:xfrm>
            <a:prstGeom prst="rect">
              <a:avLst/>
            </a:prstGeom>
            <a:solidFill>
              <a:srgbClr val="B9D2E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013">
                <a:solidFill>
                  <a:prstClr val="black"/>
                </a:solidFill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  <p:sp>
          <p:nvSpPr>
            <p:cNvPr id="103" name="五边形 250"/>
            <p:cNvSpPr/>
            <p:nvPr/>
          </p:nvSpPr>
          <p:spPr>
            <a:xfrm>
              <a:off x="1028240" y="192729"/>
              <a:ext cx="2020952" cy="407631"/>
            </a:xfrm>
            <a:prstGeom prst="homePlate">
              <a:avLst>
                <a:gd name="adj" fmla="val 28363"/>
              </a:avLst>
            </a:prstGeom>
            <a:solidFill>
              <a:sysClr val="window" lastClr="FFFFFF"/>
            </a:solidFill>
            <a:ln>
              <a:noFill/>
            </a:ln>
            <a:effectLst>
              <a:outerShdw blurRad="165100" dist="190500" dir="10800000" algn="r" rotWithShape="0">
                <a:prstClr val="black">
                  <a:alpha val="14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</p:grpSp>
      <p:grpSp>
        <p:nvGrpSpPr>
          <p:cNvPr id="105" name="Группа 104"/>
          <p:cNvGrpSpPr/>
          <p:nvPr/>
        </p:nvGrpSpPr>
        <p:grpSpPr>
          <a:xfrm>
            <a:off x="0" y="5131886"/>
            <a:ext cx="9144000" cy="407631"/>
            <a:chOff x="104775" y="2450042"/>
            <a:chExt cx="8858250" cy="407631"/>
          </a:xfrm>
        </p:grpSpPr>
        <p:sp>
          <p:nvSpPr>
            <p:cNvPr id="106" name="矩形 236"/>
            <p:cNvSpPr/>
            <p:nvPr/>
          </p:nvSpPr>
          <p:spPr>
            <a:xfrm>
              <a:off x="104775" y="2450042"/>
              <a:ext cx="8858250" cy="407631"/>
            </a:xfrm>
            <a:prstGeom prst="rect">
              <a:avLst/>
            </a:prstGeom>
            <a:solidFill>
              <a:srgbClr val="F0BEB4"/>
            </a:solidFill>
            <a:ln>
              <a:noFill/>
            </a:ln>
            <a:effectLst>
              <a:outerShdw blurRad="266700" dist="114300" dir="16200000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013">
                <a:solidFill>
                  <a:prstClr val="black"/>
                </a:solidFill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  <p:sp>
          <p:nvSpPr>
            <p:cNvPr id="108" name="五边形 238"/>
            <p:cNvSpPr/>
            <p:nvPr/>
          </p:nvSpPr>
          <p:spPr>
            <a:xfrm>
              <a:off x="1061959" y="2450042"/>
              <a:ext cx="2020952" cy="407631"/>
            </a:xfrm>
            <a:prstGeom prst="homePlate">
              <a:avLst>
                <a:gd name="adj" fmla="val 28363"/>
              </a:avLst>
            </a:prstGeom>
            <a:solidFill>
              <a:sysClr val="window" lastClr="FFFFFF"/>
            </a:solidFill>
            <a:ln>
              <a:noFill/>
            </a:ln>
            <a:effectLst>
              <a:outerShdw blurRad="165100" dist="190500" dir="10800000" algn="r" rotWithShape="0">
                <a:prstClr val="black">
                  <a:alpha val="14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Группа 124"/>
          <p:cNvGrpSpPr/>
          <p:nvPr/>
        </p:nvGrpSpPr>
        <p:grpSpPr>
          <a:xfrm>
            <a:off x="-1" y="2987155"/>
            <a:ext cx="9144001" cy="407631"/>
            <a:chOff x="104775" y="3202118"/>
            <a:chExt cx="8858250" cy="407631"/>
          </a:xfrm>
        </p:grpSpPr>
        <p:sp>
          <p:nvSpPr>
            <p:cNvPr id="126" name="矩形 264"/>
            <p:cNvSpPr/>
            <p:nvPr/>
          </p:nvSpPr>
          <p:spPr>
            <a:xfrm>
              <a:off x="104775" y="3202118"/>
              <a:ext cx="8858250" cy="407631"/>
            </a:xfrm>
            <a:prstGeom prst="rect">
              <a:avLst/>
            </a:prstGeom>
            <a:solidFill>
              <a:srgbClr val="F0BEB4"/>
            </a:solidFill>
            <a:ln>
              <a:noFill/>
            </a:ln>
            <a:effectLst>
              <a:outerShdw blurRad="266700" dist="114300" dir="16200000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  <p:sp>
          <p:nvSpPr>
            <p:cNvPr id="128" name="五边形 266"/>
            <p:cNvSpPr/>
            <p:nvPr/>
          </p:nvSpPr>
          <p:spPr>
            <a:xfrm>
              <a:off x="1061959" y="3202118"/>
              <a:ext cx="2020952" cy="407631"/>
            </a:xfrm>
            <a:prstGeom prst="homePlate">
              <a:avLst>
                <a:gd name="adj" fmla="val 28363"/>
              </a:avLst>
            </a:prstGeom>
            <a:solidFill>
              <a:sysClr val="window" lastClr="FFFFFF"/>
            </a:solidFill>
            <a:ln>
              <a:noFill/>
            </a:ln>
            <a:effectLst>
              <a:outerShdw blurRad="165100" dist="190500" dir="10800000" algn="r" rotWithShape="0">
                <a:prstClr val="black">
                  <a:alpha val="14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Группа 129"/>
          <p:cNvGrpSpPr/>
          <p:nvPr/>
        </p:nvGrpSpPr>
        <p:grpSpPr>
          <a:xfrm>
            <a:off x="-10583" y="2478498"/>
            <a:ext cx="9154583" cy="407631"/>
            <a:chOff x="104775" y="2450042"/>
            <a:chExt cx="8858250" cy="407631"/>
          </a:xfrm>
        </p:grpSpPr>
        <p:sp>
          <p:nvSpPr>
            <p:cNvPr id="131" name="矩形 236"/>
            <p:cNvSpPr/>
            <p:nvPr/>
          </p:nvSpPr>
          <p:spPr>
            <a:xfrm>
              <a:off x="104775" y="2450042"/>
              <a:ext cx="8858250" cy="407631"/>
            </a:xfrm>
            <a:prstGeom prst="rect">
              <a:avLst/>
            </a:prstGeom>
            <a:solidFill>
              <a:srgbClr val="AFD2C3"/>
            </a:solidFill>
            <a:ln>
              <a:noFill/>
            </a:ln>
            <a:effectLst>
              <a:outerShdw blurRad="266700" dist="114300" dir="16200000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013">
                <a:solidFill>
                  <a:prstClr val="black"/>
                </a:solidFill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  <p:sp>
          <p:nvSpPr>
            <p:cNvPr id="133" name="五边形 238"/>
            <p:cNvSpPr/>
            <p:nvPr/>
          </p:nvSpPr>
          <p:spPr>
            <a:xfrm>
              <a:off x="1061959" y="2450042"/>
              <a:ext cx="2020952" cy="407631"/>
            </a:xfrm>
            <a:prstGeom prst="homePlate">
              <a:avLst>
                <a:gd name="adj" fmla="val 28363"/>
              </a:avLst>
            </a:prstGeom>
            <a:solidFill>
              <a:sysClr val="window" lastClr="FFFFFF"/>
            </a:solidFill>
            <a:ln>
              <a:noFill/>
            </a:ln>
            <a:effectLst>
              <a:outerShdw blurRad="165100" dist="190500" dir="10800000" algn="r" rotWithShape="0">
                <a:prstClr val="black">
                  <a:alpha val="14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</p:grpSp>
      <p:grpSp>
        <p:nvGrpSpPr>
          <p:cNvPr id="135" name="Группа 134"/>
          <p:cNvGrpSpPr/>
          <p:nvPr/>
        </p:nvGrpSpPr>
        <p:grpSpPr>
          <a:xfrm>
            <a:off x="0" y="941260"/>
            <a:ext cx="9144000" cy="407631"/>
            <a:chOff x="104775" y="192729"/>
            <a:chExt cx="8858250" cy="407631"/>
          </a:xfrm>
        </p:grpSpPr>
        <p:sp>
          <p:nvSpPr>
            <p:cNvPr id="136" name="矩形 248"/>
            <p:cNvSpPr/>
            <p:nvPr/>
          </p:nvSpPr>
          <p:spPr>
            <a:xfrm>
              <a:off x="104775" y="192729"/>
              <a:ext cx="8858250" cy="407631"/>
            </a:xfrm>
            <a:prstGeom prst="rect">
              <a:avLst/>
            </a:prstGeom>
            <a:solidFill>
              <a:srgbClr val="F0BEB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013">
                <a:solidFill>
                  <a:prstClr val="black"/>
                </a:solidFill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  <p:sp>
          <p:nvSpPr>
            <p:cNvPr id="138" name="五边形 250"/>
            <p:cNvSpPr/>
            <p:nvPr/>
          </p:nvSpPr>
          <p:spPr>
            <a:xfrm>
              <a:off x="1028240" y="192729"/>
              <a:ext cx="2020952" cy="407631"/>
            </a:xfrm>
            <a:prstGeom prst="homePlate">
              <a:avLst>
                <a:gd name="adj" fmla="val 28363"/>
              </a:avLst>
            </a:prstGeom>
            <a:solidFill>
              <a:sysClr val="window" lastClr="FFFFFF"/>
            </a:solidFill>
            <a:ln>
              <a:noFill/>
            </a:ln>
            <a:effectLst>
              <a:outerShdw blurRad="165100" dist="190500" dir="10800000" algn="r" rotWithShape="0">
                <a:prstClr val="black">
                  <a:alpha val="14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</p:grpSp>
      <p:grpSp>
        <p:nvGrpSpPr>
          <p:cNvPr id="140" name="Группа 139"/>
          <p:cNvGrpSpPr/>
          <p:nvPr/>
        </p:nvGrpSpPr>
        <p:grpSpPr>
          <a:xfrm>
            <a:off x="-10582" y="1992212"/>
            <a:ext cx="9154582" cy="407631"/>
            <a:chOff x="132339" y="1705440"/>
            <a:chExt cx="8830686" cy="407631"/>
          </a:xfrm>
        </p:grpSpPr>
        <p:sp>
          <p:nvSpPr>
            <p:cNvPr id="141" name="矩形 240"/>
            <p:cNvSpPr/>
            <p:nvPr/>
          </p:nvSpPr>
          <p:spPr>
            <a:xfrm>
              <a:off x="132339" y="1705440"/>
              <a:ext cx="8830686" cy="407631"/>
            </a:xfrm>
            <a:prstGeom prst="rect">
              <a:avLst/>
            </a:prstGeom>
            <a:solidFill>
              <a:srgbClr val="F0D2AA"/>
            </a:solidFill>
            <a:ln>
              <a:noFill/>
            </a:ln>
            <a:effectLst>
              <a:outerShdw blurRad="266700" dist="114300" dir="16200000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013" dirty="0">
                <a:solidFill>
                  <a:prstClr val="black"/>
                </a:solidFill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  <p:sp>
          <p:nvSpPr>
            <p:cNvPr id="143" name="五边形 242"/>
            <p:cNvSpPr/>
            <p:nvPr/>
          </p:nvSpPr>
          <p:spPr>
            <a:xfrm>
              <a:off x="1051424" y="1705440"/>
              <a:ext cx="2020952" cy="407631"/>
            </a:xfrm>
            <a:prstGeom prst="homePlate">
              <a:avLst>
                <a:gd name="adj" fmla="val 28363"/>
              </a:avLst>
            </a:prstGeom>
            <a:solidFill>
              <a:sysClr val="window" lastClr="FFFFFF"/>
            </a:solidFill>
            <a:ln>
              <a:noFill/>
            </a:ln>
            <a:effectLst>
              <a:outerShdw blurRad="165100" dist="190500" dir="10800000" algn="r" rotWithShape="0">
                <a:prstClr val="black">
                  <a:alpha val="14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</p:grpSp>
      <p:grpSp>
        <p:nvGrpSpPr>
          <p:cNvPr id="145" name="Группа 144"/>
          <p:cNvGrpSpPr/>
          <p:nvPr/>
        </p:nvGrpSpPr>
        <p:grpSpPr>
          <a:xfrm>
            <a:off x="0" y="1438948"/>
            <a:ext cx="9144000" cy="407631"/>
            <a:chOff x="104775" y="959306"/>
            <a:chExt cx="8858250" cy="407631"/>
          </a:xfrm>
        </p:grpSpPr>
        <p:sp>
          <p:nvSpPr>
            <p:cNvPr id="146" name="矩形 244"/>
            <p:cNvSpPr/>
            <p:nvPr/>
          </p:nvSpPr>
          <p:spPr>
            <a:xfrm>
              <a:off x="104775" y="959306"/>
              <a:ext cx="8858250" cy="407631"/>
            </a:xfrm>
            <a:prstGeom prst="rect">
              <a:avLst/>
            </a:prstGeom>
            <a:solidFill>
              <a:srgbClr val="B9D2E6"/>
            </a:solidFill>
            <a:ln>
              <a:noFill/>
            </a:ln>
            <a:effectLst>
              <a:outerShdw blurRad="266700" dist="114300" dir="16200000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013">
                <a:solidFill>
                  <a:prstClr val="black"/>
                </a:solidFill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  <p:sp>
          <p:nvSpPr>
            <p:cNvPr id="148" name="五边形 246"/>
            <p:cNvSpPr/>
            <p:nvPr/>
          </p:nvSpPr>
          <p:spPr>
            <a:xfrm>
              <a:off x="1040889" y="959306"/>
              <a:ext cx="2020952" cy="407631"/>
            </a:xfrm>
            <a:prstGeom prst="homePlate">
              <a:avLst>
                <a:gd name="adj" fmla="val 28363"/>
              </a:avLst>
            </a:prstGeom>
            <a:solidFill>
              <a:sysClr val="window" lastClr="FFFFFF"/>
            </a:solidFill>
            <a:ln>
              <a:noFill/>
            </a:ln>
            <a:effectLst>
              <a:outerShdw blurRad="165100" dist="190500" dir="10800000" algn="r" rotWithShape="0">
                <a:prstClr val="black">
                  <a:alpha val="14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</p:grpSp>
      <p:sp>
        <p:nvSpPr>
          <p:cNvPr id="150" name="Полилиния 149"/>
          <p:cNvSpPr/>
          <p:nvPr/>
        </p:nvSpPr>
        <p:spPr>
          <a:xfrm>
            <a:off x="333375" y="116631"/>
            <a:ext cx="8696325" cy="673943"/>
          </a:xfrm>
          <a:custGeom>
            <a:avLst/>
            <a:gdLst>
              <a:gd name="connsiteX0" fmla="*/ 0 w 3368408"/>
              <a:gd name="connsiteY0" fmla="*/ 78916 h 789161"/>
              <a:gd name="connsiteX1" fmla="*/ 78916 w 3368408"/>
              <a:gd name="connsiteY1" fmla="*/ 0 h 789161"/>
              <a:gd name="connsiteX2" fmla="*/ 3289492 w 3368408"/>
              <a:gd name="connsiteY2" fmla="*/ 0 h 789161"/>
              <a:gd name="connsiteX3" fmla="*/ 3368408 w 3368408"/>
              <a:gd name="connsiteY3" fmla="*/ 78916 h 789161"/>
              <a:gd name="connsiteX4" fmla="*/ 3368408 w 3368408"/>
              <a:gd name="connsiteY4" fmla="*/ 710245 h 789161"/>
              <a:gd name="connsiteX5" fmla="*/ 3289492 w 3368408"/>
              <a:gd name="connsiteY5" fmla="*/ 789161 h 789161"/>
              <a:gd name="connsiteX6" fmla="*/ 78916 w 3368408"/>
              <a:gd name="connsiteY6" fmla="*/ 789161 h 789161"/>
              <a:gd name="connsiteX7" fmla="*/ 0 w 3368408"/>
              <a:gd name="connsiteY7" fmla="*/ 710245 h 789161"/>
              <a:gd name="connsiteX8" fmla="*/ 0 w 3368408"/>
              <a:gd name="connsiteY8" fmla="*/ 78916 h 789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68408" h="789161">
                <a:moveTo>
                  <a:pt x="0" y="78916"/>
                </a:moveTo>
                <a:cubicBezTo>
                  <a:pt x="0" y="35332"/>
                  <a:pt x="35332" y="0"/>
                  <a:pt x="78916" y="0"/>
                </a:cubicBezTo>
                <a:lnTo>
                  <a:pt x="3289492" y="0"/>
                </a:lnTo>
                <a:cubicBezTo>
                  <a:pt x="3333076" y="0"/>
                  <a:pt x="3368408" y="35332"/>
                  <a:pt x="3368408" y="78916"/>
                </a:cubicBezTo>
                <a:lnTo>
                  <a:pt x="3368408" y="710245"/>
                </a:lnTo>
                <a:cubicBezTo>
                  <a:pt x="3368408" y="753829"/>
                  <a:pt x="3333076" y="789161"/>
                  <a:pt x="3289492" y="789161"/>
                </a:cubicBezTo>
                <a:lnTo>
                  <a:pt x="78916" y="789161"/>
                </a:lnTo>
                <a:cubicBezTo>
                  <a:pt x="35332" y="789161"/>
                  <a:pt x="0" y="753829"/>
                  <a:pt x="0" y="710245"/>
                </a:cubicBezTo>
                <a:lnTo>
                  <a:pt x="0" y="78916"/>
                </a:lnTo>
                <a:close/>
              </a:path>
            </a:pathLst>
          </a:custGeom>
          <a:solidFill>
            <a:srgbClr val="647891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0" vert="horz" wrap="square" lIns="63119" tIns="49784" rIns="63119" bIns="49784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100" kern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мероприятия исполненные в 2025 году </a:t>
            </a:r>
          </a:p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100" kern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сумму </a:t>
            </a:r>
            <a:r>
              <a:rPr lang="ru-RU" sz="21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2 076,2 млн. руб.</a:t>
            </a:r>
            <a:endParaRPr lang="ru-RU" sz="21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074205" y="991186"/>
            <a:ext cx="60697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с начислениями</a:t>
            </a:r>
          </a:p>
        </p:txBody>
      </p:sp>
      <p:sp>
        <p:nvSpPr>
          <p:cNvPr id="1024" name="TextBox 1023"/>
          <p:cNvSpPr txBox="1"/>
          <p:nvPr/>
        </p:nvSpPr>
        <p:spPr>
          <a:xfrm>
            <a:off x="935672" y="991186"/>
            <a:ext cx="2250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/>
              <a:t>1 424,8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endParaRPr lang="ru-RU" b="1" dirty="0"/>
          </a:p>
        </p:txBody>
      </p:sp>
      <p:sp>
        <p:nvSpPr>
          <p:cNvPr id="1025" name="TextBox 1024"/>
          <p:cNvSpPr txBox="1"/>
          <p:nvPr/>
        </p:nvSpPr>
        <p:spPr>
          <a:xfrm>
            <a:off x="81082" y="991186"/>
            <a:ext cx="953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7</a:t>
            </a:r>
            <a:r>
              <a:rPr lang="ru-RU" b="1" dirty="0" smtClean="0"/>
              <a:t>5,10</a:t>
            </a:r>
            <a:r>
              <a:rPr lang="en-US" b="1" dirty="0" smtClean="0"/>
              <a:t> %</a:t>
            </a:r>
            <a:endParaRPr lang="ru-RU" b="1" dirty="0"/>
          </a:p>
        </p:txBody>
      </p:sp>
      <p:sp>
        <p:nvSpPr>
          <p:cNvPr id="1027" name="TextBox 1026"/>
          <p:cNvSpPr txBox="1"/>
          <p:nvPr/>
        </p:nvSpPr>
        <p:spPr>
          <a:xfrm>
            <a:off x="3099267" y="1514475"/>
            <a:ext cx="59554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Капитальные и текущие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ремонтные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8" name="TextBox 1027"/>
          <p:cNvSpPr txBox="1"/>
          <p:nvPr/>
        </p:nvSpPr>
        <p:spPr>
          <a:xfrm>
            <a:off x="54148" y="1458097"/>
            <a:ext cx="858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6,4</a:t>
            </a:r>
            <a:r>
              <a:rPr lang="ru-RU" b="1" dirty="0" smtClean="0"/>
              <a:t>0</a:t>
            </a:r>
            <a:r>
              <a:rPr lang="en-US" b="1" dirty="0" smtClean="0"/>
              <a:t>%</a:t>
            </a:r>
            <a:endParaRPr lang="ru-RU" b="1" dirty="0"/>
          </a:p>
        </p:txBody>
      </p:sp>
      <p:sp>
        <p:nvSpPr>
          <p:cNvPr id="1029" name="TextBox 1028"/>
          <p:cNvSpPr txBox="1"/>
          <p:nvPr/>
        </p:nvSpPr>
        <p:spPr>
          <a:xfrm>
            <a:off x="835172" y="1514475"/>
            <a:ext cx="2228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smtClean="0"/>
              <a:t>104,8 млн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pPr algn="ctr"/>
            <a:endParaRPr lang="ru-RU" b="1" dirty="0"/>
          </a:p>
        </p:txBody>
      </p:sp>
      <p:sp>
        <p:nvSpPr>
          <p:cNvPr id="1030" name="TextBox 1029"/>
          <p:cNvSpPr txBox="1"/>
          <p:nvPr/>
        </p:nvSpPr>
        <p:spPr>
          <a:xfrm>
            <a:off x="3027108" y="2042140"/>
            <a:ext cx="6163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носители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1" name="TextBox 1030"/>
          <p:cNvSpPr txBox="1"/>
          <p:nvPr/>
        </p:nvSpPr>
        <p:spPr>
          <a:xfrm>
            <a:off x="54148" y="2008671"/>
            <a:ext cx="858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4,44%</a:t>
            </a:r>
            <a:endParaRPr lang="ru-RU" b="1" dirty="0"/>
          </a:p>
        </p:txBody>
      </p:sp>
      <p:sp>
        <p:nvSpPr>
          <p:cNvPr id="1032" name="TextBox 1031"/>
          <p:cNvSpPr txBox="1"/>
          <p:nvPr/>
        </p:nvSpPr>
        <p:spPr>
          <a:xfrm>
            <a:off x="1034336" y="1992212"/>
            <a:ext cx="2250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smtClean="0"/>
              <a:t>100,60 млн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endParaRPr lang="ru-RU" b="1" dirty="0"/>
          </a:p>
        </p:txBody>
      </p:sp>
      <p:sp>
        <p:nvSpPr>
          <p:cNvPr id="1033" name="TextBox 1032"/>
          <p:cNvSpPr txBox="1"/>
          <p:nvPr/>
        </p:nvSpPr>
        <p:spPr>
          <a:xfrm>
            <a:off x="3074205" y="2478498"/>
            <a:ext cx="6041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основных средств и материальных запасов</a:t>
            </a:r>
          </a:p>
          <a:p>
            <a:pPr algn="ctr"/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" name="TextBox 1033"/>
          <p:cNvSpPr txBox="1"/>
          <p:nvPr/>
        </p:nvSpPr>
        <p:spPr>
          <a:xfrm>
            <a:off x="37043" y="2497647"/>
            <a:ext cx="858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2,82 %</a:t>
            </a:r>
            <a:endParaRPr lang="ru-RU" b="1" dirty="0"/>
          </a:p>
        </p:txBody>
      </p:sp>
      <p:sp>
        <p:nvSpPr>
          <p:cNvPr id="1035" name="TextBox 1034"/>
          <p:cNvSpPr txBox="1"/>
          <p:nvPr/>
        </p:nvSpPr>
        <p:spPr>
          <a:xfrm>
            <a:off x="935672" y="2497647"/>
            <a:ext cx="2207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/>
              <a:t>82,3 </a:t>
            </a:r>
            <a:r>
              <a:rPr lang="ru-RU" b="1" dirty="0" smtClean="0"/>
              <a:t>млн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endParaRPr lang="ru-RU" b="1" dirty="0"/>
          </a:p>
        </p:txBody>
      </p:sp>
      <p:sp>
        <p:nvSpPr>
          <p:cNvPr id="1036" name="TextBox 1035"/>
          <p:cNvSpPr txBox="1"/>
          <p:nvPr/>
        </p:nvSpPr>
        <p:spPr>
          <a:xfrm>
            <a:off x="3131189" y="2987155"/>
            <a:ext cx="5819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 детей льготной категории </a:t>
            </a:r>
          </a:p>
        </p:txBody>
      </p:sp>
      <p:sp>
        <p:nvSpPr>
          <p:cNvPr id="1037" name="TextBox 1036"/>
          <p:cNvSpPr txBox="1"/>
          <p:nvPr/>
        </p:nvSpPr>
        <p:spPr>
          <a:xfrm>
            <a:off x="99522" y="3012134"/>
            <a:ext cx="847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2,71%</a:t>
            </a:r>
            <a:endParaRPr lang="ru-RU" b="1" dirty="0"/>
          </a:p>
        </p:txBody>
      </p:sp>
      <p:sp>
        <p:nvSpPr>
          <p:cNvPr id="1038" name="TextBox 1037"/>
          <p:cNvSpPr txBox="1"/>
          <p:nvPr/>
        </p:nvSpPr>
        <p:spPr>
          <a:xfrm>
            <a:off x="829227" y="2989389"/>
            <a:ext cx="2193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/>
              <a:t>70,2 </a:t>
            </a:r>
            <a:r>
              <a:rPr lang="ru-RU" b="1" dirty="0" smtClean="0"/>
              <a:t>млн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endParaRPr lang="ru-RU" b="1" dirty="0"/>
          </a:p>
        </p:txBody>
      </p:sp>
      <p:sp>
        <p:nvSpPr>
          <p:cNvPr id="1040" name="TextBox 1039"/>
          <p:cNvSpPr txBox="1"/>
          <p:nvPr/>
        </p:nvSpPr>
        <p:spPr>
          <a:xfrm>
            <a:off x="0" y="3543300"/>
            <a:ext cx="947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2,52%</a:t>
            </a:r>
            <a:endParaRPr lang="ru-RU" b="1" dirty="0"/>
          </a:p>
        </p:txBody>
      </p:sp>
      <p:sp>
        <p:nvSpPr>
          <p:cNvPr id="1041" name="TextBox 1040"/>
          <p:cNvSpPr txBox="1"/>
          <p:nvPr/>
        </p:nvSpPr>
        <p:spPr>
          <a:xfrm>
            <a:off x="835172" y="3457348"/>
            <a:ext cx="2207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/>
              <a:t>54,4 млн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pPr algn="ctr"/>
            <a:endParaRPr lang="ru-RU" b="1" dirty="0"/>
          </a:p>
        </p:txBody>
      </p:sp>
      <p:sp>
        <p:nvSpPr>
          <p:cNvPr id="1042" name="TextBox 1041"/>
          <p:cNvSpPr txBox="1"/>
          <p:nvPr/>
        </p:nvSpPr>
        <p:spPr>
          <a:xfrm>
            <a:off x="3053069" y="4064123"/>
            <a:ext cx="6062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обеспечению антитеррористической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защищенности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3" name="TextBox 1042"/>
          <p:cNvSpPr txBox="1"/>
          <p:nvPr/>
        </p:nvSpPr>
        <p:spPr>
          <a:xfrm>
            <a:off x="0" y="3996672"/>
            <a:ext cx="966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2,28%</a:t>
            </a:r>
            <a:endParaRPr lang="ru-RU" b="1" dirty="0"/>
          </a:p>
        </p:txBody>
      </p:sp>
      <p:sp>
        <p:nvSpPr>
          <p:cNvPr id="1044" name="TextBox 1043"/>
          <p:cNvSpPr txBox="1"/>
          <p:nvPr/>
        </p:nvSpPr>
        <p:spPr>
          <a:xfrm>
            <a:off x="835172" y="3996672"/>
            <a:ext cx="217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/>
              <a:t>53,8 </a:t>
            </a:r>
            <a:r>
              <a:rPr lang="ru-RU" b="1" dirty="0" smtClean="0"/>
              <a:t>млн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pPr algn="ctr"/>
            <a:endParaRPr lang="ru-RU" b="1" dirty="0"/>
          </a:p>
        </p:txBody>
      </p:sp>
      <p:sp>
        <p:nvSpPr>
          <p:cNvPr id="1045" name="TextBox 1044"/>
          <p:cNvSpPr txBox="1"/>
          <p:nvPr/>
        </p:nvSpPr>
        <p:spPr>
          <a:xfrm>
            <a:off x="3032527" y="5074091"/>
            <a:ext cx="6041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ежемесячное денежное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вознаграждение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классное руководство педагогическим работникам </a:t>
            </a:r>
          </a:p>
        </p:txBody>
      </p:sp>
      <p:sp>
        <p:nvSpPr>
          <p:cNvPr id="1046" name="TextBox 1045"/>
          <p:cNvSpPr txBox="1"/>
          <p:nvPr/>
        </p:nvSpPr>
        <p:spPr>
          <a:xfrm>
            <a:off x="-10582" y="4566437"/>
            <a:ext cx="987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1,26%</a:t>
            </a:r>
            <a:endParaRPr lang="ru-RU" b="1" dirty="0"/>
          </a:p>
        </p:txBody>
      </p:sp>
      <p:sp>
        <p:nvSpPr>
          <p:cNvPr id="1047" name="TextBox 1046"/>
          <p:cNvSpPr txBox="1"/>
          <p:nvPr/>
        </p:nvSpPr>
        <p:spPr>
          <a:xfrm>
            <a:off x="900867" y="4536806"/>
            <a:ext cx="2049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/>
              <a:t>45,4 млн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pPr algn="ctr"/>
            <a:endParaRPr lang="ru-RU" b="1" dirty="0"/>
          </a:p>
        </p:txBody>
      </p:sp>
      <p:sp>
        <p:nvSpPr>
          <p:cNvPr id="1048" name="TextBox 1047"/>
          <p:cNvSpPr txBox="1"/>
          <p:nvPr/>
        </p:nvSpPr>
        <p:spPr>
          <a:xfrm>
            <a:off x="3038605" y="4597214"/>
            <a:ext cx="6076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работы</a:t>
            </a:r>
          </a:p>
        </p:txBody>
      </p:sp>
      <p:sp>
        <p:nvSpPr>
          <p:cNvPr id="1049" name="TextBox 1048"/>
          <p:cNvSpPr txBox="1"/>
          <p:nvPr/>
        </p:nvSpPr>
        <p:spPr>
          <a:xfrm>
            <a:off x="16881" y="5147395"/>
            <a:ext cx="898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0,98%</a:t>
            </a:r>
            <a:endParaRPr lang="ru-RU" b="1" dirty="0"/>
          </a:p>
        </p:txBody>
      </p:sp>
      <p:sp>
        <p:nvSpPr>
          <p:cNvPr id="1050" name="TextBox 1049"/>
          <p:cNvSpPr txBox="1"/>
          <p:nvPr/>
        </p:nvSpPr>
        <p:spPr>
          <a:xfrm>
            <a:off x="935672" y="5131885"/>
            <a:ext cx="2086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smtClean="0"/>
              <a:t>42,6 млн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pPr algn="ctr"/>
            <a:endParaRPr lang="ru-RU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3063330" y="3497133"/>
            <a:ext cx="5955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одноразовым горячим питанием  обучающихся, получающих начальное общее образование</a:t>
            </a:r>
          </a:p>
        </p:txBody>
      </p:sp>
    </p:spTree>
    <p:extLst>
      <p:ext uri="{BB962C8B-B14F-4D97-AF65-F5344CB8AC3E}">
        <p14:creationId xmlns:p14="http://schemas.microsoft.com/office/powerpoint/2010/main" val="205834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2" descr="http://nachalo4ka.ru/wp-content/uploads/2014/07/Snova-v-shkolu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63341" y="91095"/>
            <a:ext cx="9197708" cy="453390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nachalo4ka.ru/wp-content/uploads/2014/07/Snova-v-shkolu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1" y="2324099"/>
            <a:ext cx="9197708" cy="453390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5" name="Группа 94"/>
          <p:cNvGrpSpPr/>
          <p:nvPr/>
        </p:nvGrpSpPr>
        <p:grpSpPr>
          <a:xfrm>
            <a:off x="-12795" y="4413280"/>
            <a:ext cx="9136068" cy="410644"/>
            <a:chOff x="85067" y="956293"/>
            <a:chExt cx="8858250" cy="410644"/>
          </a:xfrm>
          <a:solidFill>
            <a:srgbClr val="AFD2C3"/>
          </a:solidFill>
        </p:grpSpPr>
        <p:sp>
          <p:nvSpPr>
            <p:cNvPr id="96" name="矩形 244"/>
            <p:cNvSpPr/>
            <p:nvPr/>
          </p:nvSpPr>
          <p:spPr>
            <a:xfrm>
              <a:off x="85067" y="956293"/>
              <a:ext cx="8858250" cy="407631"/>
            </a:xfrm>
            <a:prstGeom prst="rect">
              <a:avLst/>
            </a:prstGeom>
            <a:grpFill/>
            <a:ln>
              <a:noFill/>
            </a:ln>
            <a:effectLst>
              <a:outerShdw blurRad="266700" dist="114300" dir="16200000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013">
                <a:solidFill>
                  <a:prstClr val="black"/>
                </a:solidFill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  <p:sp>
          <p:nvSpPr>
            <p:cNvPr id="98" name="五边形 246"/>
            <p:cNvSpPr/>
            <p:nvPr/>
          </p:nvSpPr>
          <p:spPr>
            <a:xfrm>
              <a:off x="1040889" y="959306"/>
              <a:ext cx="2020952" cy="407631"/>
            </a:xfrm>
            <a:prstGeom prst="homePlate">
              <a:avLst>
                <a:gd name="adj" fmla="val 28363"/>
              </a:avLst>
            </a:prstGeom>
            <a:grpFill/>
            <a:ln>
              <a:noFill/>
            </a:ln>
            <a:effectLst>
              <a:outerShdw blurRad="165100" dist="190500" dir="10800000" algn="r" rotWithShape="0">
                <a:prstClr val="black">
                  <a:alpha val="14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Группа 99"/>
          <p:cNvGrpSpPr/>
          <p:nvPr/>
        </p:nvGrpSpPr>
        <p:grpSpPr>
          <a:xfrm>
            <a:off x="-12795" y="4971540"/>
            <a:ext cx="9164589" cy="395752"/>
            <a:chOff x="56383" y="192729"/>
            <a:chExt cx="8929276" cy="407631"/>
          </a:xfrm>
        </p:grpSpPr>
        <p:sp>
          <p:nvSpPr>
            <p:cNvPr id="101" name="矩形 248"/>
            <p:cNvSpPr/>
            <p:nvPr/>
          </p:nvSpPr>
          <p:spPr>
            <a:xfrm>
              <a:off x="56383" y="192729"/>
              <a:ext cx="8929276" cy="407631"/>
            </a:xfrm>
            <a:prstGeom prst="rect">
              <a:avLst/>
            </a:prstGeom>
            <a:solidFill>
              <a:srgbClr val="F0D2AA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013">
                <a:solidFill>
                  <a:prstClr val="black"/>
                </a:solidFill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  <p:sp>
          <p:nvSpPr>
            <p:cNvPr id="103" name="五边形 250"/>
            <p:cNvSpPr/>
            <p:nvPr/>
          </p:nvSpPr>
          <p:spPr>
            <a:xfrm>
              <a:off x="1028240" y="192729"/>
              <a:ext cx="2020952" cy="407631"/>
            </a:xfrm>
            <a:prstGeom prst="homePlate">
              <a:avLst>
                <a:gd name="adj" fmla="val 28363"/>
              </a:avLst>
            </a:prstGeom>
            <a:solidFill>
              <a:sysClr val="window" lastClr="FFFFFF"/>
            </a:solidFill>
            <a:ln>
              <a:noFill/>
            </a:ln>
            <a:effectLst>
              <a:outerShdw blurRad="165100" dist="190500" dir="10800000" algn="r" rotWithShape="0">
                <a:prstClr val="black">
                  <a:alpha val="14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Группа 124"/>
          <p:cNvGrpSpPr/>
          <p:nvPr/>
        </p:nvGrpSpPr>
        <p:grpSpPr>
          <a:xfrm>
            <a:off x="-7690" y="3884032"/>
            <a:ext cx="9130963" cy="407631"/>
            <a:chOff x="104775" y="3202118"/>
            <a:chExt cx="8858250" cy="407631"/>
          </a:xfrm>
        </p:grpSpPr>
        <p:sp>
          <p:nvSpPr>
            <p:cNvPr id="126" name="矩形 264"/>
            <p:cNvSpPr/>
            <p:nvPr/>
          </p:nvSpPr>
          <p:spPr>
            <a:xfrm>
              <a:off x="104775" y="3202118"/>
              <a:ext cx="8858250" cy="407631"/>
            </a:xfrm>
            <a:prstGeom prst="rect">
              <a:avLst/>
            </a:prstGeom>
            <a:solidFill>
              <a:srgbClr val="B9D2E6"/>
            </a:solidFill>
            <a:ln>
              <a:noFill/>
            </a:ln>
            <a:effectLst>
              <a:outerShdw blurRad="266700" dist="114300" dir="16200000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  <p:sp>
          <p:nvSpPr>
            <p:cNvPr id="128" name="五边形 266"/>
            <p:cNvSpPr/>
            <p:nvPr/>
          </p:nvSpPr>
          <p:spPr>
            <a:xfrm>
              <a:off x="1061959" y="3202118"/>
              <a:ext cx="2020952" cy="407631"/>
            </a:xfrm>
            <a:prstGeom prst="homePlate">
              <a:avLst>
                <a:gd name="adj" fmla="val 28363"/>
              </a:avLst>
            </a:prstGeom>
            <a:solidFill>
              <a:sysClr val="window" lastClr="FFFFFF"/>
            </a:solidFill>
            <a:ln>
              <a:noFill/>
            </a:ln>
            <a:effectLst>
              <a:outerShdw blurRad="165100" dist="190500" dir="10800000" algn="r" rotWithShape="0">
                <a:prstClr val="black">
                  <a:alpha val="14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Группа 129"/>
          <p:cNvGrpSpPr/>
          <p:nvPr/>
        </p:nvGrpSpPr>
        <p:grpSpPr>
          <a:xfrm>
            <a:off x="-12795" y="3195285"/>
            <a:ext cx="9156795" cy="485918"/>
            <a:chOff x="104775" y="2450042"/>
            <a:chExt cx="8825458" cy="407631"/>
          </a:xfrm>
        </p:grpSpPr>
        <p:sp>
          <p:nvSpPr>
            <p:cNvPr id="131" name="矩形 236"/>
            <p:cNvSpPr/>
            <p:nvPr/>
          </p:nvSpPr>
          <p:spPr>
            <a:xfrm>
              <a:off x="104775" y="2450042"/>
              <a:ext cx="8825458" cy="407631"/>
            </a:xfrm>
            <a:prstGeom prst="rect">
              <a:avLst/>
            </a:prstGeom>
            <a:solidFill>
              <a:srgbClr val="F0BEB4"/>
            </a:solidFill>
            <a:ln>
              <a:noFill/>
            </a:ln>
            <a:effectLst>
              <a:outerShdw blurRad="266700" dist="114300" dir="16200000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013">
                <a:solidFill>
                  <a:prstClr val="black"/>
                </a:solidFill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  <p:sp>
          <p:nvSpPr>
            <p:cNvPr id="133" name="五边形 238"/>
            <p:cNvSpPr/>
            <p:nvPr/>
          </p:nvSpPr>
          <p:spPr>
            <a:xfrm>
              <a:off x="1061959" y="2450042"/>
              <a:ext cx="2020952" cy="407631"/>
            </a:xfrm>
            <a:prstGeom prst="homePlate">
              <a:avLst>
                <a:gd name="adj" fmla="val 28363"/>
              </a:avLst>
            </a:prstGeom>
            <a:solidFill>
              <a:sysClr val="window" lastClr="FFFFFF"/>
            </a:solidFill>
            <a:ln>
              <a:noFill/>
            </a:ln>
            <a:effectLst>
              <a:outerShdw blurRad="165100" dist="190500" dir="10800000" algn="r" rotWithShape="0">
                <a:prstClr val="black">
                  <a:alpha val="14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</p:grpSp>
      <p:grpSp>
        <p:nvGrpSpPr>
          <p:cNvPr id="135" name="Группа 134"/>
          <p:cNvGrpSpPr/>
          <p:nvPr/>
        </p:nvGrpSpPr>
        <p:grpSpPr>
          <a:xfrm>
            <a:off x="-12794" y="1498038"/>
            <a:ext cx="9164587" cy="407631"/>
            <a:chOff x="104775" y="192729"/>
            <a:chExt cx="8858250" cy="407631"/>
          </a:xfrm>
        </p:grpSpPr>
        <p:sp>
          <p:nvSpPr>
            <p:cNvPr id="136" name="矩形 248"/>
            <p:cNvSpPr/>
            <p:nvPr/>
          </p:nvSpPr>
          <p:spPr>
            <a:xfrm>
              <a:off x="104775" y="192729"/>
              <a:ext cx="8858250" cy="407631"/>
            </a:xfrm>
            <a:prstGeom prst="rect">
              <a:avLst/>
            </a:prstGeom>
            <a:solidFill>
              <a:srgbClr val="B9D2E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013">
                <a:solidFill>
                  <a:prstClr val="black"/>
                </a:solidFill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  <p:sp>
          <p:nvSpPr>
            <p:cNvPr id="138" name="五边形 250"/>
            <p:cNvSpPr/>
            <p:nvPr/>
          </p:nvSpPr>
          <p:spPr>
            <a:xfrm>
              <a:off x="1028240" y="192729"/>
              <a:ext cx="2020952" cy="407631"/>
            </a:xfrm>
            <a:prstGeom prst="homePlate">
              <a:avLst>
                <a:gd name="adj" fmla="val 28363"/>
              </a:avLst>
            </a:prstGeom>
            <a:solidFill>
              <a:sysClr val="window" lastClr="FFFFFF"/>
            </a:solidFill>
            <a:ln>
              <a:noFill/>
            </a:ln>
            <a:effectLst>
              <a:outerShdw blurRad="165100" dist="190500" dir="10800000" algn="r" rotWithShape="0">
                <a:prstClr val="black">
                  <a:alpha val="14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</p:grpSp>
      <p:grpSp>
        <p:nvGrpSpPr>
          <p:cNvPr id="140" name="Группа 139"/>
          <p:cNvGrpSpPr/>
          <p:nvPr/>
        </p:nvGrpSpPr>
        <p:grpSpPr>
          <a:xfrm>
            <a:off x="-12794" y="2599448"/>
            <a:ext cx="9164588" cy="407631"/>
            <a:chOff x="104775" y="1705440"/>
            <a:chExt cx="8858250" cy="407631"/>
          </a:xfrm>
        </p:grpSpPr>
        <p:sp>
          <p:nvSpPr>
            <p:cNvPr id="141" name="矩形 240"/>
            <p:cNvSpPr/>
            <p:nvPr/>
          </p:nvSpPr>
          <p:spPr>
            <a:xfrm>
              <a:off x="104775" y="1705440"/>
              <a:ext cx="8858250" cy="407631"/>
            </a:xfrm>
            <a:prstGeom prst="rect">
              <a:avLst/>
            </a:prstGeom>
            <a:solidFill>
              <a:srgbClr val="AFD2C3"/>
            </a:solidFill>
            <a:ln>
              <a:noFill/>
            </a:ln>
            <a:effectLst>
              <a:outerShdw blurRad="266700" dist="114300" dir="16200000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013" dirty="0">
                <a:solidFill>
                  <a:prstClr val="black"/>
                </a:solidFill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  <p:sp>
          <p:nvSpPr>
            <p:cNvPr id="143" name="五边形 242"/>
            <p:cNvSpPr/>
            <p:nvPr/>
          </p:nvSpPr>
          <p:spPr>
            <a:xfrm>
              <a:off x="1051424" y="1705440"/>
              <a:ext cx="2020952" cy="407631"/>
            </a:xfrm>
            <a:prstGeom prst="homePlate">
              <a:avLst>
                <a:gd name="adj" fmla="val 28363"/>
              </a:avLst>
            </a:prstGeom>
            <a:solidFill>
              <a:sysClr val="window" lastClr="FFFFFF"/>
            </a:solidFill>
            <a:ln>
              <a:noFill/>
            </a:ln>
            <a:effectLst>
              <a:outerShdw blurRad="165100" dist="190500" dir="10800000" algn="r" rotWithShape="0">
                <a:prstClr val="black">
                  <a:alpha val="14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</p:grpSp>
      <p:grpSp>
        <p:nvGrpSpPr>
          <p:cNvPr id="145" name="Группа 144"/>
          <p:cNvGrpSpPr/>
          <p:nvPr/>
        </p:nvGrpSpPr>
        <p:grpSpPr>
          <a:xfrm>
            <a:off x="-12794" y="2052959"/>
            <a:ext cx="9164588" cy="407631"/>
            <a:chOff x="104775" y="959306"/>
            <a:chExt cx="8858250" cy="407631"/>
          </a:xfrm>
        </p:grpSpPr>
        <p:sp>
          <p:nvSpPr>
            <p:cNvPr id="146" name="矩形 244"/>
            <p:cNvSpPr/>
            <p:nvPr/>
          </p:nvSpPr>
          <p:spPr>
            <a:xfrm>
              <a:off x="104775" y="959306"/>
              <a:ext cx="8858250" cy="407631"/>
            </a:xfrm>
            <a:prstGeom prst="rect">
              <a:avLst/>
            </a:prstGeom>
            <a:solidFill>
              <a:srgbClr val="F0D2AA"/>
            </a:solidFill>
            <a:ln>
              <a:noFill/>
            </a:ln>
            <a:effectLst>
              <a:outerShdw blurRad="266700" dist="114300" dir="16200000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013">
                <a:solidFill>
                  <a:prstClr val="black"/>
                </a:solidFill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  <p:sp>
          <p:nvSpPr>
            <p:cNvPr id="148" name="五边形 246"/>
            <p:cNvSpPr/>
            <p:nvPr/>
          </p:nvSpPr>
          <p:spPr>
            <a:xfrm>
              <a:off x="1040889" y="959306"/>
              <a:ext cx="2020952" cy="407631"/>
            </a:xfrm>
            <a:prstGeom prst="homePlate">
              <a:avLst>
                <a:gd name="adj" fmla="val 28363"/>
              </a:avLst>
            </a:prstGeom>
            <a:solidFill>
              <a:sysClr val="window" lastClr="FFFFFF"/>
            </a:solidFill>
            <a:ln>
              <a:noFill/>
            </a:ln>
            <a:effectLst>
              <a:outerShdw blurRad="165100" dist="190500" dir="10800000" algn="r" rotWithShape="0">
                <a:prstClr val="black">
                  <a:alpha val="14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</p:grpSp>
      <p:sp>
        <p:nvSpPr>
          <p:cNvPr id="1027" name="TextBox 1026"/>
          <p:cNvSpPr txBox="1"/>
          <p:nvPr/>
        </p:nvSpPr>
        <p:spPr>
          <a:xfrm>
            <a:off x="3149062" y="2118274"/>
            <a:ext cx="59554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обеспечению пожарной безопасности </a:t>
            </a:r>
          </a:p>
        </p:txBody>
      </p:sp>
      <p:sp>
        <p:nvSpPr>
          <p:cNvPr id="1028" name="TextBox 1027"/>
          <p:cNvSpPr txBox="1"/>
          <p:nvPr/>
        </p:nvSpPr>
        <p:spPr>
          <a:xfrm>
            <a:off x="116746" y="2081047"/>
            <a:ext cx="858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0,1</a:t>
            </a:r>
            <a:r>
              <a:rPr lang="en-US" b="1" dirty="0" smtClean="0"/>
              <a:t>%</a:t>
            </a:r>
            <a:endParaRPr lang="ru-RU" b="1" dirty="0"/>
          </a:p>
        </p:txBody>
      </p:sp>
      <p:sp>
        <p:nvSpPr>
          <p:cNvPr id="1029" name="TextBox 1028"/>
          <p:cNvSpPr txBox="1"/>
          <p:nvPr/>
        </p:nvSpPr>
        <p:spPr>
          <a:xfrm>
            <a:off x="920905" y="2052959"/>
            <a:ext cx="2228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/>
              <a:t>12,8 </a:t>
            </a:r>
            <a:r>
              <a:rPr lang="ru-RU" b="1" dirty="0" smtClean="0"/>
              <a:t>млн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pPr algn="ctr"/>
            <a:endParaRPr lang="ru-RU" b="1" dirty="0"/>
          </a:p>
        </p:txBody>
      </p:sp>
      <p:sp>
        <p:nvSpPr>
          <p:cNvPr id="1030" name="TextBox 1029"/>
          <p:cNvSpPr txBox="1"/>
          <p:nvPr/>
        </p:nvSpPr>
        <p:spPr>
          <a:xfrm>
            <a:off x="2951171" y="2548954"/>
            <a:ext cx="6170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мероприятий по обеспечению деятельности и выплате вознаграждения советникам директора по воспитанию и взаимодействию с детскими общественными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объединениями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1" name="TextBox 1030"/>
          <p:cNvSpPr txBox="1"/>
          <p:nvPr/>
        </p:nvSpPr>
        <p:spPr>
          <a:xfrm>
            <a:off x="116746" y="2631621"/>
            <a:ext cx="858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0,09%</a:t>
            </a:r>
            <a:endParaRPr lang="ru-RU" b="1" dirty="0"/>
          </a:p>
        </p:txBody>
      </p:sp>
      <p:sp>
        <p:nvSpPr>
          <p:cNvPr id="1032" name="TextBox 1031"/>
          <p:cNvSpPr txBox="1"/>
          <p:nvPr/>
        </p:nvSpPr>
        <p:spPr>
          <a:xfrm>
            <a:off x="1039784" y="2632025"/>
            <a:ext cx="2250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/>
              <a:t>4,6 </a:t>
            </a:r>
            <a:r>
              <a:rPr lang="ru-RU" b="1" dirty="0" smtClean="0"/>
              <a:t>млн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endParaRPr lang="ru-RU" b="1" dirty="0"/>
          </a:p>
        </p:txBody>
      </p:sp>
      <p:sp>
        <p:nvSpPr>
          <p:cNvPr id="1034" name="TextBox 1033"/>
          <p:cNvSpPr txBox="1"/>
          <p:nvPr/>
        </p:nvSpPr>
        <p:spPr>
          <a:xfrm>
            <a:off x="62598" y="3153725"/>
            <a:ext cx="858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0,04 %</a:t>
            </a:r>
            <a:endParaRPr lang="ru-RU" b="1" dirty="0"/>
          </a:p>
        </p:txBody>
      </p:sp>
      <p:sp>
        <p:nvSpPr>
          <p:cNvPr id="1035" name="TextBox 1034"/>
          <p:cNvSpPr txBox="1"/>
          <p:nvPr/>
        </p:nvSpPr>
        <p:spPr>
          <a:xfrm>
            <a:off x="998269" y="3206436"/>
            <a:ext cx="2207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smtClean="0"/>
              <a:t>4,0 млн.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endParaRPr lang="ru-RU" b="1" dirty="0"/>
          </a:p>
        </p:txBody>
      </p:sp>
      <p:sp>
        <p:nvSpPr>
          <p:cNvPr id="1036" name="TextBox 1035"/>
          <p:cNvSpPr txBox="1"/>
          <p:nvPr/>
        </p:nvSpPr>
        <p:spPr>
          <a:xfrm>
            <a:off x="3185811" y="3852767"/>
            <a:ext cx="5819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Выплаты компенсаций обучающимся льготной категории за питание, обучающихся на дому</a:t>
            </a:r>
          </a:p>
        </p:txBody>
      </p:sp>
      <p:sp>
        <p:nvSpPr>
          <p:cNvPr id="1037" name="TextBox 1036"/>
          <p:cNvSpPr txBox="1"/>
          <p:nvPr/>
        </p:nvSpPr>
        <p:spPr>
          <a:xfrm>
            <a:off x="3405" y="3877746"/>
            <a:ext cx="986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0,03%</a:t>
            </a:r>
            <a:endParaRPr lang="ru-RU" b="1" dirty="0"/>
          </a:p>
        </p:txBody>
      </p:sp>
      <p:sp>
        <p:nvSpPr>
          <p:cNvPr id="1038" name="TextBox 1037"/>
          <p:cNvSpPr txBox="1"/>
          <p:nvPr/>
        </p:nvSpPr>
        <p:spPr>
          <a:xfrm>
            <a:off x="897770" y="3852767"/>
            <a:ext cx="2193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smtClean="0"/>
              <a:t>  3,4 млн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endParaRPr lang="ru-RU" b="1" dirty="0"/>
          </a:p>
        </p:txBody>
      </p:sp>
      <p:sp>
        <p:nvSpPr>
          <p:cNvPr id="1040" name="TextBox 1039"/>
          <p:cNvSpPr txBox="1"/>
          <p:nvPr/>
        </p:nvSpPr>
        <p:spPr>
          <a:xfrm>
            <a:off x="37426" y="4971540"/>
            <a:ext cx="947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0,01 %</a:t>
            </a:r>
            <a:endParaRPr lang="ru-RU" b="1" dirty="0"/>
          </a:p>
        </p:txBody>
      </p:sp>
      <p:sp>
        <p:nvSpPr>
          <p:cNvPr id="1041" name="TextBox 1040"/>
          <p:cNvSpPr txBox="1"/>
          <p:nvPr/>
        </p:nvSpPr>
        <p:spPr>
          <a:xfrm>
            <a:off x="838957" y="4938792"/>
            <a:ext cx="2207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smtClean="0"/>
              <a:t>1,0 млн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pPr algn="ctr"/>
            <a:endParaRPr lang="ru-RU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45103" y="1579895"/>
            <a:ext cx="930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0,56%</a:t>
            </a:r>
            <a:endParaRPr lang="ru-RU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992488" y="1453230"/>
            <a:ext cx="2039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/>
              <a:t>34,3 </a:t>
            </a:r>
            <a:r>
              <a:rPr lang="ru-RU" b="1" dirty="0" smtClean="0"/>
              <a:t>млн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pPr algn="ctr"/>
            <a:endParaRPr lang="ru-RU" b="1" dirty="0"/>
          </a:p>
        </p:txBody>
      </p:sp>
      <p:sp>
        <p:nvSpPr>
          <p:cNvPr id="73" name="TextBox 72"/>
          <p:cNvSpPr txBox="1"/>
          <p:nvPr/>
        </p:nvSpPr>
        <p:spPr>
          <a:xfrm>
            <a:off x="3055140" y="4383942"/>
            <a:ext cx="6148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выплаты молодым специалистам и педагогам-наставникам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727" y="4432382"/>
            <a:ext cx="970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0,01%</a:t>
            </a:r>
            <a:endParaRPr lang="ru-RU" b="1" dirty="0"/>
          </a:p>
        </p:txBody>
      </p:sp>
      <p:grpSp>
        <p:nvGrpSpPr>
          <p:cNvPr id="76" name="Группа 75"/>
          <p:cNvGrpSpPr/>
          <p:nvPr/>
        </p:nvGrpSpPr>
        <p:grpSpPr>
          <a:xfrm>
            <a:off x="-12795" y="1007868"/>
            <a:ext cx="9164588" cy="407631"/>
            <a:chOff x="104775" y="3202118"/>
            <a:chExt cx="8858250" cy="407631"/>
          </a:xfrm>
        </p:grpSpPr>
        <p:sp>
          <p:nvSpPr>
            <p:cNvPr id="77" name="矩形 264"/>
            <p:cNvSpPr/>
            <p:nvPr/>
          </p:nvSpPr>
          <p:spPr>
            <a:xfrm>
              <a:off x="104775" y="3202118"/>
              <a:ext cx="8858250" cy="407631"/>
            </a:xfrm>
            <a:prstGeom prst="rect">
              <a:avLst/>
            </a:prstGeom>
            <a:solidFill>
              <a:srgbClr val="F0BEB4"/>
            </a:solidFill>
            <a:ln>
              <a:noFill/>
            </a:ln>
            <a:effectLst>
              <a:outerShdw blurRad="266700" dist="114300" dir="16200000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  <p:sp>
          <p:nvSpPr>
            <p:cNvPr id="78" name="五边形 266"/>
            <p:cNvSpPr/>
            <p:nvPr/>
          </p:nvSpPr>
          <p:spPr>
            <a:xfrm>
              <a:off x="1061959" y="3202118"/>
              <a:ext cx="2020952" cy="407631"/>
            </a:xfrm>
            <a:prstGeom prst="homePlate">
              <a:avLst>
                <a:gd name="adj" fmla="val 28363"/>
              </a:avLst>
            </a:prstGeom>
            <a:solidFill>
              <a:sysClr val="window" lastClr="FFFFFF"/>
            </a:solidFill>
            <a:ln>
              <a:noFill/>
            </a:ln>
            <a:effectLst>
              <a:outerShdw blurRad="165100" dist="190500" dir="10800000" algn="r" rotWithShape="0">
                <a:prstClr val="black">
                  <a:alpha val="14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3071617" y="1115711"/>
            <a:ext cx="60412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налогов 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5103" y="1023378"/>
            <a:ext cx="898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0,65%</a:t>
            </a:r>
            <a:endParaRPr lang="ru-RU" b="1" dirty="0"/>
          </a:p>
        </p:txBody>
      </p:sp>
      <p:sp>
        <p:nvSpPr>
          <p:cNvPr id="82" name="TextBox 81"/>
          <p:cNvSpPr txBox="1"/>
          <p:nvPr/>
        </p:nvSpPr>
        <p:spPr>
          <a:xfrm>
            <a:off x="963894" y="1007868"/>
            <a:ext cx="2039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/>
              <a:t>35,6 </a:t>
            </a:r>
            <a:r>
              <a:rPr lang="ru-RU" b="1" dirty="0" smtClean="0"/>
              <a:t>млн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pPr algn="ctr"/>
            <a:endParaRPr lang="ru-RU" b="1" dirty="0"/>
          </a:p>
        </p:txBody>
      </p:sp>
      <p:sp>
        <p:nvSpPr>
          <p:cNvPr id="57" name="五边形 266"/>
          <p:cNvSpPr/>
          <p:nvPr/>
        </p:nvSpPr>
        <p:spPr>
          <a:xfrm>
            <a:off x="972894" y="4413281"/>
            <a:ext cx="2088558" cy="407631"/>
          </a:xfrm>
          <a:prstGeom prst="homePlate">
            <a:avLst>
              <a:gd name="adj" fmla="val 28363"/>
            </a:avLst>
          </a:prstGeom>
          <a:solidFill>
            <a:sysClr val="window" lastClr="FFFFFF"/>
          </a:solidFill>
          <a:ln>
            <a:noFill/>
          </a:ln>
          <a:effectLst>
            <a:outerShdw blurRad="165100" dist="190500" dir="10800000" algn="r" rotWithShape="0">
              <a:prstClr val="black">
                <a:alpha val="14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/>
              <a:sym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13852" y="4432382"/>
            <a:ext cx="1990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smtClean="0"/>
              <a:t>1,6 млн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78871" y="1563353"/>
            <a:ext cx="58267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Компенсация родительской платы за присмотр и уход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05846" y="3278356"/>
            <a:ext cx="579973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 детей льготной категории в лагерях дневного пребывания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149062" y="5017706"/>
            <a:ext cx="58267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Компенсация расходов на оплату жилых помещений в сельской местности</a:t>
            </a:r>
          </a:p>
        </p:txBody>
      </p:sp>
    </p:spTree>
    <p:extLst>
      <p:ext uri="{BB962C8B-B14F-4D97-AF65-F5344CB8AC3E}">
        <p14:creationId xmlns:p14="http://schemas.microsoft.com/office/powerpoint/2010/main" val="265969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1387" y="390703"/>
            <a:ext cx="8795784" cy="13849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Сравнительный анализ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объема дополнительного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финансирования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выделенного в  2025 году (млн. руб.)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F:\Рабочая папка\0) ДОПОЛНИТЕЛЬНАЯ\Презентации\Шаблоны Power Point 2020\1538947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00" b="9626"/>
          <a:stretch/>
        </p:blipFill>
        <p:spPr bwMode="auto">
          <a:xfrm>
            <a:off x="89103" y="1621750"/>
            <a:ext cx="2682478" cy="5236250"/>
          </a:xfrm>
          <a:prstGeom prst="rect">
            <a:avLst/>
          </a:prstGeom>
          <a:noFill/>
          <a:effectLst>
            <a:softEdge rad="762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766602399"/>
              </p:ext>
            </p:extLst>
          </p:nvPr>
        </p:nvGraphicFramePr>
        <p:xfrm>
          <a:off x="1549033" y="1779746"/>
          <a:ext cx="7438138" cy="5082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5420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4217" y="80636"/>
            <a:ext cx="8769783" cy="13849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Мероприятия, включенные в объем дополнительного финансирования полученного в 2025 году (млн. руб.)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3" name="Группа 42"/>
          <p:cNvGrpSpPr/>
          <p:nvPr/>
        </p:nvGrpSpPr>
        <p:grpSpPr>
          <a:xfrm rot="5400000">
            <a:off x="2131014" y="1248580"/>
            <a:ext cx="1396696" cy="1977654"/>
            <a:chOff x="264548" y="4130308"/>
            <a:chExt cx="1460660" cy="1522447"/>
          </a:xfrm>
        </p:grpSpPr>
        <p:sp>
          <p:nvSpPr>
            <p:cNvPr id="47" name="Стрелка вправо 46"/>
            <p:cNvSpPr/>
            <p:nvPr/>
          </p:nvSpPr>
          <p:spPr>
            <a:xfrm>
              <a:off x="264548" y="4130308"/>
              <a:ext cx="1460660" cy="1522447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chemeClr val="tx2">
                <a:lumMod val="60000"/>
                <a:lumOff val="40000"/>
                <a:alpha val="90000"/>
              </a:schemeClr>
            </a:solidFill>
          </p:spPr>
          <p:style>
            <a:lnRef idx="2">
              <a:schemeClr val="accent2">
                <a:tint val="40000"/>
                <a:alpha val="90000"/>
                <a:hueOff val="-1452578"/>
                <a:satOff val="-133"/>
                <a:lumOff val="39"/>
                <a:alphaOff val="0"/>
              </a:schemeClr>
            </a:lnRef>
            <a:fillRef idx="1">
              <a:schemeClr val="accent2">
                <a:tint val="40000"/>
                <a:alpha val="90000"/>
                <a:hueOff val="-1452578"/>
                <a:satOff val="-133"/>
                <a:lumOff val="39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-1452578"/>
                <a:satOff val="-133"/>
                <a:lumOff val="39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8" name="Стрелка вправо 8"/>
            <p:cNvSpPr/>
            <p:nvPr/>
          </p:nvSpPr>
          <p:spPr>
            <a:xfrm rot="16200000">
              <a:off x="451931" y="4229868"/>
              <a:ext cx="1085896" cy="13233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lvl="1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2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Дополнительно выделено в 2025 году по муниципальному бюджету,  на </a:t>
              </a:r>
              <a:r>
                <a:rPr lang="ru-RU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сумму </a:t>
              </a:r>
              <a:endPara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lvl="1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156,2 млн. руб</a:t>
              </a:r>
              <a:r>
                <a:rPr lang="ru-RU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marL="0" lvl="1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ru-RU" sz="1400" b="1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Стрелка вправо 19"/>
          <p:cNvSpPr/>
          <p:nvPr/>
        </p:nvSpPr>
        <p:spPr>
          <a:xfrm rot="5400000">
            <a:off x="6305599" y="1139987"/>
            <a:ext cx="1370349" cy="2087433"/>
          </a:xfrm>
          <a:prstGeom prst="rightArrow">
            <a:avLst>
              <a:gd name="adj1" fmla="val 75000"/>
              <a:gd name="adj2" fmla="val 48397"/>
            </a:avLst>
          </a:prstGeom>
          <a:solidFill>
            <a:schemeClr val="accent3">
              <a:lumMod val="60000"/>
              <a:lumOff val="40000"/>
              <a:alpha val="90000"/>
            </a:schemeClr>
          </a:solidFill>
        </p:spPr>
        <p:style>
          <a:lnRef idx="2">
            <a:schemeClr val="accent2">
              <a:tint val="40000"/>
              <a:alpha val="90000"/>
              <a:hueOff val="-1452578"/>
              <a:satOff val="-133"/>
              <a:lumOff val="39"/>
              <a:alphaOff val="0"/>
            </a:schemeClr>
          </a:lnRef>
          <a:fillRef idx="1">
            <a:schemeClr val="accent2">
              <a:tint val="40000"/>
              <a:alpha val="90000"/>
              <a:hueOff val="-1452578"/>
              <a:satOff val="-133"/>
              <a:lumOff val="39"/>
              <a:alphaOff val="0"/>
            </a:schemeClr>
          </a:fillRef>
          <a:effectRef idx="0">
            <a:schemeClr val="accent2">
              <a:tint val="40000"/>
              <a:alpha val="90000"/>
              <a:hueOff val="-1452578"/>
              <a:satOff val="-133"/>
              <a:lumOff val="39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Стрелка вправо 8"/>
          <p:cNvSpPr/>
          <p:nvPr/>
        </p:nvSpPr>
        <p:spPr>
          <a:xfrm>
            <a:off x="6180419" y="1360267"/>
            <a:ext cx="1620710" cy="157458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lvl="1" algn="ctr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1200" b="1" kern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 выделено в 2025 году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Республиканскому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Федеральному </a:t>
            </a:r>
            <a:r>
              <a:rPr lang="ru-RU" sz="1200" b="1" kern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бюджету на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сумму , </a:t>
            </a:r>
            <a:endPara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ctr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42,8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708430"/>
              </p:ext>
            </p:extLst>
          </p:nvPr>
        </p:nvGraphicFramePr>
        <p:xfrm>
          <a:off x="570377" y="3041962"/>
          <a:ext cx="4188731" cy="2385383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4188731"/>
              </a:tblGrid>
              <a:tr h="2822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Ремонтные работы – 98,4 млн. руб.</a:t>
                      </a:r>
                    </a:p>
                  </a:txBody>
                  <a:tcPr marL="68580" marR="68580" anchor="b"/>
                </a:tc>
              </a:tr>
              <a:tr h="4095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расходных</a:t>
                      </a:r>
                      <a:r>
                        <a:rPr lang="ru-RU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материалов и прочие расходы – 23,5 </a:t>
                      </a:r>
                      <a:r>
                        <a:rPr lang="ru-RU" sz="1200" b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anchor="b"/>
                </a:tc>
              </a:tr>
              <a:tr h="3886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оборудования (</a:t>
                      </a:r>
                      <a:r>
                        <a:rPr lang="ru-RU" sz="12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дизельгенераторов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кухонного</a:t>
                      </a:r>
                      <a:r>
                        <a:rPr lang="ru-RU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оборудования и </a:t>
                      </a:r>
                      <a:r>
                        <a:rPr lang="ru-RU" sz="1200" b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</a:t>
                      </a:r>
                      <a:r>
                        <a:rPr lang="ru-RU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18,0 млн. руб.  </a:t>
                      </a:r>
                    </a:p>
                  </a:txBody>
                  <a:tcPr marL="68580" marR="68580" anchor="b"/>
                </a:tc>
              </a:tr>
              <a:tr h="2247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строительных материалов -  7,3 </a:t>
                      </a:r>
                      <a:r>
                        <a:rPr lang="ru-RU" sz="12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anchor="b"/>
                </a:tc>
              </a:tr>
              <a:tr h="4019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Противопожарные мероприятия (в </a:t>
                      </a:r>
                      <a:r>
                        <a:rPr lang="ru-RU" sz="12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на мероприятия</a:t>
                      </a:r>
                      <a:r>
                        <a:rPr lang="ru-RU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Дорожной карты) 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4,6</a:t>
                      </a:r>
                      <a:r>
                        <a:rPr lang="ru-RU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anchor="b"/>
                </a:tc>
              </a:tr>
              <a:tr h="3284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Антитеррористические мероприятия (в </a:t>
                      </a:r>
                      <a:r>
                        <a:rPr lang="ru-RU" sz="12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на мероприятия</a:t>
                      </a:r>
                      <a:r>
                        <a:rPr lang="ru-RU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Дорожной карты) 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4,4 </a:t>
                      </a:r>
                      <a:r>
                        <a:rPr lang="ru-RU" sz="12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anchor="b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068212"/>
              </p:ext>
            </p:extLst>
          </p:nvPr>
        </p:nvGraphicFramePr>
        <p:xfrm>
          <a:off x="5047807" y="2838893"/>
          <a:ext cx="3905107" cy="4206240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3905107"/>
              </a:tblGrid>
              <a:tr h="1859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средств на выплату заработной платы с начислениями (для достижения целевого показателя по заработной плате) – 53,8 млн. руб.</a:t>
                      </a:r>
                    </a:p>
                  </a:txBody>
                  <a:tcPr marL="68580" marR="68580" anchor="ctr"/>
                </a:tc>
              </a:tr>
              <a:tr h="4178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по</a:t>
                      </a:r>
                      <a:r>
                        <a:rPr lang="ru-RU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асходам на ежемесячное денежное вознаграждение  за классное руководство педагогическим работникам – 3,2 </a:t>
                      </a:r>
                      <a:r>
                        <a:rPr lang="ru-RU" sz="12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anchor="ctr"/>
                </a:tc>
              </a:tr>
              <a:tr h="3064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на выплату вознаграждения советникам директора по воспитанию и взаимодействию с детскими общественными объединениями  – 1,4 </a:t>
                      </a:r>
                      <a:r>
                        <a:rPr lang="ru-RU" sz="12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endPara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/>
                </a:tc>
              </a:tr>
              <a:tr h="5131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Выделение средств на расходы на поощрение</a:t>
                      </a:r>
                      <a:r>
                        <a:rPr lang="ru-RU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муниципальных управленческих команд - 0,2 млн. руб.</a:t>
                      </a:r>
                      <a:endPara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/>
                </a:tc>
              </a:tr>
              <a:tr h="2983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Уменьшены</a:t>
                      </a:r>
                      <a:r>
                        <a:rPr lang="ru-RU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асходы на организацию бесплатного горячего питания обучающихся, получающих начальное общее образование </a:t>
                      </a:r>
                      <a:r>
                        <a:rPr lang="ru-RU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на 15,6 млн. руб.</a:t>
                      </a:r>
                      <a:endPara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/>
                </a:tc>
              </a:tr>
              <a:tr h="4359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Уменьшены средства на выплату компенсации педагогам сельской местности и выплата компенсации за одежду и мягкий инвентарь – </a:t>
                      </a:r>
                      <a:r>
                        <a:rPr lang="ru-RU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0,2 млн. руб.</a:t>
                      </a:r>
                      <a:endPara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823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61" y="4406160"/>
            <a:ext cx="9143999" cy="2648730"/>
          </a:xfrm>
          <a:prstGeom prst="rect">
            <a:avLst/>
          </a:prstGeom>
          <a:noFill/>
          <a:ln>
            <a:noFill/>
          </a:ln>
          <a:effectLst>
            <a:softEdge rad="10922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4708034" y="4203410"/>
            <a:ext cx="4338971" cy="555625"/>
            <a:chOff x="1248" y="1440"/>
            <a:chExt cx="3216" cy="350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41911" y="1619676"/>
            <a:ext cx="9022054" cy="1583153"/>
            <a:chOff x="1218" y="1989"/>
            <a:chExt cx="3296" cy="461"/>
          </a:xfrm>
        </p:grpSpPr>
        <p:sp>
          <p:nvSpPr>
            <p:cNvPr id="10" name="Line 8"/>
            <p:cNvSpPr>
              <a:spLocks noChangeShapeType="1"/>
            </p:cNvSpPr>
            <p:nvPr/>
          </p:nvSpPr>
          <p:spPr bwMode="gray">
            <a:xfrm>
              <a:off x="1780" y="2217"/>
              <a:ext cx="2440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gray">
            <a:xfrm rot="3419336">
              <a:off x="1287" y="1920"/>
              <a:ext cx="461" cy="599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gray">
            <a:xfrm>
              <a:off x="1898" y="2080"/>
              <a:ext cx="2616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1400" b="1" dirty="0"/>
                <a:t>Горячее питание обучающихся, получающих начальное общее </a:t>
              </a:r>
              <a:r>
                <a:rPr lang="ru-RU" altLang="ru-RU" sz="1400" b="1" dirty="0" smtClean="0"/>
                <a:t>образование,  </a:t>
              </a:r>
            </a:p>
            <a:p>
              <a:pPr algn="ctr"/>
              <a:r>
                <a:rPr lang="ru-RU" altLang="ru-RU" sz="1400" b="1" dirty="0" smtClean="0"/>
                <a:t>в </a:t>
              </a:r>
              <a:r>
                <a:rPr lang="ru-RU" altLang="ru-RU" sz="1400" b="1" dirty="0"/>
                <a:t>сумме </a:t>
              </a:r>
              <a:endParaRPr lang="ru-RU" altLang="ru-RU" sz="1400" b="1" dirty="0" smtClean="0"/>
            </a:p>
            <a:p>
              <a:pPr algn="ctr"/>
              <a:r>
                <a:rPr lang="ru-RU" altLang="ru-RU" sz="1400" b="1" dirty="0" smtClean="0"/>
                <a:t>54,4 млн. </a:t>
              </a:r>
              <a:r>
                <a:rPr lang="ru-RU" altLang="ru-RU" sz="1400" b="1" dirty="0"/>
                <a:t>руб.</a:t>
              </a:r>
            </a:p>
            <a:p>
              <a:pPr algn="ctr"/>
              <a:endParaRPr lang="ru-RU" sz="1400" b="1" dirty="0" smtClean="0">
                <a:solidFill>
                  <a:srgbClr val="000000"/>
                </a:solidFill>
              </a:endParaRPr>
            </a:p>
            <a:p>
              <a:pPr algn="ctr"/>
              <a:r>
                <a:rPr lang="ru-RU" sz="1400" b="1" dirty="0" smtClean="0">
                  <a:solidFill>
                    <a:srgbClr val="000000"/>
                  </a:solidFill>
                </a:rPr>
                <a:t>(5 058 чел</a:t>
              </a:r>
              <a:r>
                <a:rPr lang="ru-RU" sz="1400" b="1" dirty="0">
                  <a:solidFill>
                    <a:srgbClr val="000000"/>
                  </a:solidFill>
                </a:rPr>
                <a:t>.)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gray">
            <a:xfrm>
              <a:off x="1320" y="2062"/>
              <a:ext cx="485" cy="2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1100" b="1" dirty="0">
                  <a:solidFill>
                    <a:schemeClr val="bg1"/>
                  </a:solidFill>
                </a:rPr>
                <a:t>За счет </a:t>
              </a:r>
              <a:endParaRPr lang="ru-RU" altLang="ru-RU" sz="11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ru-RU" altLang="ru-RU" sz="1100" b="1" dirty="0" smtClean="0">
                  <a:solidFill>
                    <a:schemeClr val="bg1"/>
                  </a:solidFill>
                </a:rPr>
                <a:t>средств федерального и  </a:t>
              </a:r>
            </a:p>
            <a:p>
              <a:pPr algn="ctr"/>
              <a:r>
                <a:rPr lang="ru-RU" altLang="ru-RU" sz="1100" b="1" dirty="0">
                  <a:solidFill>
                    <a:schemeClr val="bg1"/>
                  </a:solidFill>
                </a:rPr>
                <a:t>р</a:t>
              </a:r>
              <a:r>
                <a:rPr lang="ru-RU" altLang="ru-RU" sz="1100" b="1" dirty="0" smtClean="0">
                  <a:solidFill>
                    <a:schemeClr val="bg1"/>
                  </a:solidFill>
                </a:rPr>
                <a:t>еспубликанского бюджета</a:t>
              </a:r>
              <a:endParaRPr lang="en-US" sz="11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Line 13"/>
          <p:cNvSpPr>
            <a:spLocks noChangeShapeType="1"/>
          </p:cNvSpPr>
          <p:nvPr/>
        </p:nvSpPr>
        <p:spPr bwMode="gray">
          <a:xfrm>
            <a:off x="820118" y="5111576"/>
            <a:ext cx="3657282" cy="35568"/>
          </a:xfrm>
          <a:prstGeom prst="line">
            <a:avLst/>
          </a:prstGeom>
          <a:noFill/>
          <a:ln w="25400">
            <a:solidFill>
              <a:srgbClr val="969696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gray">
          <a:xfrm rot="3419336">
            <a:off x="418653" y="4418476"/>
            <a:ext cx="1184713" cy="1128783"/>
          </a:xfrm>
          <a:prstGeom prst="rect">
            <a:avLst/>
          </a:prstGeom>
          <a:gradFill rotWithShape="1">
            <a:gsLst>
              <a:gs pos="0">
                <a:srgbClr val="006699"/>
              </a:gs>
              <a:gs pos="100000">
                <a:srgbClr val="0066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006699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19" name="Group 17"/>
          <p:cNvGrpSpPr>
            <a:grpSpLocks/>
          </p:cNvGrpSpPr>
          <p:nvPr/>
        </p:nvGrpSpPr>
        <p:grpSpPr bwMode="auto">
          <a:xfrm>
            <a:off x="4631835" y="3202829"/>
            <a:ext cx="4428899" cy="638175"/>
            <a:chOff x="1248" y="3178"/>
            <a:chExt cx="3226" cy="402"/>
          </a:xfrm>
        </p:grpSpPr>
        <p:sp>
          <p:nvSpPr>
            <p:cNvPr id="20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gray">
            <a:xfrm>
              <a:off x="1695" y="3178"/>
              <a:ext cx="2779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solidFill>
                    <a:srgbClr val="000000"/>
                  </a:solidFill>
                </a:rPr>
                <a:t>в муниципальных дошкольных образовательных  учреждениях </a:t>
              </a:r>
              <a:r>
                <a:rPr lang="ru-RU" sz="1200" b="1" dirty="0" smtClean="0">
                  <a:solidFill>
                    <a:srgbClr val="000000"/>
                  </a:solidFill>
                </a:rPr>
                <a:t>(416 чел.) на </a:t>
              </a:r>
              <a:r>
                <a:rPr lang="ru-RU" sz="1200" b="1" dirty="0">
                  <a:solidFill>
                    <a:srgbClr val="000000"/>
                  </a:solidFill>
                </a:rPr>
                <a:t>сумму </a:t>
              </a:r>
              <a:r>
                <a:rPr lang="ru-RU" sz="1200" b="1" dirty="0" smtClean="0">
                  <a:solidFill>
                    <a:srgbClr val="000000"/>
                  </a:solidFill>
                </a:rPr>
                <a:t>– 11,2 млн.  руб.</a:t>
              </a:r>
              <a:endParaRPr lang="en-US" sz="12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4" name="Group 22"/>
          <p:cNvGrpSpPr>
            <a:grpSpLocks/>
          </p:cNvGrpSpPr>
          <p:nvPr/>
        </p:nvGrpSpPr>
        <p:grpSpPr bwMode="auto">
          <a:xfrm>
            <a:off x="4708034" y="5250285"/>
            <a:ext cx="4338971" cy="555625"/>
            <a:chOff x="1248" y="3230"/>
            <a:chExt cx="3216" cy="350"/>
          </a:xfrm>
        </p:grpSpPr>
        <p:sp>
          <p:nvSpPr>
            <p:cNvPr id="25" name="Line 23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9" name="Заголовок 1"/>
          <p:cNvSpPr>
            <a:spLocks noGrp="1"/>
          </p:cNvSpPr>
          <p:nvPr>
            <p:ph type="title"/>
          </p:nvPr>
        </p:nvSpPr>
        <p:spPr>
          <a:xfrm>
            <a:off x="119913" y="121920"/>
            <a:ext cx="8984974" cy="107593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Питание детей 1 – 4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классов и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детей льготных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категорий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2025 году составили 132,0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.,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том числе:</a:t>
            </a:r>
            <a:endParaRPr lang="ru-RU" sz="2400" b="1" dirty="0"/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gray">
          <a:xfrm>
            <a:off x="396127" y="4456041"/>
            <a:ext cx="141088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1300" b="1" dirty="0">
                <a:solidFill>
                  <a:schemeClr val="bg1"/>
                </a:solidFill>
              </a:rPr>
              <a:t>За счет </a:t>
            </a:r>
            <a:endParaRPr lang="ru-RU" altLang="ru-RU" sz="1300" b="1" dirty="0" smtClean="0">
              <a:solidFill>
                <a:schemeClr val="bg1"/>
              </a:solidFill>
            </a:endParaRPr>
          </a:p>
          <a:p>
            <a:pPr algn="ctr"/>
            <a:r>
              <a:rPr lang="ru-RU" altLang="ru-RU" sz="1300" b="1" dirty="0" smtClean="0">
                <a:solidFill>
                  <a:schemeClr val="bg1"/>
                </a:solidFill>
              </a:rPr>
              <a:t>средств   муниципального бюджета</a:t>
            </a:r>
            <a:endParaRPr lang="en-US" sz="1300" b="1" dirty="0">
              <a:solidFill>
                <a:schemeClr val="bg1"/>
              </a:solidFill>
            </a:endParaRPr>
          </a:p>
        </p:txBody>
      </p:sp>
      <p:grpSp>
        <p:nvGrpSpPr>
          <p:cNvPr id="32" name="Group 17"/>
          <p:cNvGrpSpPr>
            <a:grpSpLocks/>
          </p:cNvGrpSpPr>
          <p:nvPr/>
        </p:nvGrpSpPr>
        <p:grpSpPr bwMode="auto">
          <a:xfrm>
            <a:off x="4708034" y="6264799"/>
            <a:ext cx="4338971" cy="555625"/>
            <a:chOff x="1248" y="3230"/>
            <a:chExt cx="3216" cy="350"/>
          </a:xfrm>
        </p:grpSpPr>
        <p:sp>
          <p:nvSpPr>
            <p:cNvPr id="33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822359" y="3383333"/>
            <a:ext cx="261036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000000"/>
                </a:solidFill>
              </a:rPr>
              <a:t>Осуществлялось  2-х разовое горячее питание </a:t>
            </a:r>
            <a:r>
              <a:rPr lang="ru-RU" sz="1100" b="1" dirty="0">
                <a:solidFill>
                  <a:srgbClr val="000000"/>
                </a:solidFill>
              </a:rPr>
              <a:t>детей льготной категории</a:t>
            </a:r>
            <a:r>
              <a:rPr lang="ru-RU" sz="1100" b="1" dirty="0" smtClean="0">
                <a:solidFill>
                  <a:srgbClr val="000000"/>
                </a:solidFill>
              </a:rPr>
              <a:t>,  </a:t>
            </a:r>
            <a:r>
              <a:rPr lang="ru-RU" sz="1100" b="1" dirty="0">
                <a:solidFill>
                  <a:srgbClr val="000000"/>
                </a:solidFill>
              </a:rPr>
              <a:t>(дети-сироты, оставшиеся без попечения родителей, дети-инвалиды, дети с ограниченными возможностями здоровья, дети из многодетных семей, дети из малоимущих детей, дети из семей участников СВО) </a:t>
            </a:r>
            <a:r>
              <a:rPr lang="ru-RU" sz="1100" b="1" dirty="0" smtClean="0">
                <a:solidFill>
                  <a:srgbClr val="000000"/>
                </a:solidFill>
              </a:rPr>
              <a:t>на </a:t>
            </a:r>
            <a:r>
              <a:rPr lang="ru-RU" sz="1100" b="1" dirty="0">
                <a:solidFill>
                  <a:srgbClr val="000000"/>
                </a:solidFill>
              </a:rPr>
              <a:t>общую сумму  </a:t>
            </a:r>
            <a:endParaRPr lang="ru-RU" sz="1100" b="1" dirty="0" smtClean="0">
              <a:solidFill>
                <a:srgbClr val="000000"/>
              </a:solidFill>
            </a:endParaRPr>
          </a:p>
          <a:p>
            <a:pPr algn="ctr"/>
            <a:r>
              <a:rPr lang="ru-RU" sz="1100" b="1" dirty="0" smtClean="0">
                <a:solidFill>
                  <a:srgbClr val="000000"/>
                </a:solidFill>
              </a:rPr>
              <a:t>77,6 млн. </a:t>
            </a:r>
            <a:r>
              <a:rPr lang="ru-RU" sz="1100" b="1" dirty="0">
                <a:solidFill>
                  <a:srgbClr val="000000"/>
                </a:solidFill>
              </a:rPr>
              <a:t>руб.,  в том числе:</a:t>
            </a:r>
          </a:p>
        </p:txBody>
      </p:sp>
      <p:sp>
        <p:nvSpPr>
          <p:cNvPr id="39" name="Text Box 20"/>
          <p:cNvSpPr txBox="1">
            <a:spLocks noChangeArrowheads="1"/>
          </p:cNvSpPr>
          <p:nvPr/>
        </p:nvSpPr>
        <p:spPr bwMode="gray">
          <a:xfrm>
            <a:off x="5401029" y="4082994"/>
            <a:ext cx="365970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0000"/>
                </a:solidFill>
              </a:rPr>
              <a:t>в муниципальных </a:t>
            </a:r>
            <a:r>
              <a:rPr lang="ru-RU" sz="1200" b="1" dirty="0" smtClean="0">
                <a:solidFill>
                  <a:srgbClr val="000000"/>
                </a:solidFill>
              </a:rPr>
              <a:t>общеобразовательных учреждениях (3 271 чел.) на </a:t>
            </a:r>
            <a:r>
              <a:rPr lang="ru-RU" sz="1200" b="1" dirty="0">
                <a:solidFill>
                  <a:srgbClr val="000000"/>
                </a:solidFill>
              </a:rPr>
              <a:t>сумму </a:t>
            </a:r>
            <a:r>
              <a:rPr lang="ru-RU" sz="1200" b="1" dirty="0" smtClean="0">
                <a:solidFill>
                  <a:srgbClr val="000000"/>
                </a:solidFill>
              </a:rPr>
              <a:t>– 59,0 млн.  руб.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40" name="Text Box 20"/>
          <p:cNvSpPr txBox="1">
            <a:spLocks noChangeArrowheads="1"/>
          </p:cNvSpPr>
          <p:nvPr/>
        </p:nvSpPr>
        <p:spPr bwMode="gray">
          <a:xfrm>
            <a:off x="5406472" y="5169848"/>
            <a:ext cx="379293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0000"/>
                </a:solidFill>
              </a:rPr>
              <a:t>питание детей льготной категории в лагерях дневного пребывания  (767 чел.) на </a:t>
            </a:r>
            <a:r>
              <a:rPr lang="ru-RU" sz="1200" b="1" dirty="0">
                <a:solidFill>
                  <a:srgbClr val="000000"/>
                </a:solidFill>
              </a:rPr>
              <a:t>сумму </a:t>
            </a:r>
            <a:r>
              <a:rPr lang="ru-RU" sz="1200" b="1" dirty="0" smtClean="0">
                <a:solidFill>
                  <a:srgbClr val="000000"/>
                </a:solidFill>
              </a:rPr>
              <a:t>– 4,0 млн.  руб.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41" name="Text Box 20"/>
          <p:cNvSpPr txBox="1">
            <a:spLocks noChangeArrowheads="1"/>
          </p:cNvSpPr>
          <p:nvPr/>
        </p:nvSpPr>
        <p:spPr bwMode="gray">
          <a:xfrm>
            <a:off x="5401029" y="6159187"/>
            <a:ext cx="37221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0000"/>
                </a:solidFill>
              </a:rPr>
              <a:t>выплата компенсаций за питание обучающихся, получающих образование на дому (123 чел.)  на </a:t>
            </a:r>
            <a:r>
              <a:rPr lang="ru-RU" sz="1200" b="1" dirty="0">
                <a:solidFill>
                  <a:srgbClr val="000000"/>
                </a:solidFill>
              </a:rPr>
              <a:t>сумму </a:t>
            </a:r>
            <a:r>
              <a:rPr lang="ru-RU" sz="1200" b="1" dirty="0" smtClean="0">
                <a:solidFill>
                  <a:srgbClr val="000000"/>
                </a:solidFill>
              </a:rPr>
              <a:t>– 3,4 млн.  руб.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74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618943821"/>
              </p:ext>
            </p:extLst>
          </p:nvPr>
        </p:nvGraphicFramePr>
        <p:xfrm>
          <a:off x="0" y="1019176"/>
          <a:ext cx="9010650" cy="5552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28368" y="1061947"/>
            <a:ext cx="4209368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ДС №2 «Золотой ключик» </a:t>
            </a:r>
          </a:p>
          <a:p>
            <a:pPr lvl="0"/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ДС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№4 «Лютик»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ДС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№6 «Звездочка»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ДС №8 «</a:t>
            </a:r>
            <a:r>
              <a:rPr lang="ru-RU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Чипполино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lvl="0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ДС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№11 «Кораблик»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ДС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№16 «</a:t>
            </a:r>
            <a:r>
              <a:rPr lang="ru-RU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Ивушка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ДС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№19 «Елочка»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ДС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№23 «Ласточка»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ДС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№25 «Белоснежка»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ДС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№27 «Розочка»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ДС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№29 «Чебурашка»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ДС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№33 «Кузнечик»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ДС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№34 «Чайка»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ДС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№37 «Журавлик»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ДС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№38 «Дельфин»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«СШ №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им. </a:t>
            </a:r>
            <a:r>
              <a:rPr lang="ru-RU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М.Губанова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«СШ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№2 им. Героев Евпаторийского десанта»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МСШ им. Н.А. </a:t>
            </a:r>
            <a:r>
              <a:rPr lang="ru-RU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Мусатова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«Гимназия им. </a:t>
            </a:r>
            <a:r>
              <a:rPr lang="ru-RU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И.Сельвинского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«УВК «Интеграл»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«СШ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№7 им. И.Е. Мещерякова»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«Гимназия №8»</a:t>
            </a:r>
          </a:p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«ЗСШ»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«СШ №11 им. Евграфа Рыжова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«СШ №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им. Маршала С.Л. Соколова»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«СШ №13»</a:t>
            </a:r>
          </a:p>
          <a:p>
            <a:pPr lvl="0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«СШ №14 им. З.А. Сорокина»</a:t>
            </a:r>
          </a:p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«СШ №15 им Н. Токарева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«СШ №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 </a:t>
            </a:r>
            <a:r>
              <a:rPr lang="ru-RU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С.Иванова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15475" y="3012816"/>
            <a:ext cx="14752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ru-RU" b="1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помещений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71718" y="2734954"/>
            <a:ext cx="11308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b="1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71,139</a:t>
            </a: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xmlns="" id="{0A5A8845-72B0-4405-BAF2-210133E99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15" y="156836"/>
            <a:ext cx="8863681" cy="759109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Мероприятия, связанные с проведением ремонтных работ в 2025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году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сумму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104,8 млн.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65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239083788"/>
              </p:ext>
            </p:extLst>
          </p:nvPr>
        </p:nvGraphicFramePr>
        <p:xfrm>
          <a:off x="485775" y="1028700"/>
          <a:ext cx="8268545" cy="54840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923266" y="2240422"/>
            <a:ext cx="1775575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 ремонт систем отопления и водоснабжения</a:t>
            </a:r>
          </a:p>
          <a:p>
            <a:pPr algn="ctr"/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05424" y="1111702"/>
            <a:ext cx="357704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ДС №8 «</a:t>
            </a:r>
            <a:r>
              <a:rPr lang="ru-RU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Чипполино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lvl="0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ДС №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«Аленушка»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ДС №19 «Елочка»</a:t>
            </a:r>
          </a:p>
          <a:p>
            <a:pPr lvl="0"/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ДС №25 «Белоснежка»</a:t>
            </a:r>
          </a:p>
          <a:p>
            <a:pPr lvl="0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ДС №27 «Розочка»</a:t>
            </a:r>
          </a:p>
          <a:p>
            <a:pPr lvl="0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ДС №29 «Чебурашка»</a:t>
            </a:r>
          </a:p>
          <a:p>
            <a:pPr lvl="0"/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ДС №37 «Журавлик»</a:t>
            </a:r>
          </a:p>
          <a:p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«СШ №1 им. </a:t>
            </a:r>
            <a:r>
              <a:rPr lang="ru-RU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М.Губанова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«МСШ им. Н.А. </a:t>
            </a:r>
            <a:r>
              <a:rPr lang="ru-RU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Мусатова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«УВК «Интеграл»</a:t>
            </a:r>
          </a:p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«Гимназия №8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«НСШ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«ЗСШ»</a:t>
            </a:r>
          </a:p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«СШ №11 им. Евграфа Рыжова»</a:t>
            </a:r>
          </a:p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«СШ №12 им. Маршала С.Л. Соколова»</a:t>
            </a:r>
          </a:p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«СШ №13»</a:t>
            </a:r>
          </a:p>
          <a:p>
            <a:pPr lvl="0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«СШ №14 им. З.А. Сорокина»</a:t>
            </a:r>
          </a:p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«СШ №16 им </a:t>
            </a:r>
            <a:r>
              <a:rPr lang="ru-RU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С.Иванова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«СШ №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им генерала Исмаила Булатова»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40456" y="2485155"/>
            <a:ext cx="1226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9,421</a:t>
            </a: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0A5A8845-72B0-4405-BAF2-210133E99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164" y="128261"/>
            <a:ext cx="8839757" cy="759109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Мероприятия, связанные с проведением ремонтных работ в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году </a:t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сумму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104,8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(Продолжение)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15427" y="5161294"/>
            <a:ext cx="18834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Дворовой территории и игровых площадок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05424" y="5453682"/>
            <a:ext cx="35002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ДС №29 «Чебурашка»</a:t>
            </a:r>
          </a:p>
          <a:p>
            <a:pPr lvl="0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ДС №37 «Журавлик»</a:t>
            </a:r>
          </a:p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«ЗСШ»</a:t>
            </a:r>
          </a:p>
          <a:p>
            <a:pPr lvl="0"/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82466" y="5422904"/>
            <a:ext cx="1284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0,337</a:t>
            </a:r>
          </a:p>
          <a:p>
            <a:pPr algn="ctr"/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19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" y="18859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Мероприятия, связанные с проведением ремонтных работ в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году </a:t>
            </a:r>
            <a:b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сумму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104,8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(Продолжение)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reflection blurRad="6350" endPos="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695976108"/>
              </p:ext>
            </p:extLst>
          </p:nvPr>
        </p:nvGraphicFramePr>
        <p:xfrm>
          <a:off x="504825" y="1219188"/>
          <a:ext cx="8419458" cy="5413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769051" y="1244624"/>
            <a:ext cx="26695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 ремонт фасада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входной группы</a:t>
            </a:r>
            <a:endParaRPr lang="ru-RU" sz="1200" dirty="0">
              <a:solidFill>
                <a:schemeClr val="bg1"/>
              </a:solidFill>
            </a:endParaRPr>
          </a:p>
          <a:p>
            <a:pPr algn="ctr"/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95511" y="1458180"/>
            <a:ext cx="10269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1,535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endParaRPr lang="ru-RU" sz="1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692412" y="1429288"/>
            <a:ext cx="30738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ДС №6 «Звездочка»</a:t>
            </a:r>
          </a:p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«СШ №1 им.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М.Губанова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69052" y="3806087"/>
            <a:ext cx="19766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 ремонт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кровли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7287521" y="3713756"/>
            <a:ext cx="10214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5,129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endParaRPr lang="ru-RU" sz="16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745698" y="2944313"/>
            <a:ext cx="3521878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ДС </a:t>
            </a: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 «Космос»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ДС №15 «Аленушка»</a:t>
            </a:r>
          </a:p>
          <a:p>
            <a:pPr lvl="0"/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ДС №29 «Чебурашка»</a:t>
            </a:r>
          </a:p>
          <a:p>
            <a:pPr lvl="0"/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ДС №37 «Журавлик</a:t>
            </a: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lvl="0"/>
            <a:endParaRPr lang="ru-RU" sz="1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«СШ №1 им.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М.Губанова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«МСШ им. Н.А.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Мусатова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«СШ №7 им. И.Е. Мещерякова»</a:t>
            </a:r>
          </a:p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«Гимназия №8»</a:t>
            </a:r>
          </a:p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«ЗСШ»</a:t>
            </a:r>
          </a:p>
          <a:p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«СШ №13»</a:t>
            </a:r>
          </a:p>
          <a:p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«СШ №15 им Н. Токарева»</a:t>
            </a:r>
          </a:p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«СШ №16 им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С.Иванова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lvl="0"/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3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9">
            <a:extLst>
              <a:ext uri="{FF2B5EF4-FFF2-40B4-BE49-F238E27FC236}">
                <a16:creationId xmlns:a16="http://schemas.microsoft.com/office/drawing/2014/main" xmlns="" id="{BA8DCE71-C4DC-4319-8C99-8E6046E41038}"/>
              </a:ext>
            </a:extLst>
          </p:cNvPr>
          <p:cNvGrpSpPr/>
          <p:nvPr/>
        </p:nvGrpSpPr>
        <p:grpSpPr>
          <a:xfrm>
            <a:off x="6529421" y="2586974"/>
            <a:ext cx="586050" cy="714829"/>
            <a:chOff x="7931851" y="2464731"/>
            <a:chExt cx="1002842" cy="1223210"/>
          </a:xfrm>
          <a:solidFill>
            <a:schemeClr val="accent1"/>
          </a:solidFill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xmlns="" id="{88AEE7B3-BB72-43A6-AD98-CFA3BB93F4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20806" y="2650831"/>
              <a:ext cx="623981" cy="1037110"/>
            </a:xfrm>
            <a:custGeom>
              <a:avLst/>
              <a:gdLst>
                <a:gd name="T0" fmla="*/ 674 w 750"/>
                <a:gd name="T1" fmla="*/ 602 h 1237"/>
                <a:gd name="T2" fmla="*/ 750 w 750"/>
                <a:gd name="T3" fmla="*/ 376 h 1237"/>
                <a:gd name="T4" fmla="*/ 638 w 750"/>
                <a:gd name="T5" fmla="*/ 110 h 1237"/>
                <a:gd name="T6" fmla="*/ 370 w 750"/>
                <a:gd name="T7" fmla="*/ 2 h 1237"/>
                <a:gd name="T8" fmla="*/ 110 w 750"/>
                <a:gd name="T9" fmla="*/ 112 h 1237"/>
                <a:gd name="T10" fmla="*/ 1 w 750"/>
                <a:gd name="T11" fmla="*/ 373 h 1237"/>
                <a:gd name="T12" fmla="*/ 77 w 750"/>
                <a:gd name="T13" fmla="*/ 603 h 1237"/>
                <a:gd name="T14" fmla="*/ 205 w 750"/>
                <a:gd name="T15" fmla="*/ 976 h 1237"/>
                <a:gd name="T16" fmla="*/ 205 w 750"/>
                <a:gd name="T17" fmla="*/ 1120 h 1237"/>
                <a:gd name="T18" fmla="*/ 321 w 750"/>
                <a:gd name="T19" fmla="*/ 1237 h 1237"/>
                <a:gd name="T20" fmla="*/ 430 w 750"/>
                <a:gd name="T21" fmla="*/ 1237 h 1237"/>
                <a:gd name="T22" fmla="*/ 546 w 750"/>
                <a:gd name="T23" fmla="*/ 1120 h 1237"/>
                <a:gd name="T24" fmla="*/ 546 w 750"/>
                <a:gd name="T25" fmla="*/ 976 h 1237"/>
                <a:gd name="T26" fmla="*/ 674 w 750"/>
                <a:gd name="T27" fmla="*/ 602 h 1237"/>
                <a:gd name="T28" fmla="*/ 116 w 750"/>
                <a:gd name="T29" fmla="*/ 574 h 1237"/>
                <a:gd name="T30" fmla="*/ 49 w 750"/>
                <a:gd name="T31" fmla="*/ 373 h 1237"/>
                <a:gd name="T32" fmla="*/ 371 w 750"/>
                <a:gd name="T33" fmla="*/ 50 h 1237"/>
                <a:gd name="T34" fmla="*/ 605 w 750"/>
                <a:gd name="T35" fmla="*/ 144 h 1237"/>
                <a:gd name="T36" fmla="*/ 702 w 750"/>
                <a:gd name="T37" fmla="*/ 376 h 1237"/>
                <a:gd name="T38" fmla="*/ 636 w 750"/>
                <a:gd name="T39" fmla="*/ 573 h 1237"/>
                <a:gd name="T40" fmla="*/ 498 w 750"/>
                <a:gd name="T41" fmla="*/ 967 h 1237"/>
                <a:gd name="T42" fmla="*/ 253 w 750"/>
                <a:gd name="T43" fmla="*/ 967 h 1237"/>
                <a:gd name="T44" fmla="*/ 116 w 750"/>
                <a:gd name="T45" fmla="*/ 574 h 1237"/>
                <a:gd name="T46" fmla="*/ 253 w 750"/>
                <a:gd name="T47" fmla="*/ 1104 h 1237"/>
                <a:gd name="T48" fmla="*/ 253 w 750"/>
                <a:gd name="T49" fmla="*/ 1085 h 1237"/>
                <a:gd name="T50" fmla="*/ 498 w 750"/>
                <a:gd name="T51" fmla="*/ 1113 h 1237"/>
                <a:gd name="T52" fmla="*/ 498 w 750"/>
                <a:gd name="T53" fmla="*/ 1120 h 1237"/>
                <a:gd name="T54" fmla="*/ 497 w 750"/>
                <a:gd name="T55" fmla="*/ 1132 h 1237"/>
                <a:gd name="T56" fmla="*/ 253 w 750"/>
                <a:gd name="T57" fmla="*/ 1104 h 1237"/>
                <a:gd name="T58" fmla="*/ 253 w 750"/>
                <a:gd name="T59" fmla="*/ 1036 h 1237"/>
                <a:gd name="T60" fmla="*/ 253 w 750"/>
                <a:gd name="T61" fmla="*/ 1015 h 1237"/>
                <a:gd name="T62" fmla="*/ 498 w 750"/>
                <a:gd name="T63" fmla="*/ 1015 h 1237"/>
                <a:gd name="T64" fmla="*/ 498 w 750"/>
                <a:gd name="T65" fmla="*/ 1064 h 1237"/>
                <a:gd name="T66" fmla="*/ 253 w 750"/>
                <a:gd name="T67" fmla="*/ 1036 h 1237"/>
                <a:gd name="T68" fmla="*/ 321 w 750"/>
                <a:gd name="T69" fmla="*/ 1189 h 1237"/>
                <a:gd name="T70" fmla="*/ 262 w 750"/>
                <a:gd name="T71" fmla="*/ 1153 h 1237"/>
                <a:gd name="T72" fmla="*/ 468 w 750"/>
                <a:gd name="T73" fmla="*/ 1177 h 1237"/>
                <a:gd name="T74" fmla="*/ 430 w 750"/>
                <a:gd name="T75" fmla="*/ 1189 h 1237"/>
                <a:gd name="T76" fmla="*/ 321 w 750"/>
                <a:gd name="T77" fmla="*/ 1189 h 1237"/>
                <a:gd name="T78" fmla="*/ 321 w 750"/>
                <a:gd name="T79" fmla="*/ 1189 h 1237"/>
                <a:gd name="T80" fmla="*/ 321 w 750"/>
                <a:gd name="T81" fmla="*/ 1189 h 1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50" h="1237">
                  <a:moveTo>
                    <a:pt x="674" y="602"/>
                  </a:moveTo>
                  <a:cubicBezTo>
                    <a:pt x="724" y="537"/>
                    <a:pt x="750" y="459"/>
                    <a:pt x="750" y="376"/>
                  </a:cubicBezTo>
                  <a:cubicBezTo>
                    <a:pt x="750" y="275"/>
                    <a:pt x="710" y="180"/>
                    <a:pt x="638" y="110"/>
                  </a:cubicBezTo>
                  <a:cubicBezTo>
                    <a:pt x="566" y="39"/>
                    <a:pt x="471" y="0"/>
                    <a:pt x="370" y="2"/>
                  </a:cubicBezTo>
                  <a:cubicBezTo>
                    <a:pt x="272" y="3"/>
                    <a:pt x="180" y="42"/>
                    <a:pt x="110" y="112"/>
                  </a:cubicBezTo>
                  <a:cubicBezTo>
                    <a:pt x="41" y="182"/>
                    <a:pt x="2" y="275"/>
                    <a:pt x="1" y="373"/>
                  </a:cubicBezTo>
                  <a:cubicBezTo>
                    <a:pt x="0" y="457"/>
                    <a:pt x="27" y="536"/>
                    <a:pt x="77" y="603"/>
                  </a:cubicBezTo>
                  <a:cubicBezTo>
                    <a:pt x="160" y="711"/>
                    <a:pt x="205" y="843"/>
                    <a:pt x="205" y="976"/>
                  </a:cubicBezTo>
                  <a:cubicBezTo>
                    <a:pt x="205" y="1120"/>
                    <a:pt x="205" y="1120"/>
                    <a:pt x="205" y="1120"/>
                  </a:cubicBezTo>
                  <a:cubicBezTo>
                    <a:pt x="205" y="1185"/>
                    <a:pt x="257" y="1237"/>
                    <a:pt x="321" y="1237"/>
                  </a:cubicBezTo>
                  <a:cubicBezTo>
                    <a:pt x="430" y="1237"/>
                    <a:pt x="430" y="1237"/>
                    <a:pt x="430" y="1237"/>
                  </a:cubicBezTo>
                  <a:cubicBezTo>
                    <a:pt x="494" y="1237"/>
                    <a:pt x="546" y="1185"/>
                    <a:pt x="546" y="1120"/>
                  </a:cubicBezTo>
                  <a:cubicBezTo>
                    <a:pt x="546" y="976"/>
                    <a:pt x="546" y="976"/>
                    <a:pt x="546" y="976"/>
                  </a:cubicBezTo>
                  <a:cubicBezTo>
                    <a:pt x="546" y="842"/>
                    <a:pt x="590" y="713"/>
                    <a:pt x="674" y="602"/>
                  </a:cubicBezTo>
                  <a:close/>
                  <a:moveTo>
                    <a:pt x="116" y="574"/>
                  </a:moveTo>
                  <a:cubicBezTo>
                    <a:pt x="71" y="516"/>
                    <a:pt x="48" y="446"/>
                    <a:pt x="49" y="373"/>
                  </a:cubicBezTo>
                  <a:cubicBezTo>
                    <a:pt x="51" y="197"/>
                    <a:pt x="195" y="52"/>
                    <a:pt x="371" y="50"/>
                  </a:cubicBezTo>
                  <a:cubicBezTo>
                    <a:pt x="459" y="49"/>
                    <a:pt x="542" y="82"/>
                    <a:pt x="605" y="144"/>
                  </a:cubicBezTo>
                  <a:cubicBezTo>
                    <a:pt x="667" y="206"/>
                    <a:pt x="702" y="288"/>
                    <a:pt x="702" y="376"/>
                  </a:cubicBezTo>
                  <a:cubicBezTo>
                    <a:pt x="702" y="448"/>
                    <a:pt x="679" y="516"/>
                    <a:pt x="636" y="573"/>
                  </a:cubicBezTo>
                  <a:cubicBezTo>
                    <a:pt x="547" y="690"/>
                    <a:pt x="500" y="825"/>
                    <a:pt x="498" y="967"/>
                  </a:cubicBezTo>
                  <a:cubicBezTo>
                    <a:pt x="253" y="967"/>
                    <a:pt x="253" y="967"/>
                    <a:pt x="253" y="967"/>
                  </a:cubicBezTo>
                  <a:cubicBezTo>
                    <a:pt x="251" y="827"/>
                    <a:pt x="202" y="688"/>
                    <a:pt x="116" y="574"/>
                  </a:cubicBezTo>
                  <a:close/>
                  <a:moveTo>
                    <a:pt x="253" y="1104"/>
                  </a:moveTo>
                  <a:cubicBezTo>
                    <a:pt x="253" y="1085"/>
                    <a:pt x="253" y="1085"/>
                    <a:pt x="253" y="1085"/>
                  </a:cubicBezTo>
                  <a:cubicBezTo>
                    <a:pt x="498" y="1113"/>
                    <a:pt x="498" y="1113"/>
                    <a:pt x="498" y="1113"/>
                  </a:cubicBezTo>
                  <a:cubicBezTo>
                    <a:pt x="498" y="1120"/>
                    <a:pt x="498" y="1120"/>
                    <a:pt x="498" y="1120"/>
                  </a:cubicBezTo>
                  <a:cubicBezTo>
                    <a:pt x="498" y="1124"/>
                    <a:pt x="498" y="1128"/>
                    <a:pt x="497" y="1132"/>
                  </a:cubicBezTo>
                  <a:lnTo>
                    <a:pt x="253" y="1104"/>
                  </a:lnTo>
                  <a:close/>
                  <a:moveTo>
                    <a:pt x="253" y="1036"/>
                  </a:moveTo>
                  <a:cubicBezTo>
                    <a:pt x="253" y="1015"/>
                    <a:pt x="253" y="1015"/>
                    <a:pt x="253" y="1015"/>
                  </a:cubicBezTo>
                  <a:cubicBezTo>
                    <a:pt x="498" y="1015"/>
                    <a:pt x="498" y="1015"/>
                    <a:pt x="498" y="1015"/>
                  </a:cubicBezTo>
                  <a:cubicBezTo>
                    <a:pt x="498" y="1064"/>
                    <a:pt x="498" y="1064"/>
                    <a:pt x="498" y="1064"/>
                  </a:cubicBezTo>
                  <a:lnTo>
                    <a:pt x="253" y="1036"/>
                  </a:lnTo>
                  <a:close/>
                  <a:moveTo>
                    <a:pt x="321" y="1189"/>
                  </a:moveTo>
                  <a:cubicBezTo>
                    <a:pt x="296" y="1189"/>
                    <a:pt x="273" y="1174"/>
                    <a:pt x="262" y="1153"/>
                  </a:cubicBezTo>
                  <a:cubicBezTo>
                    <a:pt x="468" y="1177"/>
                    <a:pt x="468" y="1177"/>
                    <a:pt x="468" y="1177"/>
                  </a:cubicBezTo>
                  <a:cubicBezTo>
                    <a:pt x="457" y="1184"/>
                    <a:pt x="444" y="1189"/>
                    <a:pt x="430" y="1189"/>
                  </a:cubicBezTo>
                  <a:lnTo>
                    <a:pt x="321" y="1189"/>
                  </a:lnTo>
                  <a:close/>
                  <a:moveTo>
                    <a:pt x="321" y="1189"/>
                  </a:moveTo>
                  <a:cubicBezTo>
                    <a:pt x="321" y="1189"/>
                    <a:pt x="321" y="1189"/>
                    <a:pt x="321" y="118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7A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xmlns="" id="{70247D90-6271-4592-BAFB-232F0CED64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93151" y="2944496"/>
              <a:ext cx="44264" cy="75201"/>
            </a:xfrm>
            <a:custGeom>
              <a:avLst/>
              <a:gdLst>
                <a:gd name="T0" fmla="*/ 51 w 53"/>
                <a:gd name="T1" fmla="*/ 62 h 90"/>
                <a:gd name="T2" fmla="*/ 48 w 53"/>
                <a:gd name="T3" fmla="*/ 24 h 90"/>
                <a:gd name="T4" fmla="*/ 25 w 53"/>
                <a:gd name="T5" fmla="*/ 0 h 90"/>
                <a:gd name="T6" fmla="*/ 0 w 53"/>
                <a:gd name="T7" fmla="*/ 23 h 90"/>
                <a:gd name="T8" fmla="*/ 4 w 53"/>
                <a:gd name="T9" fmla="*/ 69 h 90"/>
                <a:gd name="T10" fmla="*/ 27 w 53"/>
                <a:gd name="T11" fmla="*/ 90 h 90"/>
                <a:gd name="T12" fmla="*/ 31 w 53"/>
                <a:gd name="T13" fmla="*/ 90 h 90"/>
                <a:gd name="T14" fmla="*/ 51 w 53"/>
                <a:gd name="T15" fmla="*/ 62 h 90"/>
                <a:gd name="T16" fmla="*/ 51 w 53"/>
                <a:gd name="T17" fmla="*/ 62 h 90"/>
                <a:gd name="T18" fmla="*/ 51 w 53"/>
                <a:gd name="T19" fmla="*/ 6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90">
                  <a:moveTo>
                    <a:pt x="51" y="62"/>
                  </a:moveTo>
                  <a:cubicBezTo>
                    <a:pt x="49" y="50"/>
                    <a:pt x="48" y="37"/>
                    <a:pt x="48" y="24"/>
                  </a:cubicBezTo>
                  <a:cubicBezTo>
                    <a:pt x="49" y="11"/>
                    <a:pt x="38" y="0"/>
                    <a:pt x="25" y="0"/>
                  </a:cubicBezTo>
                  <a:cubicBezTo>
                    <a:pt x="11" y="0"/>
                    <a:pt x="1" y="10"/>
                    <a:pt x="0" y="23"/>
                  </a:cubicBezTo>
                  <a:cubicBezTo>
                    <a:pt x="0" y="39"/>
                    <a:pt x="1" y="54"/>
                    <a:pt x="4" y="69"/>
                  </a:cubicBezTo>
                  <a:cubicBezTo>
                    <a:pt x="5" y="81"/>
                    <a:pt x="16" y="90"/>
                    <a:pt x="27" y="90"/>
                  </a:cubicBezTo>
                  <a:cubicBezTo>
                    <a:pt x="28" y="90"/>
                    <a:pt x="30" y="90"/>
                    <a:pt x="31" y="90"/>
                  </a:cubicBezTo>
                  <a:cubicBezTo>
                    <a:pt x="44" y="88"/>
                    <a:pt x="53" y="75"/>
                    <a:pt x="51" y="62"/>
                  </a:cubicBezTo>
                  <a:close/>
                  <a:moveTo>
                    <a:pt x="51" y="62"/>
                  </a:moveTo>
                  <a:cubicBezTo>
                    <a:pt x="51" y="62"/>
                    <a:pt x="51" y="62"/>
                    <a:pt x="51" y="6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xmlns="" id="{52C3304E-0728-4C00-9B4A-7755C0BB44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5045" y="3044923"/>
              <a:ext cx="160397" cy="257493"/>
            </a:xfrm>
            <a:custGeom>
              <a:avLst/>
              <a:gdLst>
                <a:gd name="T0" fmla="*/ 166 w 193"/>
                <a:gd name="T1" fmla="*/ 307 h 307"/>
                <a:gd name="T2" fmla="*/ 174 w 193"/>
                <a:gd name="T3" fmla="*/ 306 h 307"/>
                <a:gd name="T4" fmla="*/ 189 w 193"/>
                <a:gd name="T5" fmla="*/ 275 h 307"/>
                <a:gd name="T6" fmla="*/ 71 w 193"/>
                <a:gd name="T7" fmla="*/ 51 h 307"/>
                <a:gd name="T8" fmla="*/ 49 w 193"/>
                <a:gd name="T9" fmla="*/ 16 h 307"/>
                <a:gd name="T10" fmla="*/ 16 w 193"/>
                <a:gd name="T11" fmla="*/ 6 h 307"/>
                <a:gd name="T12" fmla="*/ 6 w 193"/>
                <a:gd name="T13" fmla="*/ 38 h 307"/>
                <a:gd name="T14" fmla="*/ 33 w 193"/>
                <a:gd name="T15" fmla="*/ 80 h 307"/>
                <a:gd name="T16" fmla="*/ 143 w 193"/>
                <a:gd name="T17" fmla="*/ 290 h 307"/>
                <a:gd name="T18" fmla="*/ 166 w 193"/>
                <a:gd name="T19" fmla="*/ 307 h 307"/>
                <a:gd name="T20" fmla="*/ 166 w 193"/>
                <a:gd name="T21" fmla="*/ 307 h 307"/>
                <a:gd name="T22" fmla="*/ 166 w 193"/>
                <a:gd name="T23" fmla="*/ 3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307">
                  <a:moveTo>
                    <a:pt x="166" y="307"/>
                  </a:moveTo>
                  <a:cubicBezTo>
                    <a:pt x="169" y="307"/>
                    <a:pt x="171" y="306"/>
                    <a:pt x="174" y="306"/>
                  </a:cubicBezTo>
                  <a:cubicBezTo>
                    <a:pt x="186" y="301"/>
                    <a:pt x="193" y="288"/>
                    <a:pt x="189" y="275"/>
                  </a:cubicBezTo>
                  <a:cubicBezTo>
                    <a:pt x="162" y="194"/>
                    <a:pt x="123" y="119"/>
                    <a:pt x="71" y="51"/>
                  </a:cubicBezTo>
                  <a:cubicBezTo>
                    <a:pt x="63" y="40"/>
                    <a:pt x="55" y="28"/>
                    <a:pt x="49" y="16"/>
                  </a:cubicBezTo>
                  <a:cubicBezTo>
                    <a:pt x="43" y="4"/>
                    <a:pt x="28" y="0"/>
                    <a:pt x="16" y="6"/>
                  </a:cubicBezTo>
                  <a:cubicBezTo>
                    <a:pt x="5" y="12"/>
                    <a:pt x="0" y="26"/>
                    <a:pt x="6" y="38"/>
                  </a:cubicBezTo>
                  <a:cubicBezTo>
                    <a:pt x="14" y="53"/>
                    <a:pt x="23" y="67"/>
                    <a:pt x="33" y="80"/>
                  </a:cubicBezTo>
                  <a:cubicBezTo>
                    <a:pt x="81" y="144"/>
                    <a:pt x="119" y="215"/>
                    <a:pt x="143" y="290"/>
                  </a:cubicBezTo>
                  <a:cubicBezTo>
                    <a:pt x="147" y="300"/>
                    <a:pt x="156" y="307"/>
                    <a:pt x="166" y="307"/>
                  </a:cubicBezTo>
                  <a:close/>
                  <a:moveTo>
                    <a:pt x="166" y="307"/>
                  </a:moveTo>
                  <a:cubicBezTo>
                    <a:pt x="166" y="307"/>
                    <a:pt x="166" y="307"/>
                    <a:pt x="166" y="30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xmlns="" id="{5BE260A6-AE90-4E52-9E1D-B232700C52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85816" y="3030644"/>
              <a:ext cx="71870" cy="89004"/>
            </a:xfrm>
            <a:custGeom>
              <a:avLst/>
              <a:gdLst>
                <a:gd name="T0" fmla="*/ 69 w 86"/>
                <a:gd name="T1" fmla="*/ 5 h 106"/>
                <a:gd name="T2" fmla="*/ 37 w 86"/>
                <a:gd name="T3" fmla="*/ 18 h 106"/>
                <a:gd name="T4" fmla="*/ 8 w 86"/>
                <a:gd name="T5" fmla="*/ 68 h 106"/>
                <a:gd name="T6" fmla="*/ 12 w 86"/>
                <a:gd name="T7" fmla="*/ 102 h 106"/>
                <a:gd name="T8" fmla="*/ 27 w 86"/>
                <a:gd name="T9" fmla="*/ 106 h 106"/>
                <a:gd name="T10" fmla="*/ 46 w 86"/>
                <a:gd name="T11" fmla="*/ 97 h 106"/>
                <a:gd name="T12" fmla="*/ 81 w 86"/>
                <a:gd name="T13" fmla="*/ 37 h 106"/>
                <a:gd name="T14" fmla="*/ 69 w 86"/>
                <a:gd name="T15" fmla="*/ 5 h 106"/>
                <a:gd name="T16" fmla="*/ 69 w 86"/>
                <a:gd name="T17" fmla="*/ 5 h 106"/>
                <a:gd name="T18" fmla="*/ 69 w 86"/>
                <a:gd name="T19" fmla="*/ 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" h="106">
                  <a:moveTo>
                    <a:pt x="69" y="5"/>
                  </a:moveTo>
                  <a:cubicBezTo>
                    <a:pt x="56" y="0"/>
                    <a:pt x="42" y="6"/>
                    <a:pt x="37" y="18"/>
                  </a:cubicBezTo>
                  <a:cubicBezTo>
                    <a:pt x="29" y="36"/>
                    <a:pt x="20" y="52"/>
                    <a:pt x="8" y="68"/>
                  </a:cubicBezTo>
                  <a:cubicBezTo>
                    <a:pt x="0" y="79"/>
                    <a:pt x="2" y="94"/>
                    <a:pt x="12" y="102"/>
                  </a:cubicBezTo>
                  <a:cubicBezTo>
                    <a:pt x="17" y="105"/>
                    <a:pt x="22" y="106"/>
                    <a:pt x="27" y="106"/>
                  </a:cubicBezTo>
                  <a:cubicBezTo>
                    <a:pt x="34" y="106"/>
                    <a:pt x="41" y="103"/>
                    <a:pt x="46" y="97"/>
                  </a:cubicBezTo>
                  <a:cubicBezTo>
                    <a:pt x="60" y="78"/>
                    <a:pt x="72" y="58"/>
                    <a:pt x="81" y="37"/>
                  </a:cubicBezTo>
                  <a:cubicBezTo>
                    <a:pt x="86" y="25"/>
                    <a:pt x="81" y="11"/>
                    <a:pt x="69" y="5"/>
                  </a:cubicBezTo>
                  <a:close/>
                  <a:moveTo>
                    <a:pt x="69" y="5"/>
                  </a:moveTo>
                  <a:cubicBezTo>
                    <a:pt x="69" y="5"/>
                    <a:pt x="69" y="5"/>
                    <a:pt x="69" y="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xmlns="" id="{1B26C60C-8680-408D-8A2D-238AC26F0E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13044" y="2724603"/>
              <a:ext cx="259397" cy="282719"/>
            </a:xfrm>
            <a:custGeom>
              <a:avLst/>
              <a:gdLst>
                <a:gd name="T0" fmla="*/ 24 w 312"/>
                <a:gd name="T1" fmla="*/ 48 h 337"/>
                <a:gd name="T2" fmla="*/ 264 w 312"/>
                <a:gd name="T3" fmla="*/ 288 h 337"/>
                <a:gd name="T4" fmla="*/ 263 w 312"/>
                <a:gd name="T5" fmla="*/ 311 h 337"/>
                <a:gd name="T6" fmla="*/ 285 w 312"/>
                <a:gd name="T7" fmla="*/ 337 h 337"/>
                <a:gd name="T8" fmla="*/ 287 w 312"/>
                <a:gd name="T9" fmla="*/ 337 h 337"/>
                <a:gd name="T10" fmla="*/ 311 w 312"/>
                <a:gd name="T11" fmla="*/ 315 h 337"/>
                <a:gd name="T12" fmla="*/ 312 w 312"/>
                <a:gd name="T13" fmla="*/ 288 h 337"/>
                <a:gd name="T14" fmla="*/ 24 w 312"/>
                <a:gd name="T15" fmla="*/ 0 h 337"/>
                <a:gd name="T16" fmla="*/ 0 w 312"/>
                <a:gd name="T17" fmla="*/ 24 h 337"/>
                <a:gd name="T18" fmla="*/ 24 w 312"/>
                <a:gd name="T19" fmla="*/ 48 h 337"/>
                <a:gd name="T20" fmla="*/ 24 w 312"/>
                <a:gd name="T21" fmla="*/ 48 h 337"/>
                <a:gd name="T22" fmla="*/ 24 w 312"/>
                <a:gd name="T23" fmla="*/ 4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2" h="337">
                  <a:moveTo>
                    <a:pt x="24" y="48"/>
                  </a:moveTo>
                  <a:cubicBezTo>
                    <a:pt x="157" y="48"/>
                    <a:pt x="264" y="156"/>
                    <a:pt x="264" y="288"/>
                  </a:cubicBezTo>
                  <a:cubicBezTo>
                    <a:pt x="264" y="296"/>
                    <a:pt x="264" y="303"/>
                    <a:pt x="263" y="311"/>
                  </a:cubicBezTo>
                  <a:cubicBezTo>
                    <a:pt x="262" y="324"/>
                    <a:pt x="272" y="336"/>
                    <a:pt x="285" y="337"/>
                  </a:cubicBezTo>
                  <a:cubicBezTo>
                    <a:pt x="286" y="337"/>
                    <a:pt x="287" y="337"/>
                    <a:pt x="287" y="337"/>
                  </a:cubicBezTo>
                  <a:cubicBezTo>
                    <a:pt x="300" y="337"/>
                    <a:pt x="310" y="328"/>
                    <a:pt x="311" y="315"/>
                  </a:cubicBezTo>
                  <a:cubicBezTo>
                    <a:pt x="312" y="306"/>
                    <a:pt x="312" y="297"/>
                    <a:pt x="312" y="288"/>
                  </a:cubicBezTo>
                  <a:cubicBezTo>
                    <a:pt x="312" y="129"/>
                    <a:pt x="183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lose/>
                  <a:moveTo>
                    <a:pt x="24" y="48"/>
                  </a:moveTo>
                  <a:cubicBezTo>
                    <a:pt x="24" y="48"/>
                    <a:pt x="24" y="48"/>
                    <a:pt x="24" y="4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xmlns="" id="{2624B8E6-3FC0-49FC-9749-9612CCE805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13044" y="2464731"/>
              <a:ext cx="39980" cy="152306"/>
            </a:xfrm>
            <a:custGeom>
              <a:avLst/>
              <a:gdLst>
                <a:gd name="T0" fmla="*/ 24 w 48"/>
                <a:gd name="T1" fmla="*/ 182 h 182"/>
                <a:gd name="T2" fmla="*/ 48 w 48"/>
                <a:gd name="T3" fmla="*/ 158 h 182"/>
                <a:gd name="T4" fmla="*/ 48 w 48"/>
                <a:gd name="T5" fmla="*/ 24 h 182"/>
                <a:gd name="T6" fmla="*/ 24 w 48"/>
                <a:gd name="T7" fmla="*/ 0 h 182"/>
                <a:gd name="T8" fmla="*/ 0 w 48"/>
                <a:gd name="T9" fmla="*/ 24 h 182"/>
                <a:gd name="T10" fmla="*/ 0 w 48"/>
                <a:gd name="T11" fmla="*/ 158 h 182"/>
                <a:gd name="T12" fmla="*/ 24 w 48"/>
                <a:gd name="T13" fmla="*/ 182 h 182"/>
                <a:gd name="T14" fmla="*/ 24 w 48"/>
                <a:gd name="T15" fmla="*/ 182 h 182"/>
                <a:gd name="T16" fmla="*/ 24 w 48"/>
                <a:gd name="T17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182">
                  <a:moveTo>
                    <a:pt x="24" y="182"/>
                  </a:moveTo>
                  <a:cubicBezTo>
                    <a:pt x="38" y="182"/>
                    <a:pt x="48" y="172"/>
                    <a:pt x="48" y="158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11"/>
                    <a:pt x="38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72"/>
                    <a:pt x="11" y="182"/>
                    <a:pt x="24" y="182"/>
                  </a:cubicBezTo>
                  <a:close/>
                  <a:moveTo>
                    <a:pt x="24" y="182"/>
                  </a:moveTo>
                  <a:cubicBezTo>
                    <a:pt x="24" y="182"/>
                    <a:pt x="24" y="182"/>
                    <a:pt x="24" y="182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xmlns="" id="{0FA018AB-C1AC-48CB-94DE-822E9291E3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9830" y="2526606"/>
              <a:ext cx="101379" cy="140883"/>
            </a:xfrm>
            <a:custGeom>
              <a:avLst/>
              <a:gdLst>
                <a:gd name="T0" fmla="*/ 74 w 122"/>
                <a:gd name="T1" fmla="*/ 156 h 168"/>
                <a:gd name="T2" fmla="*/ 94 w 122"/>
                <a:gd name="T3" fmla="*/ 168 h 168"/>
                <a:gd name="T4" fmla="*/ 106 w 122"/>
                <a:gd name="T5" fmla="*/ 165 h 168"/>
                <a:gd name="T6" fmla="*/ 115 w 122"/>
                <a:gd name="T7" fmla="*/ 132 h 168"/>
                <a:gd name="T8" fmla="*/ 48 w 122"/>
                <a:gd name="T9" fmla="*/ 15 h 168"/>
                <a:gd name="T10" fmla="*/ 15 w 122"/>
                <a:gd name="T11" fmla="*/ 7 h 168"/>
                <a:gd name="T12" fmla="*/ 6 w 122"/>
                <a:gd name="T13" fmla="*/ 39 h 168"/>
                <a:gd name="T14" fmla="*/ 74 w 122"/>
                <a:gd name="T15" fmla="*/ 156 h 168"/>
                <a:gd name="T16" fmla="*/ 74 w 122"/>
                <a:gd name="T17" fmla="*/ 156 h 168"/>
                <a:gd name="T18" fmla="*/ 74 w 122"/>
                <a:gd name="T19" fmla="*/ 15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168">
                  <a:moveTo>
                    <a:pt x="74" y="156"/>
                  </a:moveTo>
                  <a:cubicBezTo>
                    <a:pt x="78" y="164"/>
                    <a:pt x="86" y="168"/>
                    <a:pt x="94" y="168"/>
                  </a:cubicBezTo>
                  <a:cubicBezTo>
                    <a:pt x="98" y="168"/>
                    <a:pt x="103" y="167"/>
                    <a:pt x="106" y="165"/>
                  </a:cubicBezTo>
                  <a:cubicBezTo>
                    <a:pt x="118" y="158"/>
                    <a:pt x="122" y="143"/>
                    <a:pt x="115" y="132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1" y="4"/>
                    <a:pt x="27" y="0"/>
                    <a:pt x="15" y="7"/>
                  </a:cubicBezTo>
                  <a:cubicBezTo>
                    <a:pt x="4" y="13"/>
                    <a:pt x="0" y="28"/>
                    <a:pt x="6" y="39"/>
                  </a:cubicBezTo>
                  <a:lnTo>
                    <a:pt x="74" y="156"/>
                  </a:lnTo>
                  <a:close/>
                  <a:moveTo>
                    <a:pt x="74" y="156"/>
                  </a:moveTo>
                  <a:cubicBezTo>
                    <a:pt x="74" y="156"/>
                    <a:pt x="74" y="156"/>
                    <a:pt x="74" y="15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xmlns="" id="{74B02F14-EC3A-46CE-927A-CCADBE5406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30507" y="3132975"/>
              <a:ext cx="142311" cy="99951"/>
            </a:xfrm>
            <a:custGeom>
              <a:avLst/>
              <a:gdLst>
                <a:gd name="T0" fmla="*/ 155 w 171"/>
                <a:gd name="T1" fmla="*/ 74 h 119"/>
                <a:gd name="T2" fmla="*/ 39 w 171"/>
                <a:gd name="T3" fmla="*/ 7 h 119"/>
                <a:gd name="T4" fmla="*/ 6 w 171"/>
                <a:gd name="T5" fmla="*/ 15 h 119"/>
                <a:gd name="T6" fmla="*/ 15 w 171"/>
                <a:gd name="T7" fmla="*/ 48 h 119"/>
                <a:gd name="T8" fmla="*/ 131 w 171"/>
                <a:gd name="T9" fmla="*/ 115 h 119"/>
                <a:gd name="T10" fmla="*/ 143 w 171"/>
                <a:gd name="T11" fmla="*/ 119 h 119"/>
                <a:gd name="T12" fmla="*/ 164 w 171"/>
                <a:gd name="T13" fmla="*/ 107 h 119"/>
                <a:gd name="T14" fmla="*/ 155 w 171"/>
                <a:gd name="T15" fmla="*/ 74 h 119"/>
                <a:gd name="T16" fmla="*/ 155 w 171"/>
                <a:gd name="T17" fmla="*/ 74 h 119"/>
                <a:gd name="T18" fmla="*/ 155 w 171"/>
                <a:gd name="T19" fmla="*/ 7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19">
                  <a:moveTo>
                    <a:pt x="155" y="74"/>
                  </a:moveTo>
                  <a:cubicBezTo>
                    <a:pt x="39" y="7"/>
                    <a:pt x="39" y="7"/>
                    <a:pt x="39" y="7"/>
                  </a:cubicBezTo>
                  <a:cubicBezTo>
                    <a:pt x="27" y="0"/>
                    <a:pt x="13" y="4"/>
                    <a:pt x="6" y="15"/>
                  </a:cubicBezTo>
                  <a:cubicBezTo>
                    <a:pt x="0" y="27"/>
                    <a:pt x="3" y="42"/>
                    <a:pt x="15" y="48"/>
                  </a:cubicBezTo>
                  <a:cubicBezTo>
                    <a:pt x="131" y="115"/>
                    <a:pt x="131" y="115"/>
                    <a:pt x="131" y="115"/>
                  </a:cubicBezTo>
                  <a:cubicBezTo>
                    <a:pt x="135" y="118"/>
                    <a:pt x="139" y="119"/>
                    <a:pt x="143" y="119"/>
                  </a:cubicBezTo>
                  <a:cubicBezTo>
                    <a:pt x="152" y="119"/>
                    <a:pt x="160" y="114"/>
                    <a:pt x="164" y="107"/>
                  </a:cubicBezTo>
                  <a:cubicBezTo>
                    <a:pt x="171" y="95"/>
                    <a:pt x="167" y="80"/>
                    <a:pt x="155" y="74"/>
                  </a:cubicBezTo>
                  <a:close/>
                  <a:moveTo>
                    <a:pt x="155" y="74"/>
                  </a:moveTo>
                  <a:cubicBezTo>
                    <a:pt x="155" y="74"/>
                    <a:pt x="155" y="74"/>
                    <a:pt x="155" y="7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xmlns="" id="{31259EAD-4149-473F-B887-E3DAD9C02D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93726" y="2704613"/>
              <a:ext cx="142311" cy="98999"/>
            </a:xfrm>
            <a:custGeom>
              <a:avLst/>
              <a:gdLst>
                <a:gd name="T0" fmla="*/ 15 w 171"/>
                <a:gd name="T1" fmla="*/ 48 h 118"/>
                <a:gd name="T2" fmla="*/ 132 w 171"/>
                <a:gd name="T3" fmla="*/ 115 h 118"/>
                <a:gd name="T4" fmla="*/ 144 w 171"/>
                <a:gd name="T5" fmla="*/ 118 h 118"/>
                <a:gd name="T6" fmla="*/ 165 w 171"/>
                <a:gd name="T7" fmla="*/ 106 h 118"/>
                <a:gd name="T8" fmla="*/ 156 w 171"/>
                <a:gd name="T9" fmla="*/ 74 h 118"/>
                <a:gd name="T10" fmla="*/ 39 w 171"/>
                <a:gd name="T11" fmla="*/ 6 h 118"/>
                <a:gd name="T12" fmla="*/ 7 w 171"/>
                <a:gd name="T13" fmla="*/ 15 h 118"/>
                <a:gd name="T14" fmla="*/ 15 w 171"/>
                <a:gd name="T15" fmla="*/ 48 h 118"/>
                <a:gd name="T16" fmla="*/ 15 w 171"/>
                <a:gd name="T17" fmla="*/ 48 h 118"/>
                <a:gd name="T18" fmla="*/ 15 w 171"/>
                <a:gd name="T19" fmla="*/ 4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18">
                  <a:moveTo>
                    <a:pt x="15" y="48"/>
                  </a:moveTo>
                  <a:cubicBezTo>
                    <a:pt x="132" y="115"/>
                    <a:pt x="132" y="115"/>
                    <a:pt x="132" y="115"/>
                  </a:cubicBezTo>
                  <a:cubicBezTo>
                    <a:pt x="136" y="117"/>
                    <a:pt x="140" y="118"/>
                    <a:pt x="144" y="118"/>
                  </a:cubicBezTo>
                  <a:cubicBezTo>
                    <a:pt x="152" y="118"/>
                    <a:pt x="160" y="114"/>
                    <a:pt x="165" y="106"/>
                  </a:cubicBezTo>
                  <a:cubicBezTo>
                    <a:pt x="171" y="95"/>
                    <a:pt x="167" y="80"/>
                    <a:pt x="156" y="74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28" y="0"/>
                    <a:pt x="13" y="4"/>
                    <a:pt x="7" y="15"/>
                  </a:cubicBezTo>
                  <a:cubicBezTo>
                    <a:pt x="0" y="27"/>
                    <a:pt x="4" y="41"/>
                    <a:pt x="15" y="48"/>
                  </a:cubicBezTo>
                  <a:close/>
                  <a:moveTo>
                    <a:pt x="15" y="48"/>
                  </a:moveTo>
                  <a:cubicBezTo>
                    <a:pt x="15" y="48"/>
                    <a:pt x="15" y="48"/>
                    <a:pt x="15" y="4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xmlns="" id="{93766165-6D9A-4C04-B46A-D90AB4A006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82387" y="2949255"/>
              <a:ext cx="152306" cy="40457"/>
            </a:xfrm>
            <a:custGeom>
              <a:avLst/>
              <a:gdLst>
                <a:gd name="T0" fmla="*/ 159 w 183"/>
                <a:gd name="T1" fmla="*/ 0 h 48"/>
                <a:gd name="T2" fmla="*/ 24 w 183"/>
                <a:gd name="T3" fmla="*/ 0 h 48"/>
                <a:gd name="T4" fmla="*/ 0 w 183"/>
                <a:gd name="T5" fmla="*/ 24 h 48"/>
                <a:gd name="T6" fmla="*/ 24 w 183"/>
                <a:gd name="T7" fmla="*/ 48 h 48"/>
                <a:gd name="T8" fmla="*/ 159 w 183"/>
                <a:gd name="T9" fmla="*/ 48 h 48"/>
                <a:gd name="T10" fmla="*/ 183 w 183"/>
                <a:gd name="T11" fmla="*/ 24 h 48"/>
                <a:gd name="T12" fmla="*/ 159 w 183"/>
                <a:gd name="T13" fmla="*/ 0 h 48"/>
                <a:gd name="T14" fmla="*/ 159 w 183"/>
                <a:gd name="T15" fmla="*/ 0 h 48"/>
                <a:gd name="T16" fmla="*/ 159 w 183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3" h="48">
                  <a:moveTo>
                    <a:pt x="159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159" y="48"/>
                    <a:pt x="159" y="48"/>
                    <a:pt x="159" y="48"/>
                  </a:cubicBezTo>
                  <a:cubicBezTo>
                    <a:pt x="172" y="48"/>
                    <a:pt x="183" y="38"/>
                    <a:pt x="183" y="24"/>
                  </a:cubicBezTo>
                  <a:cubicBezTo>
                    <a:pt x="183" y="11"/>
                    <a:pt x="172" y="0"/>
                    <a:pt x="159" y="0"/>
                  </a:cubicBezTo>
                  <a:close/>
                  <a:moveTo>
                    <a:pt x="159" y="0"/>
                  </a:moveTo>
                  <a:cubicBezTo>
                    <a:pt x="159" y="0"/>
                    <a:pt x="159" y="0"/>
                    <a:pt x="159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xmlns="" id="{EFEE57BD-BA32-45C9-8CD1-4B375E0509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31851" y="2949255"/>
              <a:ext cx="151355" cy="40457"/>
            </a:xfrm>
            <a:custGeom>
              <a:avLst/>
              <a:gdLst>
                <a:gd name="T0" fmla="*/ 182 w 182"/>
                <a:gd name="T1" fmla="*/ 24 h 48"/>
                <a:gd name="T2" fmla="*/ 158 w 182"/>
                <a:gd name="T3" fmla="*/ 0 h 48"/>
                <a:gd name="T4" fmla="*/ 24 w 182"/>
                <a:gd name="T5" fmla="*/ 0 h 48"/>
                <a:gd name="T6" fmla="*/ 0 w 182"/>
                <a:gd name="T7" fmla="*/ 24 h 48"/>
                <a:gd name="T8" fmla="*/ 24 w 182"/>
                <a:gd name="T9" fmla="*/ 48 h 48"/>
                <a:gd name="T10" fmla="*/ 158 w 182"/>
                <a:gd name="T11" fmla="*/ 48 h 48"/>
                <a:gd name="T12" fmla="*/ 182 w 182"/>
                <a:gd name="T13" fmla="*/ 24 h 48"/>
                <a:gd name="T14" fmla="*/ 182 w 182"/>
                <a:gd name="T15" fmla="*/ 24 h 48"/>
                <a:gd name="T16" fmla="*/ 182 w 182"/>
                <a:gd name="T17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" h="48">
                  <a:moveTo>
                    <a:pt x="182" y="24"/>
                  </a:moveTo>
                  <a:cubicBezTo>
                    <a:pt x="182" y="11"/>
                    <a:pt x="172" y="0"/>
                    <a:pt x="15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72" y="48"/>
                    <a:pt x="182" y="38"/>
                    <a:pt x="182" y="24"/>
                  </a:cubicBezTo>
                  <a:close/>
                  <a:moveTo>
                    <a:pt x="182" y="24"/>
                  </a:moveTo>
                  <a:cubicBezTo>
                    <a:pt x="182" y="24"/>
                    <a:pt x="182" y="24"/>
                    <a:pt x="182" y="2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xmlns="" id="{891B9E69-F477-4316-A3CE-27D20E867F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30507" y="2704613"/>
              <a:ext cx="142311" cy="98999"/>
            </a:xfrm>
            <a:custGeom>
              <a:avLst/>
              <a:gdLst>
                <a:gd name="T0" fmla="*/ 27 w 171"/>
                <a:gd name="T1" fmla="*/ 118 h 118"/>
                <a:gd name="T2" fmla="*/ 39 w 171"/>
                <a:gd name="T3" fmla="*/ 115 h 118"/>
                <a:gd name="T4" fmla="*/ 155 w 171"/>
                <a:gd name="T5" fmla="*/ 48 h 118"/>
                <a:gd name="T6" fmla="*/ 164 w 171"/>
                <a:gd name="T7" fmla="*/ 15 h 118"/>
                <a:gd name="T8" fmla="*/ 131 w 171"/>
                <a:gd name="T9" fmla="*/ 6 h 118"/>
                <a:gd name="T10" fmla="*/ 15 w 171"/>
                <a:gd name="T11" fmla="*/ 74 h 118"/>
                <a:gd name="T12" fmla="*/ 6 w 171"/>
                <a:gd name="T13" fmla="*/ 106 h 118"/>
                <a:gd name="T14" fmla="*/ 27 w 171"/>
                <a:gd name="T15" fmla="*/ 118 h 118"/>
                <a:gd name="T16" fmla="*/ 27 w 171"/>
                <a:gd name="T17" fmla="*/ 118 h 118"/>
                <a:gd name="T18" fmla="*/ 27 w 171"/>
                <a:gd name="T1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18">
                  <a:moveTo>
                    <a:pt x="27" y="118"/>
                  </a:moveTo>
                  <a:cubicBezTo>
                    <a:pt x="31" y="118"/>
                    <a:pt x="35" y="117"/>
                    <a:pt x="39" y="115"/>
                  </a:cubicBezTo>
                  <a:cubicBezTo>
                    <a:pt x="155" y="48"/>
                    <a:pt x="155" y="48"/>
                    <a:pt x="155" y="48"/>
                  </a:cubicBezTo>
                  <a:cubicBezTo>
                    <a:pt x="167" y="41"/>
                    <a:pt x="171" y="27"/>
                    <a:pt x="164" y="15"/>
                  </a:cubicBezTo>
                  <a:cubicBezTo>
                    <a:pt x="157" y="4"/>
                    <a:pt x="143" y="0"/>
                    <a:pt x="131" y="6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3" y="80"/>
                    <a:pt x="0" y="95"/>
                    <a:pt x="6" y="106"/>
                  </a:cubicBezTo>
                  <a:cubicBezTo>
                    <a:pt x="11" y="114"/>
                    <a:pt x="19" y="118"/>
                    <a:pt x="27" y="118"/>
                  </a:cubicBezTo>
                  <a:close/>
                  <a:moveTo>
                    <a:pt x="27" y="118"/>
                  </a:moveTo>
                  <a:cubicBezTo>
                    <a:pt x="27" y="118"/>
                    <a:pt x="27" y="118"/>
                    <a:pt x="27" y="11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xmlns="" id="{F428530B-0815-4510-95B9-9CC11C9C7D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93726" y="3132975"/>
              <a:ext cx="142311" cy="99951"/>
            </a:xfrm>
            <a:custGeom>
              <a:avLst/>
              <a:gdLst>
                <a:gd name="T0" fmla="*/ 132 w 171"/>
                <a:gd name="T1" fmla="*/ 7 h 119"/>
                <a:gd name="T2" fmla="*/ 15 w 171"/>
                <a:gd name="T3" fmla="*/ 74 h 119"/>
                <a:gd name="T4" fmla="*/ 7 w 171"/>
                <a:gd name="T5" fmla="*/ 107 h 119"/>
                <a:gd name="T6" fmla="*/ 28 w 171"/>
                <a:gd name="T7" fmla="*/ 119 h 119"/>
                <a:gd name="T8" fmla="*/ 39 w 171"/>
                <a:gd name="T9" fmla="*/ 115 h 119"/>
                <a:gd name="T10" fmla="*/ 156 w 171"/>
                <a:gd name="T11" fmla="*/ 48 h 119"/>
                <a:gd name="T12" fmla="*/ 165 w 171"/>
                <a:gd name="T13" fmla="*/ 15 h 119"/>
                <a:gd name="T14" fmla="*/ 132 w 171"/>
                <a:gd name="T15" fmla="*/ 7 h 119"/>
                <a:gd name="T16" fmla="*/ 132 w 171"/>
                <a:gd name="T17" fmla="*/ 7 h 119"/>
                <a:gd name="T18" fmla="*/ 132 w 171"/>
                <a:gd name="T19" fmla="*/ 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19">
                  <a:moveTo>
                    <a:pt x="132" y="7"/>
                  </a:moveTo>
                  <a:cubicBezTo>
                    <a:pt x="15" y="74"/>
                    <a:pt x="15" y="74"/>
                    <a:pt x="15" y="74"/>
                  </a:cubicBezTo>
                  <a:cubicBezTo>
                    <a:pt x="4" y="80"/>
                    <a:pt x="0" y="95"/>
                    <a:pt x="7" y="107"/>
                  </a:cubicBezTo>
                  <a:cubicBezTo>
                    <a:pt x="11" y="114"/>
                    <a:pt x="19" y="119"/>
                    <a:pt x="28" y="119"/>
                  </a:cubicBezTo>
                  <a:cubicBezTo>
                    <a:pt x="32" y="119"/>
                    <a:pt x="36" y="118"/>
                    <a:pt x="39" y="115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67" y="42"/>
                    <a:pt x="171" y="27"/>
                    <a:pt x="165" y="15"/>
                  </a:cubicBezTo>
                  <a:cubicBezTo>
                    <a:pt x="158" y="4"/>
                    <a:pt x="143" y="0"/>
                    <a:pt x="132" y="7"/>
                  </a:cubicBezTo>
                  <a:close/>
                  <a:moveTo>
                    <a:pt x="132" y="7"/>
                  </a:moveTo>
                  <a:cubicBezTo>
                    <a:pt x="132" y="7"/>
                    <a:pt x="132" y="7"/>
                    <a:pt x="132" y="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xmlns="" id="{79A8AADB-EB49-45BE-A2B4-87175FCD0D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95336" y="2526606"/>
              <a:ext cx="101379" cy="140883"/>
            </a:xfrm>
            <a:custGeom>
              <a:avLst/>
              <a:gdLst>
                <a:gd name="T0" fmla="*/ 15 w 122"/>
                <a:gd name="T1" fmla="*/ 165 h 168"/>
                <a:gd name="T2" fmla="*/ 27 w 122"/>
                <a:gd name="T3" fmla="*/ 168 h 168"/>
                <a:gd name="T4" fmla="*/ 48 w 122"/>
                <a:gd name="T5" fmla="*/ 156 h 168"/>
                <a:gd name="T6" fmla="*/ 115 w 122"/>
                <a:gd name="T7" fmla="*/ 39 h 168"/>
                <a:gd name="T8" fmla="*/ 107 w 122"/>
                <a:gd name="T9" fmla="*/ 7 h 168"/>
                <a:gd name="T10" fmla="*/ 74 w 122"/>
                <a:gd name="T11" fmla="*/ 15 h 168"/>
                <a:gd name="T12" fmla="*/ 7 w 122"/>
                <a:gd name="T13" fmla="*/ 132 h 168"/>
                <a:gd name="T14" fmla="*/ 15 w 122"/>
                <a:gd name="T15" fmla="*/ 165 h 168"/>
                <a:gd name="T16" fmla="*/ 15 w 122"/>
                <a:gd name="T17" fmla="*/ 165 h 168"/>
                <a:gd name="T18" fmla="*/ 15 w 122"/>
                <a:gd name="T19" fmla="*/ 16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168">
                  <a:moveTo>
                    <a:pt x="15" y="165"/>
                  </a:moveTo>
                  <a:cubicBezTo>
                    <a:pt x="19" y="167"/>
                    <a:pt x="23" y="168"/>
                    <a:pt x="27" y="168"/>
                  </a:cubicBezTo>
                  <a:cubicBezTo>
                    <a:pt x="36" y="168"/>
                    <a:pt x="44" y="164"/>
                    <a:pt x="48" y="156"/>
                  </a:cubicBezTo>
                  <a:cubicBezTo>
                    <a:pt x="115" y="39"/>
                    <a:pt x="115" y="39"/>
                    <a:pt x="115" y="39"/>
                  </a:cubicBezTo>
                  <a:cubicBezTo>
                    <a:pt x="122" y="28"/>
                    <a:pt x="118" y="13"/>
                    <a:pt x="107" y="7"/>
                  </a:cubicBezTo>
                  <a:cubicBezTo>
                    <a:pt x="95" y="0"/>
                    <a:pt x="80" y="4"/>
                    <a:pt x="74" y="15"/>
                  </a:cubicBezTo>
                  <a:cubicBezTo>
                    <a:pt x="7" y="132"/>
                    <a:pt x="7" y="132"/>
                    <a:pt x="7" y="132"/>
                  </a:cubicBezTo>
                  <a:cubicBezTo>
                    <a:pt x="0" y="143"/>
                    <a:pt x="4" y="158"/>
                    <a:pt x="15" y="165"/>
                  </a:cubicBezTo>
                  <a:close/>
                  <a:moveTo>
                    <a:pt x="15" y="165"/>
                  </a:moveTo>
                  <a:cubicBezTo>
                    <a:pt x="15" y="165"/>
                    <a:pt x="15" y="165"/>
                    <a:pt x="15" y="16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418794" y="2461846"/>
            <a:ext cx="5429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90549" y="128885"/>
            <a:ext cx="82391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Мероприятия, связанные с проведением ремонтных работ в 2025 году </a:t>
            </a:r>
            <a:b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сумму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104,8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 (Продолжение)</a:t>
            </a:r>
          </a:p>
        </p:txBody>
      </p:sp>
      <p:sp>
        <p:nvSpPr>
          <p:cNvPr id="30" name="Овал 29"/>
          <p:cNvSpPr/>
          <p:nvPr/>
        </p:nvSpPr>
        <p:spPr>
          <a:xfrm>
            <a:off x="247649" y="1316489"/>
            <a:ext cx="957863" cy="1027506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1" name="Группа 30"/>
          <p:cNvGrpSpPr/>
          <p:nvPr/>
        </p:nvGrpSpPr>
        <p:grpSpPr>
          <a:xfrm>
            <a:off x="1334621" y="1238251"/>
            <a:ext cx="7597597" cy="666750"/>
            <a:chOff x="669461" y="0"/>
            <a:chExt cx="7749996" cy="1040230"/>
          </a:xfrm>
          <a:solidFill>
            <a:schemeClr val="bg2">
              <a:lumMod val="90000"/>
            </a:schemeClr>
          </a:solidFill>
        </p:grpSpPr>
        <p:sp>
          <p:nvSpPr>
            <p:cNvPr id="32" name="Пятиугольник 31"/>
            <p:cNvSpPr/>
            <p:nvPr/>
          </p:nvSpPr>
          <p:spPr>
            <a:xfrm rot="10800000">
              <a:off x="669461" y="0"/>
              <a:ext cx="7749996" cy="1040230"/>
            </a:xfrm>
            <a:prstGeom prst="homePlat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Пятиугольник 4"/>
            <p:cNvSpPr/>
            <p:nvPr/>
          </p:nvSpPr>
          <p:spPr>
            <a:xfrm rot="21600000">
              <a:off x="929518" y="0"/>
              <a:ext cx="7489939" cy="10402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41341" tIns="182880" rIns="341376" bIns="182880" numCol="1" spcCol="1270" anchor="ctr" anchorCtr="0">
              <a:noAutofit/>
            </a:bodyPr>
            <a:lstStyle/>
            <a:p>
              <a:pPr lvl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4800" kern="1200" dirty="0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1625065" y="1260855"/>
            <a:ext cx="26695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 ремонт ограждения</a:t>
            </a:r>
            <a:endParaRPr lang="ru-RU" sz="1200" dirty="0">
              <a:solidFill>
                <a:schemeClr val="bg1"/>
              </a:solidFill>
            </a:endParaRPr>
          </a:p>
          <a:p>
            <a:pPr algn="ctr"/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86398" y="1260855"/>
            <a:ext cx="3500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ДС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№20 им. 1 Мая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115471" y="1227731"/>
            <a:ext cx="10214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0,995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endParaRPr lang="ru-RU" sz="1600" dirty="0"/>
          </a:p>
        </p:txBody>
      </p:sp>
      <p:sp>
        <p:nvSpPr>
          <p:cNvPr id="27" name="Овал 26"/>
          <p:cNvSpPr/>
          <p:nvPr/>
        </p:nvSpPr>
        <p:spPr>
          <a:xfrm>
            <a:off x="247649" y="2470174"/>
            <a:ext cx="957863" cy="947037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-6423495"/>
              <a:satOff val="-10461"/>
              <a:lumOff val="-1273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8" name="Группа 27"/>
          <p:cNvGrpSpPr/>
          <p:nvPr/>
        </p:nvGrpSpPr>
        <p:grpSpPr>
          <a:xfrm>
            <a:off x="1205512" y="2461846"/>
            <a:ext cx="7726706" cy="646331"/>
            <a:chOff x="787558" y="4232617"/>
            <a:chExt cx="7480986" cy="1189907"/>
          </a:xfrm>
        </p:grpSpPr>
        <p:sp>
          <p:nvSpPr>
            <p:cNvPr id="29" name="Пятиугольник 28"/>
            <p:cNvSpPr/>
            <p:nvPr/>
          </p:nvSpPr>
          <p:spPr>
            <a:xfrm rot="10800000">
              <a:off x="787558" y="4232617"/>
              <a:ext cx="7480986" cy="1189907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-17325818"/>
                <a:satOff val="15657"/>
                <a:lumOff val="176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Пятиугольник 4"/>
            <p:cNvSpPr/>
            <p:nvPr/>
          </p:nvSpPr>
          <p:spPr>
            <a:xfrm rot="21600000">
              <a:off x="1085035" y="4232617"/>
              <a:ext cx="7183509" cy="11899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330" tIns="209550" rIns="391160" bIns="209550" numCol="1" spcCol="1270" anchor="ctr" anchorCtr="0">
              <a:noAutofit/>
            </a:bodyPr>
            <a:lstStyle/>
            <a:p>
              <a:pPr lvl="0" algn="ctr" defTabSz="2444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500" kern="1200" dirty="0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1425040" y="2470174"/>
            <a:ext cx="26695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 ремонт кабельной линии</a:t>
            </a:r>
            <a:endParaRPr lang="ru-RU" sz="1200" dirty="0">
              <a:solidFill>
                <a:schemeClr val="bg1"/>
              </a:solidFill>
            </a:endParaRPr>
          </a:p>
          <a:p>
            <a:pPr algn="ctr"/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824473" y="2512678"/>
            <a:ext cx="3500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«СШ №13»</a:t>
            </a:r>
          </a:p>
          <a:p>
            <a:pPr lvl="0"/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140714" y="2405950"/>
            <a:ext cx="10214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0,221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endParaRPr lang="ru-RU" sz="1600" dirty="0"/>
          </a:p>
        </p:txBody>
      </p:sp>
      <p:sp>
        <p:nvSpPr>
          <p:cNvPr id="39" name="Овал 38"/>
          <p:cNvSpPr/>
          <p:nvPr/>
        </p:nvSpPr>
        <p:spPr>
          <a:xfrm>
            <a:off x="247649" y="3570241"/>
            <a:ext cx="849499" cy="841468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-18741801"/>
              <a:satOff val="25001"/>
              <a:lumOff val="1829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1" name="Пятиугольник 40"/>
          <p:cNvSpPr/>
          <p:nvPr/>
        </p:nvSpPr>
        <p:spPr>
          <a:xfrm rot="10800000">
            <a:off x="1097148" y="3765378"/>
            <a:ext cx="7726706" cy="646331"/>
          </a:xfrm>
          <a:prstGeom prst="homePlate">
            <a:avLst/>
          </a:prstGeom>
          <a:solidFill>
            <a:srgbClr val="F0BEB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-17325818"/>
              <a:satOff val="15657"/>
              <a:lumOff val="1768"/>
              <a:alphaOff val="0"/>
            </a:schemeClr>
          </a:effectRef>
          <a:fontRef idx="minor">
            <a:schemeClr val="lt1"/>
          </a:fontRef>
        </p:style>
      </p:sp>
      <p:sp>
        <p:nvSpPr>
          <p:cNvPr id="43" name="TextBox 42"/>
          <p:cNvSpPr txBox="1"/>
          <p:nvPr/>
        </p:nvSpPr>
        <p:spPr>
          <a:xfrm>
            <a:off x="1316798" y="3652419"/>
            <a:ext cx="2669599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и благоустройство прилегающей территории</a:t>
            </a:r>
            <a:endParaRPr lang="ru-RU" sz="1100" dirty="0">
              <a:solidFill>
                <a:schemeClr val="bg1"/>
              </a:solidFill>
            </a:endParaRPr>
          </a:p>
          <a:p>
            <a:pPr algn="ctr"/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986397" y="3729365"/>
            <a:ext cx="35002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ДС </a:t>
            </a:r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№20 им. 1 Мая</a:t>
            </a:r>
            <a:endParaRPr lang="ru-RU" sz="12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«СШ №12 им. Маршала С.Л. Соколова»</a:t>
            </a:r>
          </a:p>
          <a:p>
            <a:pPr lvl="0"/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578011" y="3707456"/>
            <a:ext cx="10214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13,516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endParaRPr lang="ru-RU" sz="1600" dirty="0"/>
          </a:p>
        </p:txBody>
      </p:sp>
      <p:sp>
        <p:nvSpPr>
          <p:cNvPr id="46" name="Овал 45"/>
          <p:cNvSpPr/>
          <p:nvPr/>
        </p:nvSpPr>
        <p:spPr>
          <a:xfrm>
            <a:off x="161126" y="4794109"/>
            <a:ext cx="936021" cy="865605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0" name="TextBox 49"/>
          <p:cNvSpPr txBox="1"/>
          <p:nvPr/>
        </p:nvSpPr>
        <p:spPr>
          <a:xfrm>
            <a:off x="1512760" y="4613602"/>
            <a:ext cx="266959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ремонтные работы и разработка проектно-сметных документаций</a:t>
            </a:r>
            <a:endParaRPr lang="ru-RU" sz="1100" dirty="0">
              <a:solidFill>
                <a:schemeClr val="bg1"/>
              </a:solidFill>
            </a:endParaRPr>
          </a:p>
          <a:p>
            <a:pPr algn="ctr"/>
            <a:endParaRPr lang="ru-RU" sz="1400" dirty="0">
              <a:solidFill>
                <a:schemeClr val="bg1"/>
              </a:solidFill>
            </a:endParaRPr>
          </a:p>
        </p:txBody>
      </p:sp>
      <p:grpSp>
        <p:nvGrpSpPr>
          <p:cNvPr id="51" name="Группа 50"/>
          <p:cNvGrpSpPr/>
          <p:nvPr/>
        </p:nvGrpSpPr>
        <p:grpSpPr>
          <a:xfrm>
            <a:off x="1174746" y="4698859"/>
            <a:ext cx="7649108" cy="1189907"/>
            <a:chOff x="787558" y="4232617"/>
            <a:chExt cx="7480986" cy="1189907"/>
          </a:xfrm>
          <a:solidFill>
            <a:srgbClr val="FBF9A7"/>
          </a:solidFill>
        </p:grpSpPr>
        <p:sp>
          <p:nvSpPr>
            <p:cNvPr id="52" name="Пятиугольник 51"/>
            <p:cNvSpPr/>
            <p:nvPr/>
          </p:nvSpPr>
          <p:spPr>
            <a:xfrm rot="10800000">
              <a:off x="787558" y="4232617"/>
              <a:ext cx="7480986" cy="1189907"/>
            </a:xfrm>
            <a:prstGeom prst="homePlat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-17325818"/>
                <a:satOff val="15657"/>
                <a:lumOff val="176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3" name="Пятиугольник 4"/>
            <p:cNvSpPr/>
            <p:nvPr/>
          </p:nvSpPr>
          <p:spPr>
            <a:xfrm rot="21600000">
              <a:off x="1085035" y="4232617"/>
              <a:ext cx="7183509" cy="118990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12330" tIns="209550" rIns="391160" bIns="209550" numCol="1" spcCol="1270" anchor="ctr" anchorCtr="0">
              <a:noAutofit/>
            </a:bodyPr>
            <a:lstStyle/>
            <a:p>
              <a:pPr lvl="0" algn="ctr" defTabSz="2444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500" kern="1200" dirty="0"/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1589564" y="4703691"/>
            <a:ext cx="266959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ремонтные работы и разработка проектно-сметных документаций</a:t>
            </a:r>
            <a:endParaRPr lang="ru-RU" sz="1100" dirty="0">
              <a:solidFill>
                <a:schemeClr val="bg1"/>
              </a:solidFill>
            </a:endParaRPr>
          </a:p>
          <a:p>
            <a:pPr algn="ctr"/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986396" y="4735300"/>
            <a:ext cx="35002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«ЗСШ»</a:t>
            </a:r>
          </a:p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«СШ №12 им. Маршала С.Л. Соколова»</a:t>
            </a:r>
          </a:p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«СШ №13»</a:t>
            </a:r>
          </a:p>
          <a:p>
            <a:r>
              <a:rPr lang="ru-RU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«СШ №15 им Н. Токарева»</a:t>
            </a:r>
          </a:p>
          <a:p>
            <a:pPr lvl="0"/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626193" y="4794109"/>
            <a:ext cx="10214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2,507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99726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:\Рабочая папка\0) ДОПОЛНИТЕЛЬНАЯ\Презентации\Шаблоны Power Point 2020\hoangtham.com-hinh-nen-powerpoint-ve-kinh-te-tai-chin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16" y="116106"/>
            <a:ext cx="9144000" cy="6858000"/>
          </a:xfrm>
          <a:prstGeom prst="rect">
            <a:avLst/>
          </a:prstGeom>
          <a:noFill/>
          <a:effectLst>
            <a:softEdge rad="533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5684" y="521847"/>
            <a:ext cx="915186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Спасибо за внимание!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53593" y="3545106"/>
            <a:ext cx="46958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Всего доброго</a:t>
            </a:r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!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024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2206</TotalTime>
  <Words>1482</Words>
  <Application>Microsoft Office PowerPoint</Application>
  <PresentationFormat>Экран (4:3)</PresentationFormat>
  <Paragraphs>241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Office Theme</vt:lpstr>
      <vt:lpstr>1_Тема Office</vt:lpstr>
      <vt:lpstr>2_Тема Office</vt:lpstr>
      <vt:lpstr>1_Office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Питание детей 1 – 4 классов и детей льготных категорий в 2025 году составили 132,0 млн.руб.,  в том числе:</vt:lpstr>
      <vt:lpstr>Мероприятия, связанные с проведением ремонтных работ в 2025 году  на сумму 104,8 млн. руб.</vt:lpstr>
      <vt:lpstr>Мероприятия, связанные с проведением ремонтных работ в 2025 году  на сумму 104,8 млн. руб. (Продолжение)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User</dc:creator>
  <cp:lastModifiedBy>Microsoft</cp:lastModifiedBy>
  <cp:revision>187</cp:revision>
  <cp:lastPrinted>2026-05-08T08:54:51Z</cp:lastPrinted>
  <dcterms:created xsi:type="dcterms:W3CDTF">2020-05-20T13:09:53Z</dcterms:created>
  <dcterms:modified xsi:type="dcterms:W3CDTF">2026-05-08T11:19:55Z</dcterms:modified>
</cp:coreProperties>
</file>