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</p:sldMasterIdLst>
  <p:notesMasterIdLst>
    <p:notesMasterId r:id="rId43"/>
  </p:notesMasterIdLst>
  <p:handoutMasterIdLst>
    <p:handoutMasterId r:id="rId44"/>
  </p:handoutMasterIdLst>
  <p:sldIdLst>
    <p:sldId id="780" r:id="rId2"/>
    <p:sldId id="743" r:id="rId3"/>
    <p:sldId id="745" r:id="rId4"/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754" r:id="rId13"/>
    <p:sldId id="755" r:id="rId14"/>
    <p:sldId id="756" r:id="rId15"/>
    <p:sldId id="775" r:id="rId16"/>
    <p:sldId id="776" r:id="rId17"/>
    <p:sldId id="781" r:id="rId18"/>
    <p:sldId id="782" r:id="rId19"/>
    <p:sldId id="783" r:id="rId20"/>
    <p:sldId id="707" r:id="rId21"/>
    <p:sldId id="757" r:id="rId22"/>
    <p:sldId id="712" r:id="rId23"/>
    <p:sldId id="398" r:id="rId24"/>
    <p:sldId id="762" r:id="rId25"/>
    <p:sldId id="763" r:id="rId26"/>
    <p:sldId id="713" r:id="rId27"/>
    <p:sldId id="714" r:id="rId28"/>
    <p:sldId id="715" r:id="rId29"/>
    <p:sldId id="716" r:id="rId30"/>
    <p:sldId id="717" r:id="rId31"/>
    <p:sldId id="718" r:id="rId32"/>
    <p:sldId id="741" r:id="rId33"/>
    <p:sldId id="770" r:id="rId34"/>
    <p:sldId id="735" r:id="rId35"/>
    <p:sldId id="706" r:id="rId36"/>
    <p:sldId id="734" r:id="rId37"/>
    <p:sldId id="654" r:id="rId38"/>
    <p:sldId id="700" r:id="rId39"/>
    <p:sldId id="787" r:id="rId40"/>
    <p:sldId id="788" r:id="rId41"/>
    <p:sldId id="789" r:id="rId42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9745" autoAdjust="0"/>
  </p:normalViewPr>
  <p:slideViewPr>
    <p:cSldViewPr snapToGrid="0" snapToObjects="1">
      <p:cViewPr>
        <p:scale>
          <a:sx n="100" d="100"/>
          <a:sy n="100" d="100"/>
        </p:scale>
        <p:origin x="-990" y="6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2 600,2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2 252,2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2600.1999999999998</c:v>
                </c:pt>
                <c:pt idx="1">
                  <c:v>2252.1999999999998</c:v>
                </c:pt>
                <c:pt idx="2">
                  <c:v>2222.3000000000002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1 866,7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1 863,8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1866.7</c:v>
                </c:pt>
                <c:pt idx="1">
                  <c:v>1863.8</c:v>
                </c:pt>
                <c:pt idx="2">
                  <c:v>1943.5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774272"/>
        <c:axId val="38775808"/>
        <c:axId val="0"/>
      </c:bar3DChart>
      <c:catAx>
        <c:axId val="387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775808"/>
        <c:crosses val="autoZero"/>
        <c:auto val="1"/>
        <c:lblAlgn val="ctr"/>
        <c:lblOffset val="100"/>
        <c:noMultiLvlLbl val="0"/>
      </c:catAx>
      <c:valAx>
        <c:axId val="38775808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38774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30 020,0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503367111533342"/>
          <c:y val="0.1480695208324954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30020</c:v>
                </c:pt>
                <c:pt idx="1">
                  <c:v>31015</c:v>
                </c:pt>
                <c:pt idx="2">
                  <c:v>32095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87392"/>
        <c:axId val="40188928"/>
        <c:axId val="0"/>
      </c:bar3DChart>
      <c:catAx>
        <c:axId val="40187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188928"/>
        <c:crosses val="autoZero"/>
        <c:auto val="1"/>
        <c:lblAlgn val="ctr"/>
        <c:lblOffset val="100"/>
        <c:noMultiLvlLbl val="0"/>
      </c:catAx>
      <c:valAx>
        <c:axId val="40188928"/>
        <c:scaling>
          <c:orientation val="minMax"/>
          <c:max val="35000"/>
          <c:min val="5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40187392"/>
        <c:crosses val="autoZero"/>
        <c:crossBetween val="between"/>
        <c:majorUnit val="50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2025 - 651 552,8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016843157777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532533.9</c:v>
                </c:pt>
                <c:pt idx="1">
                  <c:v>27166.5</c:v>
                </c:pt>
                <c:pt idx="2">
                  <c:v>4265.2</c:v>
                </c:pt>
                <c:pt idx="3">
                  <c:v>74123.399999999994</c:v>
                </c:pt>
                <c:pt idx="4">
                  <c:v>13463.8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2026 - 621 253,0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512422.6</c:v>
                </c:pt>
                <c:pt idx="1">
                  <c:v>27406.7</c:v>
                </c:pt>
                <c:pt idx="2">
                  <c:v>4265.2</c:v>
                </c:pt>
                <c:pt idx="3">
                  <c:v>77099.3</c:v>
                </c:pt>
                <c:pt idx="4">
                  <c:v>59.2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2027 - 637 466,1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0419355470566705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528893.80000000005</c:v>
                </c:pt>
                <c:pt idx="1">
                  <c:v>24061.1</c:v>
                </c:pt>
                <c:pt idx="2">
                  <c:v>4265.2</c:v>
                </c:pt>
                <c:pt idx="3">
                  <c:v>80184.5</c:v>
                </c:pt>
                <c:pt idx="4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43584"/>
        <c:axId val="40245120"/>
        <c:axId val="0"/>
      </c:bar3DChart>
      <c:catAx>
        <c:axId val="40243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245120"/>
        <c:crosses val="autoZero"/>
        <c:auto val="1"/>
        <c:lblAlgn val="ctr"/>
        <c:lblOffset val="100"/>
        <c:noMultiLvlLbl val="0"/>
      </c:catAx>
      <c:valAx>
        <c:axId val="4024512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4024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0346368"/>
        <c:axId val="40347904"/>
        <c:axId val="0"/>
      </c:bar3DChart>
      <c:catAx>
        <c:axId val="4034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40347904"/>
        <c:crosses val="autoZero"/>
        <c:auto val="1"/>
        <c:lblAlgn val="ctr"/>
        <c:lblOffset val="100"/>
        <c:noMultiLvlLbl val="0"/>
      </c:catAx>
      <c:valAx>
        <c:axId val="403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46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1680.8</c:v>
                </c:pt>
                <c:pt idx="1">
                  <c:v>1747.7</c:v>
                </c:pt>
                <c:pt idx="2">
                  <c:v>1816.8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0369152"/>
        <c:axId val="114365184"/>
        <c:axId val="0"/>
      </c:bar3DChart>
      <c:catAx>
        <c:axId val="4036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365184"/>
        <c:crosses val="autoZero"/>
        <c:auto val="1"/>
        <c:lblAlgn val="ctr"/>
        <c:lblOffset val="100"/>
        <c:noMultiLvlLbl val="0"/>
      </c:catAx>
      <c:valAx>
        <c:axId val="114365184"/>
        <c:scaling>
          <c:orientation val="minMax"/>
          <c:max val="2000"/>
          <c:min val="5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369152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071,5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4125410952529E-3"/>
                  <c:y val="0.230716713167709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29716486255551E-2"/>
                  <c:y val="0.251518345251647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4071.5</c:v>
                </c:pt>
                <c:pt idx="1">
                  <c:v>3866.2</c:v>
                </c:pt>
                <c:pt idx="2">
                  <c:v>3826.1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419584"/>
        <c:axId val="114421120"/>
        <c:axId val="0"/>
      </c:bar3DChart>
      <c:catAx>
        <c:axId val="11441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421120"/>
        <c:crosses val="autoZero"/>
        <c:auto val="1"/>
        <c:lblAlgn val="ctr"/>
        <c:lblOffset val="100"/>
        <c:tickLblSkip val="1"/>
        <c:tickMarkSkip val="1000"/>
        <c:noMultiLvlLbl val="0"/>
      </c:catAx>
      <c:valAx>
        <c:axId val="114421120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1441958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349,1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19349.099999999999</c:v>
                </c:pt>
                <c:pt idx="1">
                  <c:v>15924.1</c:v>
                </c:pt>
                <c:pt idx="2">
                  <c:v>14102.9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596224"/>
        <c:axId val="130598016"/>
        <c:axId val="0"/>
      </c:bar3DChart>
      <c:catAx>
        <c:axId val="1305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598016"/>
        <c:crosses val="autoZero"/>
        <c:auto val="1"/>
        <c:lblAlgn val="ctr"/>
        <c:lblOffset val="100"/>
        <c:noMultiLvlLbl val="0"/>
      </c:catAx>
      <c:valAx>
        <c:axId val="130598016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30596224"/>
        <c:crosses val="autoZero"/>
        <c:crossBetween val="between"/>
        <c:majorUnit val="1000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2829448228912091"/>
                  <c:y val="-0.384133082604799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3 901,2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387627365329910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3 745,4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69288042848"/>
                  <c:y val="-0.368116931938654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ru-RU" dirty="0" smtClean="0"/>
                      <a:t>006,1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4151.2</c:v>
                </c:pt>
                <c:pt idx="1">
                  <c:v>4045.4</c:v>
                </c:pt>
                <c:pt idx="2">
                  <c:v>4216.1000000000004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28608"/>
        <c:axId val="117430144"/>
        <c:axId val="0"/>
      </c:bar3DChart>
      <c:catAx>
        <c:axId val="11742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30144"/>
        <c:crosses val="autoZero"/>
        <c:auto val="1"/>
        <c:lblAlgn val="ctr"/>
        <c:lblOffset val="100"/>
        <c:noMultiLvlLbl val="0"/>
      </c:catAx>
      <c:valAx>
        <c:axId val="11743014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742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485877418022346E-2"/>
          <c:y val="3.5472484051479659E-2"/>
          <c:w val="0.90851412258197761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3389810673172E-2"/>
                  <c:y val="-6.497834304960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515183.1</c:v>
                </c:pt>
                <c:pt idx="1">
                  <c:v>2084983.8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101672.9</c:v>
                </c:pt>
                <c:pt idx="1">
                  <c:v>2150566.7999999998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517818220704688E-2"/>
                  <c:y val="-6.436559713011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47701.5</c:v>
                </c:pt>
                <c:pt idx="1">
                  <c:v>2174567.5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495680"/>
        <c:axId val="117497216"/>
        <c:axId val="0"/>
      </c:bar3DChart>
      <c:catAx>
        <c:axId val="11749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97216"/>
        <c:crosses val="autoZero"/>
        <c:auto val="1"/>
        <c:lblAlgn val="ctr"/>
        <c:lblOffset val="100"/>
        <c:noMultiLvlLbl val="0"/>
      </c:catAx>
      <c:valAx>
        <c:axId val="117497216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95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2.8956152467304628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6,41 %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7,36 %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5.24</c:v>
                </c:pt>
                <c:pt idx="1">
                  <c:v>6.41</c:v>
                </c:pt>
                <c:pt idx="2">
                  <c:v>7.36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76 </a:t>
                    </a:r>
                    <a:r>
                      <a:rPr lang="en-US" b="1" dirty="0"/>
                      <a:t>%</a:t>
                    </a:r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93,59 %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92,64 %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94.76</c:v>
                </c:pt>
                <c:pt idx="1">
                  <c:v>93.59</c:v>
                </c:pt>
                <c:pt idx="2">
                  <c:v>92.64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096384"/>
        <c:axId val="132097920"/>
        <c:axId val="131156608"/>
      </c:bar3DChart>
      <c:catAx>
        <c:axId val="13209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097920"/>
        <c:crosses val="autoZero"/>
        <c:auto val="1"/>
        <c:lblAlgn val="ctr"/>
        <c:lblOffset val="100"/>
        <c:noMultiLvlLbl val="0"/>
      </c:catAx>
      <c:valAx>
        <c:axId val="13209792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32096384"/>
        <c:crosses val="autoZero"/>
        <c:crossBetween val="between"/>
      </c:valAx>
      <c:serAx>
        <c:axId val="131156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2097920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9.4718184837127475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1943,5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1866.7</c:v>
                </c:pt>
                <c:pt idx="1">
                  <c:v>1863.8</c:v>
                </c:pt>
                <c:pt idx="2">
                  <c:v>1943.5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2600,2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2252,2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2222,3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2600.1999999999998</c:v>
                </c:pt>
                <c:pt idx="1">
                  <c:v>2252.1999999999998</c:v>
                </c:pt>
                <c:pt idx="2">
                  <c:v>2222.3000000000002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041536"/>
        <c:axId val="131047424"/>
        <c:axId val="0"/>
      </c:bar3DChart>
      <c:catAx>
        <c:axId val="1310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31047424"/>
        <c:crosses val="autoZero"/>
        <c:auto val="1"/>
        <c:lblAlgn val="ctr"/>
        <c:lblOffset val="100"/>
        <c:noMultiLvlLbl val="0"/>
      </c:catAx>
      <c:valAx>
        <c:axId val="131047424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3104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0"/>
          <c:w val="0.75333487185143155"/>
          <c:h val="0.16285164969742483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322 648,9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46 813,8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322648.90000000002</c:v>
                </c:pt>
                <c:pt idx="1">
                  <c:v>346813.8</c:v>
                </c:pt>
                <c:pt idx="2">
                  <c:v>373812.8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492 463,6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492463.6</c:v>
                </c:pt>
                <c:pt idx="1">
                  <c:v>482890.8</c:v>
                </c:pt>
                <c:pt idx="2">
                  <c:v>504500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542784"/>
        <c:axId val="39544320"/>
        <c:axId val="0"/>
      </c:bar3DChart>
      <c:catAx>
        <c:axId val="3954278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9544320"/>
        <c:crosses val="autoZero"/>
        <c:auto val="1"/>
        <c:lblAlgn val="ctr"/>
        <c:lblOffset val="100"/>
        <c:noMultiLvlLbl val="0"/>
      </c:catAx>
      <c:valAx>
        <c:axId val="39544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39542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527869636331832E-2"/>
          <c:y val="0"/>
          <c:w val="0.96626537013919445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70.599999999999994</c:v>
                </c:pt>
                <c:pt idx="1">
                  <c:v>73.5</c:v>
                </c:pt>
                <c:pt idx="2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</c:v>
                </c:pt>
                <c:pt idx="1">
                  <c:v>18.7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6.4</c:v>
                </c:pt>
                <c:pt idx="1">
                  <c:v>7.81</c:v>
                </c:pt>
                <c:pt idx="2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34400"/>
        <c:axId val="117752576"/>
      </c:barChart>
      <c:catAx>
        <c:axId val="117734400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17752576"/>
        <c:crosses val="autoZero"/>
        <c:auto val="1"/>
        <c:lblAlgn val="ctr"/>
        <c:lblOffset val="100"/>
        <c:noMultiLvlLbl val="0"/>
      </c:catAx>
      <c:valAx>
        <c:axId val="117752576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1773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16147.9</c:v>
                </c:pt>
                <c:pt idx="1">
                  <c:v>16053.6</c:v>
                </c:pt>
                <c:pt idx="2">
                  <c:v>16053.6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12896"/>
        <c:axId val="42114432"/>
        <c:axId val="0"/>
      </c:bar3DChart>
      <c:catAx>
        <c:axId val="42112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14432"/>
        <c:crosses val="autoZero"/>
        <c:auto val="1"/>
        <c:lblAlgn val="ctr"/>
        <c:lblOffset val="100"/>
        <c:noMultiLvlLbl val="0"/>
      </c:catAx>
      <c:valAx>
        <c:axId val="42114432"/>
        <c:scaling>
          <c:orientation val="minMax"/>
          <c:min val="133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11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146 678,0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08907601460833E-2"/>
                  <c:y val="-0.43808055269739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52 545,9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017483449793132E-2"/>
                  <c:y val="-0.4506917066409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158 627,0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150678</c:v>
                </c:pt>
                <c:pt idx="1">
                  <c:v>153545.9</c:v>
                </c:pt>
                <c:pt idx="2">
                  <c:v>159627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194432"/>
        <c:axId val="42195968"/>
        <c:axId val="0"/>
      </c:bar3DChart>
      <c:dateAx>
        <c:axId val="421944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95968"/>
        <c:crosses val="autoZero"/>
        <c:auto val="0"/>
        <c:lblOffset val="100"/>
        <c:baseTimeUnit val="days"/>
      </c:dateAx>
      <c:valAx>
        <c:axId val="42195968"/>
        <c:scaling>
          <c:orientation val="minMax"/>
          <c:max val="16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94432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2812</c:v>
                </c:pt>
                <c:pt idx="1">
                  <c:v>2845</c:v>
                </c:pt>
                <c:pt idx="2">
                  <c:v>2880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43584"/>
        <c:axId val="42245120"/>
        <c:axId val="0"/>
      </c:bar3DChart>
      <c:catAx>
        <c:axId val="4224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245120"/>
        <c:crosses val="autoZero"/>
        <c:auto val="1"/>
        <c:lblAlgn val="ctr"/>
        <c:lblOffset val="100"/>
        <c:noMultiLvlLbl val="0"/>
      </c:catAx>
      <c:valAx>
        <c:axId val="42245120"/>
        <c:scaling>
          <c:orientation val="minMax"/>
          <c:max val="3000"/>
          <c:min val="5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42243584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57550</c:v>
                </c:pt>
                <c:pt idx="1">
                  <c:v>57900</c:v>
                </c:pt>
                <c:pt idx="2">
                  <c:v>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5120"/>
        <c:axId val="42326656"/>
        <c:axId val="0"/>
      </c:bar3DChart>
      <c:catAx>
        <c:axId val="42325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326656"/>
        <c:crosses val="autoZero"/>
        <c:auto val="1"/>
        <c:lblAlgn val="ctr"/>
        <c:lblOffset val="100"/>
        <c:noMultiLvlLbl val="0"/>
      </c:catAx>
      <c:valAx>
        <c:axId val="42326656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2325120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0.11306892395594535"/>
                  <c:y val="-0.322435749925633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77 580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173825833531642"/>
                  <c:y val="-0.37601517643163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85 3</a:t>
                    </a:r>
                    <a:r>
                      <a:rPr lang="en-US" dirty="0" smtClean="0"/>
                      <a:t>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64081066341302E-2"/>
                  <c:y val="-0.443151055259647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75580</c:v>
                </c:pt>
                <c:pt idx="1">
                  <c:v>80300</c:v>
                </c:pt>
                <c:pt idx="2">
                  <c:v>86800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71328"/>
        <c:axId val="42377216"/>
        <c:axId val="0"/>
      </c:bar3DChart>
      <c:catAx>
        <c:axId val="4237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377216"/>
        <c:crosses val="autoZero"/>
        <c:auto val="1"/>
        <c:lblAlgn val="ctr"/>
        <c:lblOffset val="100"/>
        <c:noMultiLvlLbl val="0"/>
      </c:catAx>
      <c:valAx>
        <c:axId val="42377216"/>
        <c:scaling>
          <c:orientation val="minMax"/>
          <c:max val="9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42371328"/>
        <c:crosses val="autoZero"/>
        <c:crossBetween val="between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50 270,0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51 880,0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525,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48270</c:v>
                </c:pt>
                <c:pt idx="1">
                  <c:v>49880</c:v>
                </c:pt>
                <c:pt idx="2">
                  <c:v>51525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96704"/>
        <c:axId val="114298240"/>
        <c:axId val="0"/>
      </c:bar3DChart>
      <c:catAx>
        <c:axId val="114296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298240"/>
        <c:crosses val="autoZero"/>
        <c:auto val="1"/>
        <c:lblAlgn val="ctr"/>
        <c:lblOffset val="100"/>
        <c:noMultiLvlLbl val="0"/>
      </c:catAx>
      <c:valAx>
        <c:axId val="114298240"/>
        <c:scaling>
          <c:orientation val="minMax"/>
          <c:max val="5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4296704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56224"/>
        <c:axId val="114357760"/>
        <c:axId val="0"/>
      </c:bar3DChart>
      <c:catAx>
        <c:axId val="11435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357760"/>
        <c:crosses val="autoZero"/>
        <c:auto val="1"/>
        <c:lblAlgn val="ctr"/>
        <c:lblOffset val="100"/>
        <c:noMultiLvlLbl val="0"/>
      </c:catAx>
      <c:valAx>
        <c:axId val="114357760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4356224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доходы</a:t>
          </a:r>
          <a:endParaRPr lang="ru-RU" sz="33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расходы</a:t>
          </a:r>
          <a:endParaRPr lang="ru-RU" sz="33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РАСХОДЫ</a:t>
          </a:r>
          <a:endParaRPr lang="ru-RU" sz="24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ДОХОДЫ</a:t>
          </a:r>
          <a:endParaRPr lang="ru-RU" sz="24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0.57024</cdr:x>
      <cdr:y>0.24152</cdr:y>
    </cdr:from>
    <cdr:to>
      <cdr:x>0.6035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7397" y="1404700"/>
          <a:ext cx="322989" cy="352878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0.84112</cdr:x>
      <cdr:y>0.23079</cdr:y>
    </cdr:from>
    <cdr:to>
      <cdr:x>0.878</cdr:x>
      <cdr:y>0.84074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67864" y="1342291"/>
          <a:ext cx="358085" cy="354748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4 466,9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4 116,0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4 165,8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0.18813</cdr:y>
    </cdr:from>
    <cdr:to>
      <cdr:x>0.32101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5" y="1094149"/>
          <a:ext cx="282261" cy="372807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99,8%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0.27353</cdr:x>
      <cdr:y>0.36018</cdr:y>
    </cdr:from>
    <cdr:to>
      <cdr:x>0.45858</cdr:x>
      <cdr:y>0.3919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 rot="10800000">
          <a:off x="2656169" y="2094813"/>
          <a:ext cx="1796954" cy="184464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год – 2 600 166,9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2026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 2 252 239,7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2027 год – 2 222 269,0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4466,9</a:t>
          </a:r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4116,0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4165,8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23,12 %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21,09 %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20,44 %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0.29539</cdr:x>
      <cdr:y>0.14032</cdr:y>
    </cdr:from>
    <cdr:to>
      <cdr:x>0.33178</cdr:x>
      <cdr:y>0.86284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834288" y="842981"/>
          <a:ext cx="349169" cy="434043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0.1274</cdr:y>
    </cdr:from>
    <cdr:to>
      <cdr:x>0.62757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873" y="765345"/>
          <a:ext cx="485674" cy="463326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815 112,5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829 704,6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878 312,8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40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001" y="66675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27.11.2024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  <p:sldLayoutId id="2147485612" r:id="rId16"/>
    <p:sldLayoutId id="2147485613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1" y="5547378"/>
            <a:ext cx="9906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smtClean="0">
                <a:cs typeface="Times New Roman" pitchFamily="18" charset="0"/>
              </a:rPr>
              <a:t> </a:t>
            </a:r>
            <a:r>
              <a:rPr lang="ru-RU" sz="2600" b="1" smtClean="0">
                <a:cs typeface="Times New Roman" pitchFamily="18" charset="0"/>
              </a:rPr>
              <a:t>ПРОЕКТ БЮДЖЕТА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2027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" y="0"/>
            <a:ext cx="9821517" cy="55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0" y="3646315"/>
            <a:ext cx="2964920" cy="17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134302" y="2007140"/>
            <a:ext cx="9665306" cy="107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37837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органами местного самоуправления совместной работы по сохранению, укреплению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развитию налогового потенциала городского округа Евпатория путем совершенствования механизмов взаимодействия с территориальными налоговыми органами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57384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городского округа, проведение мероприятий по противодействию нелегальной занятости и по легализации «теневой» заработной платы;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59682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мероприятий, направленных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реализацию Плана («дорожной карты») по взысканию дебиторской задолженности по платежам в бюджет муниципального образования городской округ Евпатория Республики Крым, пеням и штрафам по ним, утвержденного постановлением администрации города Евпатории Республики Крым от 25.03.2024 № 617-п;</a:t>
                      </a:r>
                      <a:endParaRPr lang="ru-RU" sz="16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контроля за финансовой и хозяйственной деятельностью унитарных предприятий, полнотой и своевременностью уплаты ими налогов и сборов в бюджеты разных уровней;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ru-RU" sz="165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80235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бюджетных параметров исходя из необходимости безусловного исполнения действующих расходных обязательств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концентрацию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ресурсов на приоритетных направлениях расходных обязательств;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осуществляемых расходных обязательств в целях исключения направления средств на выполнение полномочий, не отнесенных к полномочиям городского 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города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при условии наличия ресурсов для их гарантированного исполнения в целях снижения риска неисполнения (либо исполнения в неполном объеме) действующих расходных обязательств;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работы,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направленной на привлечение средств вышестоящих бюджетов на решение вопросов местного значения в целях сокращения нагрузки на местный бюджет, в том числе путем участия в федеральных или региональных проектах и программах, а также выполнение условий </a:t>
                      </a:r>
                      <a:r>
                        <a:rPr lang="ru-RU" sz="16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6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                      «О мероприятиях по реализации государственной социальной политики»,  от 1 июня 2012 года       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24293"/>
              </p:ext>
            </p:extLst>
          </p:nvPr>
        </p:nvGraphicFramePr>
        <p:xfrm>
          <a:off x="323850" y="476250"/>
          <a:ext cx="9372600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            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управления муниципальными финансами, строгое соблюдение бюджетно-финансовой дисциплины;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приносящей доход деятельности в муниципальных учреждениях;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образованием.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2025 год и на плановый  период 2026 и 2027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3123835"/>
              </p:ext>
            </p:extLst>
          </p:nvPr>
        </p:nvGraphicFramePr>
        <p:xfrm>
          <a:off x="63796" y="990602"/>
          <a:ext cx="9766004" cy="5958194"/>
        </p:xfrm>
        <a:graphic>
          <a:graphicData uri="http://schemas.openxmlformats.org/drawingml/2006/table">
            <a:tbl>
              <a:tblPr/>
              <a:tblGrid>
                <a:gridCol w="4174829"/>
                <a:gridCol w="847725"/>
                <a:gridCol w="809625"/>
                <a:gridCol w="828675"/>
                <a:gridCol w="767687"/>
                <a:gridCol w="786809"/>
                <a:gridCol w="765544"/>
                <a:gridCol w="785110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городского округа Евпатория Республики Крым, в том числе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граждан, на конец года, тыс. ед.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10 372,8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11 910,1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12 430,1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12 960,1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11 004,3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11 169,4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11 337,0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11 679,6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11 854,8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50 243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50 521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53 811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57 686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58 550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10 498,9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11 391,3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11 422,9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12 222,9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12 279,6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13 151,8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19 260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8764086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</a:t>
                      </a:r>
                      <a:r>
                        <a:rPr lang="ru-RU" sz="1800" dirty="0" err="1" smtClean="0"/>
                        <a:t>тыс.руб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2025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2026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2027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4 466</a:t>
                      </a:r>
                      <a:r>
                        <a:rPr lang="ru-RU" sz="1800" b="1" baseline="0" dirty="0" smtClean="0"/>
                        <a:t> 892,7</a:t>
                      </a:r>
                      <a:endParaRPr lang="ru-RU" sz="1800" b="1" dirty="0" smtClean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4 116 020,1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4 165 780,3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1 866 725,8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1 863 780,4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1 943 511,3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2 600 166,9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2 252 239,7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2 222 269,0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4 466 892,7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4 116 020,1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4 165 780,3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3570"/>
            <a:ext cx="990600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2105673"/>
            <a:ext cx="9799675" cy="47523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2025-2027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0473158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5952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2025-2027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7317716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2025-2027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2254158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5638966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2025-2027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553784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525546"/>
              </p:ext>
            </p:extLst>
          </p:nvPr>
        </p:nvGraphicFramePr>
        <p:xfrm>
          <a:off x="194472" y="1392865"/>
          <a:ext cx="7320753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3600" y="1315115"/>
            <a:ext cx="3863624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2025 - 2027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21.12.2020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129-ЗРК/2020 «О патентной системе налогообложения на территории Республики Крым», с изменениями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дополнениями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зачисляется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доходную часть бюджета города по нормативу 100,0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2025 год и плановый период 2026 и 2027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2025-2027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6459424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изменениями, внесенными решением  ЕГС РК  от 30.11.2022 № 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является местным налогом, норматив зачисления в бюджет городского округа -100%.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1"/>
            <a:ext cx="9517057" cy="701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4735393"/>
              </p:ext>
            </p:extLst>
          </p:nvPr>
        </p:nvGraphicFramePr>
        <p:xfrm>
          <a:off x="194472" y="786811"/>
          <a:ext cx="9517057" cy="424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001" y="4943476"/>
            <a:ext cx="9316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Расчет земельного налога произведен исходя из:</a:t>
            </a:r>
          </a:p>
          <a:p>
            <a:pPr algn="just"/>
            <a:r>
              <a:rPr lang="ru-RU" sz="1400" b="1" dirty="0" smtClean="0"/>
              <a:t>- актуальной </a:t>
            </a:r>
            <a:r>
              <a:rPr lang="ru-RU" sz="1400" b="1" dirty="0"/>
              <a:t>по состоянию на 01.10.2024 </a:t>
            </a:r>
            <a:r>
              <a:rPr lang="ru-RU" sz="1400" b="1" dirty="0" smtClean="0"/>
              <a:t> базе </a:t>
            </a:r>
            <a:r>
              <a:rPr lang="ru-RU" sz="1400" b="1" dirty="0"/>
              <a:t>объектов налогообложения, с учетом </a:t>
            </a:r>
            <a:r>
              <a:rPr lang="ru-RU" sz="1400" b="1" dirty="0" smtClean="0"/>
              <a:t> </a:t>
            </a:r>
            <a:r>
              <a:rPr lang="ru-RU" sz="1400" b="1" dirty="0"/>
              <a:t>п. 17 ст. 396 </a:t>
            </a:r>
            <a:r>
              <a:rPr lang="ru-RU" sz="1400" b="1" dirty="0" smtClean="0"/>
              <a:t>Налогового кодекса РФ; </a:t>
            </a:r>
          </a:p>
          <a:p>
            <a:pPr algn="just"/>
            <a:r>
              <a:rPr lang="ru-RU" sz="1400" b="1" dirty="0" smtClean="0"/>
              <a:t>- размера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утвержденных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2216559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36830" y="1507902"/>
            <a:ext cx="12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31 015,0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2437" y="1323236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32 095,0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находящегося в муниципальной собственности</a:t>
            </a:r>
            <a:r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зачисляемые 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2025-2027 годы (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7355083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2025-2027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6316181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2025-2027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18533918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(тыс. руб.)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3271813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4712544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2025 год и на плановый период 2026-2027 годов (тыс. руб.)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755988"/>
              </p:ext>
            </p:extLst>
          </p:nvPr>
        </p:nvGraphicFramePr>
        <p:xfrm>
          <a:off x="272480" y="1073888"/>
          <a:ext cx="9538270" cy="56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2025-2027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80263873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69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2025-2027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7831713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938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2025-2027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2377182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3 154,9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3 025,6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3 003,4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284,7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322,0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366,5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1 027,3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795,9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17981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6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4926493</TotalTime>
  <Words>3426</Words>
  <Application>Microsoft Office PowerPoint</Application>
  <PresentationFormat>Лист A4 (210x297 мм)</PresentationFormat>
  <Paragraphs>425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Справедливость</vt:lpstr>
      <vt:lpstr>Презентация PowerPoint</vt:lpstr>
      <vt:lpstr>Основные понятия и определения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2025 год и на плановый период 2026 и 2027 годов  </vt:lpstr>
      <vt:lpstr>Презентация PowerPoint</vt:lpstr>
      <vt:lpstr>  Основные направления бюджетной политики города Евпатории  на 2025 год и на плановый период 2026 и 2027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2025 год и на плановый  период 2026 и 2027 годов</vt:lpstr>
      <vt:lpstr>Презентация PowerPoint</vt:lpstr>
      <vt:lpstr>Основные параметры бюджета городского округа Евпатория на 2025 год и на плановый период 2026 и 2027 годов (тыс. руб.)</vt:lpstr>
      <vt:lpstr>Презентация PowerPoint</vt:lpstr>
      <vt:lpstr>Доходы бюджета муниципального образования городской округ Евпатория Республики Крым на 2025-2027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2025-2027 годы (тыс. руб.)</vt:lpstr>
      <vt:lpstr>Динамика поступления доходов от уплаты  акцизов на  нефтепродукты в бюджет городского округа Евпатория 2025-2027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2025-2027 годы (тыс. руб.)</vt:lpstr>
      <vt:lpstr>Единый сельскохозяйственный налог, зачисляемый  в бюджет городского округа Евпатория, на 2025-2027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2025-2027 годы (тыс. руб.)</vt:lpstr>
      <vt:lpstr>Налог на имущество физических лиц, зачисляемый в бюджет городского округа Евпатория, на  2025-2027 годы (тыс. руб.)</vt:lpstr>
      <vt:lpstr>Земельный налог, зачисляемый в бюджет городского округа Евпатория,  на 2025-2027 годы (тыс. руб.)</vt:lpstr>
      <vt:lpstr>Государственная пошлина, зачисляемая в бюджет городского округа Евпатория, на  2025-2027 годы (тыс. руб.)</vt:lpstr>
      <vt:lpstr>Доходы от использования муниципального имущества, находящегося в муниципальной собственности, зачисляемые в бюджет городского округа Евпатория  Республики Крым,  на 2025-2027 годы (тыс. руб.)</vt:lpstr>
      <vt:lpstr>Доходы от платы за негативное воздействие на окружающую среду, зачисляемые в бюджет городского округа Евпатория,  на 2025-2027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2025-2027 годы (тыс. руб.)</vt:lpstr>
      <vt:lpstr>Безвозмездные поступления на 2025 год и на плановый период 2026-2027 годов (тыс. руб.)</vt:lpstr>
      <vt:lpstr>Презентация PowerPoint</vt:lpstr>
      <vt:lpstr>Применение программно-целевого метода  на 2025-2027 годы (17 муниципальных программ)</vt:lpstr>
      <vt:lpstr>Расходы бюджета муниципального образования городской округ Евпатория Республики Крым  на 2025-2027 годы, млн. руб.</vt:lpstr>
      <vt:lpstr>         Структура расходов бюджета муниципального образования городской округ Евпатории Республики Крым на 2025-2027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USER</cp:lastModifiedBy>
  <cp:revision>2392</cp:revision>
  <cp:lastPrinted>2024-11-13T12:07:40Z</cp:lastPrinted>
  <dcterms:created xsi:type="dcterms:W3CDTF">2001-12-12T04:33:03Z</dcterms:created>
  <dcterms:modified xsi:type="dcterms:W3CDTF">2024-11-27T11:13:50Z</dcterms:modified>
</cp:coreProperties>
</file>