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drawings/drawing4.xml" ContentType="application/vnd.openxmlformats-officedocument.drawingml.chartshapes+xml"/>
  <Override PartName="/ppt/charts/chart5.xml" ContentType="application/vnd.openxmlformats-officedocument.drawingml.chart+xml"/>
  <Override PartName="/ppt/drawings/drawing5.xml" ContentType="application/vnd.openxmlformats-officedocument.drawingml.chartshapes+xml"/>
  <Override PartName="/ppt/charts/chart6.xml" ContentType="application/vnd.openxmlformats-officedocument.drawingml.chart+xml"/>
  <Override PartName="/ppt/drawings/drawing6.xml" ContentType="application/vnd.openxmlformats-officedocument.drawingml.chartshapes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drawings/drawing7.xml" ContentType="application/vnd.openxmlformats-officedocument.drawingml.chartshapes+xml"/>
  <Override PartName="/ppt/charts/chart9.xml" ContentType="application/vnd.openxmlformats-officedocument.drawingml.chart+xml"/>
  <Override PartName="/ppt/drawings/drawing8.xml" ContentType="application/vnd.openxmlformats-officedocument.drawingml.chartshapes+xml"/>
  <Override PartName="/ppt/charts/chart10.xml" ContentType="application/vnd.openxmlformats-officedocument.drawingml.chart+xml"/>
  <Override PartName="/ppt/drawings/drawing9.xml" ContentType="application/vnd.openxmlformats-officedocument.drawingml.chartshapes+xml"/>
  <Override PartName="/ppt/notesSlides/notesSlide2.xml" ContentType="application/vnd.openxmlformats-officedocument.presentationml.notesSlide+xml"/>
  <Override PartName="/ppt/charts/chart11.xml" ContentType="application/vnd.openxmlformats-officedocument.drawingml.chart+xml"/>
  <Override PartName="/ppt/drawings/drawing10.xml" ContentType="application/vnd.openxmlformats-officedocument.drawingml.chartshapes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notesSlides/notesSlide3.xml" ContentType="application/vnd.openxmlformats-officedocument.presentationml.notesSlide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drawings/drawing11.xml" ContentType="application/vnd.openxmlformats-officedocument.drawingml.chartshapes+xml"/>
  <Override PartName="/ppt/charts/chart17.xml" ContentType="application/vnd.openxmlformats-officedocument.drawingml.chart+xml"/>
  <Override PartName="/ppt/drawings/drawing12.xml" ContentType="application/vnd.openxmlformats-officedocument.drawingml.chartshapes+xml"/>
  <Override PartName="/ppt/notesSlides/notesSlide4.xml" ContentType="application/vnd.openxmlformats-officedocument.presentationml.notesSlide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drawings/drawing13.xml" ContentType="application/vnd.openxmlformats-officedocument.drawingml.chartshapes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596" r:id="rId1"/>
  </p:sldMasterIdLst>
  <p:notesMasterIdLst>
    <p:notesMasterId r:id="rId43"/>
  </p:notesMasterIdLst>
  <p:handoutMasterIdLst>
    <p:handoutMasterId r:id="rId44"/>
  </p:handoutMasterIdLst>
  <p:sldIdLst>
    <p:sldId id="780" r:id="rId2"/>
    <p:sldId id="743" r:id="rId3"/>
    <p:sldId id="745" r:id="rId4"/>
    <p:sldId id="746" r:id="rId5"/>
    <p:sldId id="747" r:id="rId6"/>
    <p:sldId id="748" r:id="rId7"/>
    <p:sldId id="749" r:id="rId8"/>
    <p:sldId id="750" r:id="rId9"/>
    <p:sldId id="751" r:id="rId10"/>
    <p:sldId id="752" r:id="rId11"/>
    <p:sldId id="753" r:id="rId12"/>
    <p:sldId id="754" r:id="rId13"/>
    <p:sldId id="755" r:id="rId14"/>
    <p:sldId id="756" r:id="rId15"/>
    <p:sldId id="775" r:id="rId16"/>
    <p:sldId id="776" r:id="rId17"/>
    <p:sldId id="781" r:id="rId18"/>
    <p:sldId id="782" r:id="rId19"/>
    <p:sldId id="783" r:id="rId20"/>
    <p:sldId id="707" r:id="rId21"/>
    <p:sldId id="757" r:id="rId22"/>
    <p:sldId id="712" r:id="rId23"/>
    <p:sldId id="398" r:id="rId24"/>
    <p:sldId id="762" r:id="rId25"/>
    <p:sldId id="790" r:id="rId26"/>
    <p:sldId id="713" r:id="rId27"/>
    <p:sldId id="714" r:id="rId28"/>
    <p:sldId id="715" r:id="rId29"/>
    <p:sldId id="716" r:id="rId30"/>
    <p:sldId id="717" r:id="rId31"/>
    <p:sldId id="718" r:id="rId32"/>
    <p:sldId id="741" r:id="rId33"/>
    <p:sldId id="770" r:id="rId34"/>
    <p:sldId id="735" r:id="rId35"/>
    <p:sldId id="706" r:id="rId36"/>
    <p:sldId id="734" r:id="rId37"/>
    <p:sldId id="654" r:id="rId38"/>
    <p:sldId id="700" r:id="rId39"/>
    <p:sldId id="787" r:id="rId40"/>
    <p:sldId id="788" r:id="rId41"/>
    <p:sldId id="789" r:id="rId42"/>
  </p:sldIdLst>
  <p:sldSz cx="9906000" cy="6858000" type="A4"/>
  <p:notesSz cx="6797675" cy="9926638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FFFFFF"/>
    <a:srgbClr val="FFFF66"/>
    <a:srgbClr val="FF9933"/>
    <a:srgbClr val="FF99FF"/>
    <a:srgbClr val="00FF99"/>
    <a:srgbClr val="FF66FF"/>
    <a:srgbClr val="FF6699"/>
    <a:srgbClr val="FFCC66"/>
    <a:srgbClr val="A97E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292" autoAdjust="0"/>
    <p:restoredTop sz="99745" autoAdjust="0"/>
  </p:normalViewPr>
  <p:slideViewPr>
    <p:cSldViewPr snapToGrid="0" snapToObjects="1">
      <p:cViewPr varScale="1">
        <p:scale>
          <a:sx n="117" d="100"/>
          <a:sy n="117" d="100"/>
        </p:scale>
        <p:origin x="-1410" y="-102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88"/>
    </p:cViewPr>
  </p:sorterViewPr>
  <p:notesViewPr>
    <p:cSldViewPr snapToGrid="0" snapToObjects="1">
      <p:cViewPr varScale="1">
        <p:scale>
          <a:sx n="29" d="100"/>
          <a:sy n="29" d="100"/>
        </p:scale>
        <p:origin x="-1262" y="-82"/>
      </p:cViewPr>
      <p:guideLst>
        <p:guide orient="horz" pos="3125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_____Microsoft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7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_____Microsoft_Excel8.xlsx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_____Microsoft_Excel9.xlsx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package" Target="../embeddings/_____Microsoft_Excel10.xlsx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0.xml"/><Relationship Id="rId1" Type="http://schemas.openxmlformats.org/officeDocument/2006/relationships/package" Target="../embeddings/_____Microsoft_Excel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4.xlsx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5.xlsx"/><Relationship Id="rId1" Type="http://schemas.openxmlformats.org/officeDocument/2006/relationships/image" Target="../media/image22.png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1.xml"/><Relationship Id="rId1" Type="http://schemas.openxmlformats.org/officeDocument/2006/relationships/package" Target="../embeddings/_____Microsoft_Excel16.xlsx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2.xml"/><Relationship Id="rId1" Type="http://schemas.openxmlformats.org/officeDocument/2006/relationships/package" Target="../embeddings/_____Microsoft_Excel17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8.xlsx"/></Relationships>
</file>

<file path=ppt/charts/_rels/chart1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3.xml"/><Relationship Id="rId1" Type="http://schemas.openxmlformats.org/officeDocument/2006/relationships/package" Target="../embeddings/_____Microsoft_Excel19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0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0"/>
      <c:rotY val="1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6703851639896555E-2"/>
          <c:y val="0.1332094231552309"/>
          <c:w val="0.94278638397065984"/>
          <c:h val="0.75031464165673134"/>
        </c:manualLayout>
      </c:layout>
      <c:bar3DChart>
        <c:barDir val="col"/>
        <c:grouping val="stacked"/>
        <c:varyColors val="0"/>
        <c:ser>
          <c:idx val="1"/>
          <c:order val="0"/>
          <c:tx>
            <c:strRef>
              <c:f>Лист1!$B$1</c:f>
              <c:strCache>
                <c:ptCount val="1"/>
                <c:pt idx="0">
                  <c:v>За счет безвозмездных поступлений</c:v>
                </c:pt>
              </c:strCache>
            </c:strRef>
          </c:tx>
          <c:spPr>
            <a:solidFill>
              <a:srgbClr val="00FF99"/>
            </a:solidFill>
          </c:spPr>
          <c:invertIfNegative val="0"/>
          <c:dLbls>
            <c:dLbl>
              <c:idx val="0"/>
              <c:layout>
                <c:manualLayout>
                  <c:x val="1.4386276995251499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2 680,7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6155837466169851E-3"/>
                  <c:y val="-3.5218474521192443E-2"/>
                </c:manualLayout>
              </c:layout>
              <c:tx>
                <c:rich>
                  <a:bodyPr/>
                  <a:lstStyle/>
                  <a:p>
                    <a:r>
                      <a:rPr lang="ru-RU" sz="1800" b="1" i="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2 473,7 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046274690563755E-2"/>
                  <c:y val="-4.0343821294249967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2 349,4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800" b="1" i="0" baseline="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2025 год</c:v>
                </c:pt>
                <c:pt idx="1">
                  <c:v>2026 год</c:v>
                </c:pt>
                <c:pt idx="2">
                  <c:v>2027 год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2879.4</c:v>
                </c:pt>
                <c:pt idx="1">
                  <c:v>2280.4</c:v>
                </c:pt>
                <c:pt idx="2">
                  <c:v>2349.5</c:v>
                </c:pt>
              </c:numCache>
            </c:numRef>
          </c:val>
        </c:ser>
        <c:ser>
          <c:idx val="2"/>
          <c:order val="1"/>
          <c:tx>
            <c:strRef>
              <c:f>Лист1!$C$1</c:f>
              <c:strCache>
                <c:ptCount val="1"/>
                <c:pt idx="0">
                  <c:v>За счет налоговых и неналоговых поступлений  бюджета городского округа </c:v>
                </c:pt>
              </c:strCache>
            </c:strRef>
          </c:tx>
          <c:spPr>
            <a:solidFill>
              <a:srgbClr val="FF99FF"/>
            </a:solidFill>
          </c:spPr>
          <c:invertIfNegative val="0"/>
          <c:dLbls>
            <c:dLbl>
              <c:idx val="0"/>
              <c:layout>
                <c:manualLayout>
                  <c:x val="2.6156867264093635E-3"/>
                  <c:y val="2.1836276072427661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2 381,4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"/>
                  <c:y val="-2.3731659584852967E-2"/>
                </c:manualLayout>
              </c:layout>
              <c:tx>
                <c:rich>
                  <a:bodyPr/>
                  <a:lstStyle/>
                  <a:p>
                    <a:r>
                      <a:rPr lang="ru-RU" sz="1800" b="1" i="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1 865,0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9.5907405371145708E-17"/>
                  <c:y val="-4.7463319169705843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1 949,9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anchor="ctr" anchorCtr="0"/>
              <a:lstStyle/>
              <a:p>
                <a:pPr>
                  <a:defRPr sz="1800" b="1" i="0" baseline="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2025 год</c:v>
                </c:pt>
                <c:pt idx="1">
                  <c:v>2026 год</c:v>
                </c:pt>
                <c:pt idx="2">
                  <c:v>2027 год</c:v>
                </c:pt>
              </c:strCache>
            </c:strRef>
          </c:cat>
          <c:val>
            <c:numRef>
              <c:f>Лист1!$C$2:$C$4</c:f>
              <c:numCache>
                <c:formatCode>#,##0.0</c:formatCode>
                <c:ptCount val="3"/>
                <c:pt idx="0">
                  <c:v>2305</c:v>
                </c:pt>
                <c:pt idx="1">
                  <c:v>1865</c:v>
                </c:pt>
                <c:pt idx="2">
                  <c:v>1950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280140800"/>
        <c:axId val="134025152"/>
        <c:axId val="0"/>
      </c:bar3DChart>
      <c:catAx>
        <c:axId val="2801408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anchor="ctr" anchorCtr="0"/>
          <a:lstStyle/>
          <a:p>
            <a:pPr>
              <a:defRPr sz="1800" b="1" i="0" baseline="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34025152"/>
        <c:crosses val="autoZero"/>
        <c:auto val="1"/>
        <c:lblAlgn val="ctr"/>
        <c:lblOffset val="100"/>
        <c:noMultiLvlLbl val="0"/>
      </c:catAx>
      <c:valAx>
        <c:axId val="134025152"/>
        <c:scaling>
          <c:orientation val="minMax"/>
        </c:scaling>
        <c:delete val="1"/>
        <c:axPos val="l"/>
        <c:majorGridlines/>
        <c:numFmt formatCode="General" sourceLinked="0"/>
        <c:majorTickMark val="out"/>
        <c:minorTickMark val="none"/>
        <c:tickLblPos val="nextTo"/>
        <c:crossAx val="280140800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11363263998068926"/>
          <c:y val="6.1590196843838956E-4"/>
          <c:w val="0.86580940108703408"/>
          <c:h val="0.15573219550925993"/>
        </c:manualLayout>
      </c:layout>
      <c:overlay val="0"/>
      <c:txPr>
        <a:bodyPr/>
        <a:lstStyle/>
        <a:p>
          <a:pPr>
            <a:defRPr sz="1600" b="1" i="0" baseline="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sideWall>
    <c:backWall>
      <c:thickness val="0"/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backWall>
    <c:plotArea>
      <c:layout>
        <c:manualLayout>
          <c:layoutTarget val="inner"/>
          <c:xMode val="edge"/>
          <c:yMode val="edge"/>
          <c:x val="5.5697135655236853E-2"/>
          <c:y val="3.0831228624714786E-2"/>
          <c:w val="0.61875094370034767"/>
          <c:h val="0.8431732650045967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Акцизы по подакцизным товарам</c:v>
                </c:pt>
              </c:strCache>
            </c:strRef>
          </c:tx>
          <c:spPr>
            <a:solidFill>
              <a:srgbClr val="FFFF99"/>
            </a:solidFill>
            <a:ln w="9525" cap="flat" cmpd="sng" algn="ctr">
              <a:solidFill>
                <a:schemeClr val="accent5"/>
              </a:solidFill>
              <a:prstDash val="solid"/>
            </a:ln>
            <a:effectLst>
              <a:outerShdw blurRad="63500" dist="50800" dir="5400000" sx="98000" sy="98000" rotWithShape="0">
                <a:srgbClr val="000000">
                  <a:alpha val="20000"/>
                </a:srgbClr>
              </a:outerShdw>
            </a:effectLst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dLbl>
              <c:idx val="0"/>
              <c:layout>
                <c:manualLayout>
                  <c:x val="1.8682245992642472E-2"/>
                  <c:y val="2.1872458552391443E-4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 </a:t>
                    </a:r>
                    <a:r>
                      <a:rPr lang="ru-RU" dirty="0" smtClean="0"/>
                      <a:t>077 040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1351138277305684E-2"/>
                  <c:y val="-4.8511632225715764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829</a:t>
                    </a:r>
                    <a:r>
                      <a:rPr lang="en-US" dirty="0" smtClean="0"/>
                      <a:t> </a:t>
                    </a:r>
                    <a:r>
                      <a:rPr lang="ru-RU" dirty="0" smtClean="0"/>
                      <a:t>704</a:t>
                    </a:r>
                    <a:r>
                      <a:rPr lang="en-US" dirty="0" smtClean="0"/>
                      <a:t>,6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5354476704300501E-2"/>
                  <c:y val="-5.1053079834273603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878</a:t>
                    </a:r>
                    <a:r>
                      <a:rPr lang="en-US" dirty="0" smtClean="0"/>
                      <a:t> </a:t>
                    </a:r>
                    <a:r>
                      <a:rPr lang="ru-RU" dirty="0" smtClean="0"/>
                      <a:t>312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3.6030045842953343E-2"/>
                  <c:y val="-0.3761342460665594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700" b="1" i="0" baseline="0">
                    <a:latin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2025 прогноз</c:v>
                </c:pt>
                <c:pt idx="1">
                  <c:v>2026 прогноз</c:v>
                </c:pt>
                <c:pt idx="2">
                  <c:v>2027 прогноз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1300000</c:v>
                </c:pt>
                <c:pt idx="1">
                  <c:v>890000</c:v>
                </c:pt>
                <c:pt idx="2">
                  <c:v>920000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81644032"/>
        <c:axId val="134028032"/>
        <c:axId val="0"/>
      </c:bar3DChart>
      <c:catAx>
        <c:axId val="28164403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34028032"/>
        <c:crosses val="autoZero"/>
        <c:auto val="1"/>
        <c:lblAlgn val="ctr"/>
        <c:lblOffset val="100"/>
        <c:noMultiLvlLbl val="0"/>
      </c:catAx>
      <c:valAx>
        <c:axId val="134028032"/>
        <c:scaling>
          <c:orientation val="minMax"/>
          <c:max val="1000000"/>
          <c:min val="100000"/>
        </c:scaling>
        <c:delete val="0"/>
        <c:axPos val="l"/>
        <c:majorGridlines>
          <c:spPr>
            <a:ln>
              <a:solidFill>
                <a:srgbClr val="56426E"/>
              </a:solidFill>
            </a:ln>
          </c:spPr>
        </c:majorGridlines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ru-RU"/>
          </a:p>
        </c:txPr>
        <c:crossAx val="281644032"/>
        <c:crosses val="autoZero"/>
        <c:crossBetween val="between"/>
        <c:majorUnit val="100000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sideWall>
    <c:backWall>
      <c:thickness val="0"/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backWall>
    <c:plotArea>
      <c:layout>
        <c:manualLayout>
          <c:layoutTarget val="inner"/>
          <c:xMode val="edge"/>
          <c:yMode val="edge"/>
          <c:x val="5.5697135655236853E-2"/>
          <c:y val="3.0831228624714786E-2"/>
          <c:w val="0.61875094370034767"/>
          <c:h val="0.84317326500459677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Акцизы по подакцизным товарам</c:v>
                </c:pt>
              </c:strCache>
            </c:strRef>
          </c:tx>
          <c:spPr>
            <a:solidFill>
              <a:srgbClr val="00B0F0"/>
            </a:solidFill>
            <a:ln w="9525" cap="flat" cmpd="sng" algn="ctr">
              <a:solidFill>
                <a:schemeClr val="accent5"/>
              </a:solidFill>
              <a:prstDash val="solid"/>
            </a:ln>
            <a:effectLst>
              <a:outerShdw blurRad="63500" dist="50800" dir="5400000" sx="98000" sy="98000" rotWithShape="0">
                <a:srgbClr val="000000">
                  <a:alpha val="20000"/>
                </a:srgbClr>
              </a:outerShdw>
            </a:effectLst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dLbl>
              <c:idx val="0"/>
              <c:layout>
                <c:manualLayout>
                  <c:x val="3.6030045842953343E-2"/>
                  <c:y val="-0.41425596019492705"/>
                </c:manualLayout>
              </c:layout>
              <c:tx>
                <c:rich>
                  <a:bodyPr/>
                  <a:lstStyle/>
                  <a:p>
                    <a:endParaRPr lang="ru-RU" dirty="0" smtClean="0"/>
                  </a:p>
                  <a:p>
                    <a:endParaRPr lang="ru-RU" dirty="0" smtClean="0"/>
                  </a:p>
                  <a:p>
                    <a:endParaRPr lang="ru-RU" dirty="0" smtClean="0"/>
                  </a:p>
                  <a:p>
                    <a:endParaRPr lang="ru-RU" dirty="0" smtClean="0"/>
                  </a:p>
                  <a:p>
                    <a:endParaRPr lang="ru-RU" dirty="0" smtClean="0"/>
                  </a:p>
                  <a:p>
                    <a:endParaRPr lang="ru-RU" dirty="0" smtClean="0"/>
                  </a:p>
                  <a:p>
                    <a:r>
                      <a:rPr lang="en-US" dirty="0" smtClean="0"/>
                      <a:t>1</a:t>
                    </a:r>
                    <a:r>
                      <a:rPr lang="ru-RU" dirty="0" smtClean="0"/>
                      <a:t>6</a:t>
                    </a:r>
                    <a:r>
                      <a:rPr lang="en-US" dirty="0" smtClean="0"/>
                      <a:t> </a:t>
                    </a:r>
                    <a:r>
                      <a:rPr lang="ru-RU" dirty="0" smtClean="0"/>
                      <a:t>98</a:t>
                    </a:r>
                    <a:r>
                      <a:rPr lang="en-US" dirty="0" smtClean="0"/>
                      <a:t>4,</a:t>
                    </a:r>
                    <a:r>
                      <a:rPr lang="ru-RU" dirty="0" smtClean="0"/>
                      <a:t>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001669213497408E-2"/>
                  <c:y val="-0.251603713475195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7.0725645543575077E-2"/>
                  <c:y val="-0.4142561603089119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3.6030045842953343E-2"/>
                  <c:y val="-0.3761342460665594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700" b="1" i="0" baseline="0">
                    <a:latin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2025 прогноз</c:v>
                </c:pt>
                <c:pt idx="1">
                  <c:v>2026 прогноз</c:v>
                </c:pt>
                <c:pt idx="2">
                  <c:v>2027 прогноз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17433.8</c:v>
                </c:pt>
                <c:pt idx="1">
                  <c:v>17220</c:v>
                </c:pt>
                <c:pt idx="2">
                  <c:v>22398.799999999999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81644544"/>
        <c:axId val="280422080"/>
        <c:axId val="0"/>
      </c:bar3DChart>
      <c:catAx>
        <c:axId val="28164454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80422080"/>
        <c:crosses val="autoZero"/>
        <c:auto val="1"/>
        <c:lblAlgn val="ctr"/>
        <c:lblOffset val="100"/>
        <c:noMultiLvlLbl val="0"/>
      </c:catAx>
      <c:valAx>
        <c:axId val="280422080"/>
        <c:scaling>
          <c:orientation val="minMax"/>
          <c:min val="13300"/>
        </c:scaling>
        <c:delete val="0"/>
        <c:axPos val="l"/>
        <c:majorGridlines>
          <c:spPr>
            <a:ln>
              <a:solidFill>
                <a:srgbClr val="56426E"/>
              </a:solidFill>
            </a:ln>
          </c:spPr>
        </c:majorGridlines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ru-RU"/>
          </a:p>
        </c:txPr>
        <c:crossAx val="28164454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2265001670159177E-2"/>
          <c:y val="3.2103629863411101E-2"/>
          <c:w val="0.7785507920830641"/>
          <c:h val="0.88185238847838765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FF99FF"/>
            </a:solidFill>
            <a:ln w="9525" cap="flat" cmpd="sng" algn="ctr">
              <a:solidFill>
                <a:schemeClr val="accent6"/>
              </a:solidFill>
              <a:prstDash val="solid"/>
            </a:ln>
            <a:effectLst>
              <a:outerShdw blurRad="40005" dist="22984" dir="5400000" rotWithShape="0">
                <a:srgbClr val="000000">
                  <a:alpha val="45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r"/>
            </a:scene3d>
            <a:sp3d prstMaterial="matte">
              <a:bevelT w="19050" h="38100"/>
            </a:sp3d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dLbl>
              <c:idx val="0"/>
              <c:layout>
                <c:manualLayout>
                  <c:x val="5.3550617318472021E-2"/>
                  <c:y val="-0.4452520225118704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192 896,4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3.8208907601460833E-2"/>
                  <c:y val="-0.4380805526973958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</a:t>
                    </a:r>
                    <a:r>
                      <a:rPr lang="ru-RU" dirty="0" smtClean="0"/>
                      <a:t>52 545,9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3.3773631917806711E-2"/>
                  <c:y val="-0.4238790655842574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158 627,0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2.1271222663072843E-2"/>
                  <c:y val="-0.4074195597123657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700" b="1" baseline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Лист1!$A$2:$A$4</c:f>
              <c:strCache>
                <c:ptCount val="3"/>
                <c:pt idx="0">
                  <c:v>2025  прогноз</c:v>
                </c:pt>
                <c:pt idx="1">
                  <c:v>2026  прогноз</c:v>
                </c:pt>
                <c:pt idx="2">
                  <c:v>2027  прогноз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197896.4</c:v>
                </c:pt>
                <c:pt idx="1">
                  <c:v>158545.9</c:v>
                </c:pt>
                <c:pt idx="2">
                  <c:v>172627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82092032"/>
        <c:axId val="280423808"/>
        <c:axId val="0"/>
      </c:bar3DChart>
      <c:dateAx>
        <c:axId val="282092032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80423808"/>
        <c:crosses val="autoZero"/>
        <c:auto val="0"/>
        <c:lblOffset val="100"/>
        <c:baseTimeUnit val="days"/>
      </c:dateAx>
      <c:valAx>
        <c:axId val="280423808"/>
        <c:scaling>
          <c:orientation val="minMax"/>
          <c:max val="200000"/>
          <c:min val="50000"/>
        </c:scaling>
        <c:delete val="0"/>
        <c:axPos val="l"/>
        <c:majorGridlines>
          <c:spPr>
            <a:ln>
              <a:solidFill>
                <a:srgbClr val="56426E"/>
              </a:solidFill>
            </a:ln>
          </c:spPr>
        </c:majorGridlines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200" b="1" i="0" baseline="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82092032"/>
        <c:crosses val="autoZero"/>
        <c:crossBetween val="between"/>
        <c:majorUnit val="20000"/>
        <c:minorUnit val="5000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sideWall>
    <c:backWall>
      <c:thickness val="0"/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backWall>
    <c:plotArea>
      <c:layout>
        <c:manualLayout>
          <c:layoutTarget val="inner"/>
          <c:xMode val="edge"/>
          <c:yMode val="edge"/>
          <c:x val="8.1718834519297498E-2"/>
          <c:y val="2.5673970141786719E-2"/>
          <c:w val="0.91828120210568398"/>
          <c:h val="0.85090913077871433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Единый сельскохозяйственный налог</c:v>
                </c:pt>
              </c:strCache>
            </c:strRef>
          </c:tx>
          <c:spPr>
            <a:solidFill>
              <a:srgbClr val="92D050"/>
            </a:solidFill>
            <a:ln w="9525" cap="flat" cmpd="sng" algn="ctr">
              <a:solidFill>
                <a:schemeClr val="accent5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convex"/>
              <a:contourClr>
                <a:srgbClr val="000000"/>
              </a:contourClr>
            </a:sp3d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dLbl>
              <c:idx val="0"/>
              <c:layout>
                <c:manualLayout>
                  <c:x val="1.3707353903665597E-2"/>
                  <c:y val="-5.66270695587468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686974669151281E-2"/>
                  <c:y val="-4.58895376767508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506583205755823E-2"/>
                  <c:y val="-3.76918173846101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8617981765459649E-2"/>
                  <c:y val="-6.39396080287449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 i="0" baseline="0">
                    <a:latin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2025  прогноз</c:v>
                </c:pt>
                <c:pt idx="1">
                  <c:v>2026  прогноз</c:v>
                </c:pt>
                <c:pt idx="2">
                  <c:v>2027  прогноз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3253.5</c:v>
                </c:pt>
                <c:pt idx="1">
                  <c:v>2845</c:v>
                </c:pt>
                <c:pt idx="2">
                  <c:v>2880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82094080"/>
        <c:axId val="280426112"/>
        <c:axId val="0"/>
      </c:bar3DChart>
      <c:catAx>
        <c:axId val="28209408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80426112"/>
        <c:crosses val="autoZero"/>
        <c:auto val="1"/>
        <c:lblAlgn val="ctr"/>
        <c:lblOffset val="100"/>
        <c:noMultiLvlLbl val="0"/>
      </c:catAx>
      <c:valAx>
        <c:axId val="280426112"/>
        <c:scaling>
          <c:orientation val="minMax"/>
          <c:max val="3500"/>
          <c:min val="500"/>
        </c:scaling>
        <c:delete val="0"/>
        <c:axPos val="l"/>
        <c:majorGridlines>
          <c:spPr>
            <a:ln>
              <a:solidFill>
                <a:srgbClr val="56426E"/>
              </a:solidFill>
            </a:ln>
          </c:spPr>
        </c:majorGridlines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650" baseline="0"/>
            </a:pPr>
            <a:endParaRPr lang="ru-RU"/>
          </a:p>
        </c:txPr>
        <c:crossAx val="282094080"/>
        <c:crosses val="autoZero"/>
        <c:crossBetween val="between"/>
        <c:majorUnit val="500"/>
        <c:minorUnit val="500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sideWall>
    <c:backWall>
      <c:thickness val="0"/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backWall>
    <c:plotArea>
      <c:layout>
        <c:manualLayout>
          <c:layoutTarget val="inner"/>
          <c:xMode val="edge"/>
          <c:yMode val="edge"/>
          <c:x val="3.176402116746805E-4"/>
          <c:y val="3.2103629863411101E-2"/>
          <c:w val="0.77412218924400689"/>
          <c:h val="0.88185238847838765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FFFF99"/>
            </a:solidFill>
            <a:ln w="9525" cap="flat" cmpd="sng" algn="ctr">
              <a:solidFill>
                <a:schemeClr val="accent4"/>
              </a:solidFill>
              <a:prstDash val="solid"/>
            </a:ln>
            <a:effectLst>
              <a:outerShdw blurRad="63500" dist="50800" dir="5400000" sx="98000" sy="98000" rotWithShape="0">
                <a:srgbClr val="000000">
                  <a:alpha val="20000"/>
                </a:srgbClr>
              </a:outerShdw>
            </a:effectLst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dLbl>
              <c:idx val="0"/>
              <c:layout>
                <c:manualLayout>
                  <c:x val="5.4262362248186313E-2"/>
                  <c:y val="-0.43385993396173667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81</a:t>
                    </a:r>
                    <a:r>
                      <a:rPr lang="en-US" dirty="0" smtClean="0"/>
                      <a:t> </a:t>
                    </a:r>
                    <a:r>
                      <a:rPr lang="ru-RU" dirty="0" smtClean="0"/>
                      <a:t>812</a:t>
                    </a:r>
                    <a:r>
                      <a:rPr lang="en-US" dirty="0" smtClean="0"/>
                      <a:t>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4.9416329242426914E-2"/>
                  <c:y val="-0.4283902574175169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3036527027036624E-2"/>
                  <c:y val="-0.4364388047179540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3344461015517768E-2"/>
                  <c:y val="-3.22719294126677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 i="0" baseline="0">
                    <a:latin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Лист1!$A$2:$A$4</c:f>
              <c:strCache>
                <c:ptCount val="3"/>
                <c:pt idx="0">
                  <c:v>2025  прогноз</c:v>
                </c:pt>
                <c:pt idx="1">
                  <c:v>2026  прогноз</c:v>
                </c:pt>
                <c:pt idx="2">
                  <c:v>2027  прогноз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84812</c:v>
                </c:pt>
                <c:pt idx="1">
                  <c:v>57900</c:v>
                </c:pt>
                <c:pt idx="2">
                  <c:v>58000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82100736"/>
        <c:axId val="134037504"/>
        <c:axId val="0"/>
      </c:bar3DChart>
      <c:catAx>
        <c:axId val="28210073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34037504"/>
        <c:crosses val="autoZero"/>
        <c:auto val="1"/>
        <c:lblAlgn val="ctr"/>
        <c:lblOffset val="100"/>
        <c:noMultiLvlLbl val="0"/>
      </c:catAx>
      <c:valAx>
        <c:axId val="134037504"/>
        <c:scaling>
          <c:orientation val="minMax"/>
          <c:max val="90000"/>
          <c:min val="0"/>
        </c:scaling>
        <c:delete val="0"/>
        <c:axPos val="l"/>
        <c:majorGridlines>
          <c:spPr>
            <a:ln>
              <a:solidFill>
                <a:srgbClr val="56426E"/>
              </a:solidFill>
            </a:ln>
          </c:spPr>
        </c:majorGridlines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  <a:endParaRPr lang="ru-RU"/>
          </a:p>
        </c:txPr>
        <c:crossAx val="282100736"/>
        <c:crosses val="autoZero"/>
        <c:crossBetween val="between"/>
        <c:majorUnit val="20000"/>
        <c:minorUnit val="10000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sideWall>
    <c:backWall>
      <c:thickness val="0"/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backWall>
    <c:plotArea>
      <c:layout>
        <c:manualLayout>
          <c:layoutTarget val="inner"/>
          <c:xMode val="edge"/>
          <c:yMode val="edge"/>
          <c:x val="3.176402116746805E-4"/>
          <c:y val="3.2103629863411101E-2"/>
          <c:w val="0.77412218924400689"/>
          <c:h val="0.88185238847838765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  <a:ln w="9525" cap="flat" cmpd="sng" algn="ctr">
              <a:solidFill>
                <a:schemeClr val="accent6"/>
              </a:solidFill>
              <a:prstDash val="solid"/>
            </a:ln>
            <a:effectLst>
              <a:outerShdw blurRad="40005" dist="22984" dir="5400000" rotWithShape="0">
                <a:srgbClr val="000000">
                  <a:alpha val="45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r"/>
            </a:scene3d>
            <a:sp3d prstMaterial="matte">
              <a:bevelT w="19050" h="38100"/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FF9933"/>
              </a:solidFill>
              <a:ln w="9525" cap="flat" cmpd="sng" algn="ctr">
                <a:solidFill>
                  <a:schemeClr val="accent6"/>
                </a:solidFill>
                <a:prstDash val="solid"/>
              </a:ln>
              <a:effectLst>
                <a:outerShdw blurRad="40005" dist="22984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r"/>
              </a:scene3d>
              <a:sp3d prstMaterial="matte">
                <a:bevelT w="19050" h="38100"/>
              </a:sp3d>
            </c:spPr>
          </c:dPt>
          <c:dPt>
            <c:idx val="1"/>
            <c:invertIfNegative val="0"/>
            <c:bubble3D val="0"/>
            <c:spPr>
              <a:solidFill>
                <a:srgbClr val="FF9933"/>
              </a:solidFill>
              <a:ln w="9525" cap="flat" cmpd="sng" algn="ctr">
                <a:solidFill>
                  <a:schemeClr val="accent6"/>
                </a:solidFill>
                <a:prstDash val="solid"/>
              </a:ln>
              <a:effectLst>
                <a:outerShdw blurRad="40005" dist="22984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r"/>
              </a:scene3d>
              <a:sp3d prstMaterial="matte">
                <a:bevelT w="19050" h="38100"/>
              </a:sp3d>
            </c:spPr>
          </c:dPt>
          <c:dPt>
            <c:idx val="2"/>
            <c:invertIfNegative val="0"/>
            <c:bubble3D val="0"/>
            <c:spPr>
              <a:solidFill>
                <a:srgbClr val="FF9933"/>
              </a:solidFill>
              <a:ln w="9525" cap="flat" cmpd="sng" algn="ctr">
                <a:solidFill>
                  <a:schemeClr val="accent6"/>
                </a:solidFill>
                <a:prstDash val="solid"/>
              </a:ln>
              <a:effectLst>
                <a:outerShdw blurRad="40005" dist="22984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r"/>
              </a:scene3d>
              <a:sp3d prstMaterial="matte">
                <a:bevelT w="19050" h="38100"/>
              </a:sp3d>
            </c:spPr>
          </c:dPt>
          <c:dLbls>
            <c:dLbl>
              <c:idx val="0"/>
              <c:layout>
                <c:manualLayout>
                  <c:x val="0.1296496505525821"/>
                  <c:y val="-0.33669171750733845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108 550</a:t>
                    </a:r>
                    <a:r>
                      <a:rPr lang="en-US" dirty="0" smtClean="0"/>
                      <a:t>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11872346208419852"/>
                  <c:y val="-0.34512724667126898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85 3</a:t>
                    </a:r>
                    <a:r>
                      <a:rPr lang="en-US" dirty="0" smtClean="0"/>
                      <a:t>00,0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8.8127095957542898E-3"/>
                  <c:y val="-0.38850317952977759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93</a:t>
                    </a:r>
                    <a:r>
                      <a:rPr lang="en-US" dirty="0" smtClean="0"/>
                      <a:t> </a:t>
                    </a:r>
                    <a:r>
                      <a:rPr lang="en-US" dirty="0"/>
                      <a:t>800,0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3344483691184225E-2"/>
                  <c:y val="-0.404121695824049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" sourceLinked="0"/>
            <c:txPr>
              <a:bodyPr/>
              <a:lstStyle/>
              <a:p>
                <a:pPr>
                  <a:defRPr sz="1700" b="1" baseline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Лист1!$A$2:$A$4</c:f>
              <c:strCache>
                <c:ptCount val="3"/>
                <c:pt idx="0">
                  <c:v>2025  прогноз</c:v>
                </c:pt>
                <c:pt idx="1">
                  <c:v>2026  прогноз</c:v>
                </c:pt>
                <c:pt idx="2">
                  <c:v>2027  прогноз</c:v>
                </c:pt>
              </c:strCache>
            </c:strRef>
          </c:cat>
          <c:val>
            <c:numRef>
              <c:f>Лист1!$B$2:$B$4</c:f>
              <c:numCache>
                <c:formatCode>#,##0</c:formatCode>
                <c:ptCount val="3"/>
                <c:pt idx="0">
                  <c:v>122580</c:v>
                </c:pt>
                <c:pt idx="1">
                  <c:v>89300</c:v>
                </c:pt>
                <c:pt idx="2">
                  <c:v>98000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82101760"/>
        <c:axId val="134039808"/>
        <c:axId val="0"/>
      </c:bar3DChart>
      <c:catAx>
        <c:axId val="28210176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34039808"/>
        <c:crosses val="autoZero"/>
        <c:auto val="1"/>
        <c:lblAlgn val="ctr"/>
        <c:lblOffset val="100"/>
        <c:noMultiLvlLbl val="0"/>
      </c:catAx>
      <c:valAx>
        <c:axId val="134039808"/>
        <c:scaling>
          <c:orientation val="minMax"/>
          <c:max val="110000"/>
          <c:min val="10000"/>
        </c:scaling>
        <c:delete val="0"/>
        <c:axPos val="l"/>
        <c:majorGridlines>
          <c:spPr>
            <a:ln>
              <a:solidFill>
                <a:srgbClr val="56426E"/>
              </a:solidFill>
            </a:ln>
          </c:spPr>
        </c:majorGridlines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 b="1" i="0" baseline="0"/>
            </a:pPr>
            <a:endParaRPr lang="ru-RU"/>
          </a:p>
        </c:txPr>
        <c:crossAx val="282101760"/>
        <c:crosses val="autoZero"/>
        <c:crossBetween val="between"/>
        <c:majorUnit val="10000"/>
        <c:minorUnit val="5000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sideWall>
    <c:backWall>
      <c:thickness val="0"/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backWall>
    <c:plotArea>
      <c:layout>
        <c:manualLayout>
          <c:layoutTarget val="inner"/>
          <c:xMode val="edge"/>
          <c:yMode val="edge"/>
          <c:x val="5.294441338325493E-2"/>
          <c:y val="2.6946420246798875E-2"/>
          <c:w val="0.94705558661674505"/>
          <c:h val="0.85199128919190315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00B0F0"/>
            </a:solidFill>
            <a:ln w="9525" cap="flat" cmpd="sng" algn="ctr">
              <a:solidFill>
                <a:schemeClr val="accent5"/>
              </a:solidFill>
              <a:prstDash val="solid"/>
            </a:ln>
            <a:effectLst>
              <a:outerShdw blurRad="63500" dist="50800" dir="5400000" sx="98000" sy="98000" rotWithShape="0">
                <a:srgbClr val="000000">
                  <a:alpha val="20000"/>
                </a:srgbClr>
              </a:outerShdw>
            </a:effectLst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dLbl>
              <c:idx val="0"/>
              <c:layout>
                <c:manualLayout>
                  <c:x val="1.0675569138652842E-2"/>
                  <c:y val="-1.040895065143454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49 100,0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3344461423316004E-2"/>
                  <c:y val="-7.7358144249183372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51 880,0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4678907565647657E-2"/>
                  <c:y val="-1.2987650486186915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53</a:t>
                    </a:r>
                    <a:r>
                      <a:rPr lang="en-US" dirty="0" smtClean="0"/>
                      <a:t> </a:t>
                    </a:r>
                    <a:r>
                      <a:rPr lang="ru-RU" dirty="0" smtClean="0"/>
                      <a:t>525,</a:t>
                    </a:r>
                    <a:r>
                      <a:rPr lang="en-US" dirty="0" smtClean="0"/>
                      <a:t>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3344356348816656E-2"/>
                  <c:y val="-1.5353503977892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 i="0" baseline="0">
                    <a:latin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Лист1!$A$2:$A$4</c:f>
              <c:strCache>
                <c:ptCount val="3"/>
                <c:pt idx="0">
                  <c:v>2025  прогноз</c:v>
                </c:pt>
                <c:pt idx="1">
                  <c:v>2026  прогноз</c:v>
                </c:pt>
                <c:pt idx="2">
                  <c:v>2027  прогноз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52270</c:v>
                </c:pt>
                <c:pt idx="1">
                  <c:v>53880</c:v>
                </c:pt>
                <c:pt idx="2">
                  <c:v>63525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81295360"/>
        <c:axId val="134042112"/>
        <c:axId val="0"/>
      </c:bar3DChart>
      <c:catAx>
        <c:axId val="28129536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34042112"/>
        <c:crosses val="autoZero"/>
        <c:auto val="1"/>
        <c:lblAlgn val="ctr"/>
        <c:lblOffset val="100"/>
        <c:noMultiLvlLbl val="0"/>
      </c:catAx>
      <c:valAx>
        <c:axId val="134042112"/>
        <c:scaling>
          <c:orientation val="minMax"/>
          <c:max val="55000"/>
          <c:min val="5000"/>
        </c:scaling>
        <c:delete val="0"/>
        <c:axPos val="l"/>
        <c:majorGridlines>
          <c:spPr>
            <a:ln>
              <a:solidFill>
                <a:srgbClr val="56426E"/>
              </a:solidFill>
            </a:ln>
          </c:spPr>
        </c:majorGridlines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200" b="1" i="0" baseline="0"/>
            </a:pPr>
            <a:endParaRPr lang="ru-RU"/>
          </a:p>
        </c:txPr>
        <c:crossAx val="281295360"/>
        <c:crosses val="autoZero"/>
        <c:crossBetween val="between"/>
        <c:majorUnit val="5000"/>
        <c:minorUnit val="5000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0"/>
      <c:rotY val="20"/>
      <c:depthPercent val="100"/>
      <c:rAngAx val="1"/>
    </c:view3D>
    <c:floor>
      <c:thickness val="0"/>
    </c:floor>
    <c:sideWall>
      <c:thickness val="0"/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sideWall>
    <c:backWall>
      <c:thickness val="0"/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backWall>
    <c:plotArea>
      <c:layout>
        <c:manualLayout>
          <c:layoutTarget val="inner"/>
          <c:xMode val="edge"/>
          <c:yMode val="edge"/>
          <c:x val="7.7983731203532303E-2"/>
          <c:y val="2.2285159235680477E-2"/>
          <c:w val="0.94705558661674505"/>
          <c:h val="0.88185238847838765"/>
        </c:manualLayout>
      </c:layout>
      <c:bar3DChart>
        <c:barDir val="col"/>
        <c:grouping val="stack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81296384"/>
        <c:axId val="134044416"/>
        <c:axId val="0"/>
      </c:bar3DChart>
      <c:catAx>
        <c:axId val="28129638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34044416"/>
        <c:crosses val="autoZero"/>
        <c:auto val="1"/>
        <c:lblAlgn val="ctr"/>
        <c:lblOffset val="100"/>
        <c:noMultiLvlLbl val="0"/>
      </c:catAx>
      <c:valAx>
        <c:axId val="134044416"/>
        <c:scaling>
          <c:orientation val="minMax"/>
          <c:max val="16000"/>
          <c:min val="0"/>
        </c:scaling>
        <c:delete val="0"/>
        <c:axPos val="l"/>
        <c:majorGridlines>
          <c:spPr>
            <a:ln>
              <a:solidFill>
                <a:srgbClr val="56426E"/>
              </a:solidFill>
            </a:ln>
          </c:spPr>
        </c:majorGridlines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 b="1" i="0" baseline="0"/>
            </a:pPr>
            <a:endParaRPr lang="ru-RU"/>
          </a:p>
        </c:txPr>
        <c:crossAx val="281296384"/>
        <c:crosses val="autoZero"/>
        <c:crossBetween val="between"/>
        <c:majorUnit val="2000"/>
        <c:minorUnit val="500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algn="ctr" rtl="0">
              <a:defRPr lang="ru-RU" sz="1800" b="1" i="0" u="none" strike="noStrike" kern="1200" baseline="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r>
              <a:rPr lang="ru-RU" sz="1800" b="1" i="0" u="none" strike="noStrike" kern="1200" baseline="0" dirty="0" smtClean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+mn-cs"/>
              </a:rPr>
              <a:t>48 120,0</a:t>
            </a:r>
            <a:endParaRPr lang="ru-RU" sz="1800" b="1" i="0" u="none" strike="noStrike" kern="1200" baseline="0" dirty="0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+mn-cs"/>
            </a:endParaRPr>
          </a:p>
        </c:rich>
      </c:tx>
      <c:layout>
        <c:manualLayout>
          <c:xMode val="edge"/>
          <c:yMode val="edge"/>
          <c:x val="0.24503367111533342"/>
          <c:y val="0.11750857098854878"/>
        </c:manualLayout>
      </c:layout>
      <c:overlay val="0"/>
    </c:title>
    <c:autoTitleDeleted val="0"/>
    <c:view3D>
      <c:rotX val="0"/>
      <c:rotY val="0"/>
      <c:depthPercent val="60"/>
      <c:rAngAx val="0"/>
      <c:perspective val="60"/>
    </c:view3D>
    <c:floor>
      <c:thickness val="0"/>
    </c:floor>
    <c:sideWall>
      <c:thickness val="0"/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ln>
          <a:solidFill>
            <a:schemeClr val="accent6">
              <a:shade val="95000"/>
              <a:satMod val="105000"/>
            </a:schemeClr>
          </a:solidFill>
        </a:ln>
      </c:spPr>
    </c:sideWall>
    <c:backWall>
      <c:thickness val="0"/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ln>
          <a:solidFill>
            <a:schemeClr val="accent6">
              <a:shade val="95000"/>
              <a:satMod val="105000"/>
            </a:schemeClr>
          </a:solidFill>
        </a:ln>
      </c:spPr>
    </c:backWall>
    <c:plotArea>
      <c:layout>
        <c:manualLayout>
          <c:layoutTarget val="inner"/>
          <c:xMode val="edge"/>
          <c:yMode val="edge"/>
          <c:x val="0.12605520872428472"/>
          <c:y val="5.4493026843789545E-2"/>
          <c:w val="0.8533752458364432"/>
          <c:h val="0.87153154704176694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92D050"/>
            </a:solidFill>
            <a:ln w="12700"/>
            <a:effectLst>
              <a:outerShdw blurRad="50800" dist="50800" dir="5400000" sx="108000" sy="108000" algn="ctr" rotWithShape="0">
                <a:schemeClr val="accent5">
                  <a:lumMod val="40000"/>
                  <a:lumOff val="60000"/>
                </a:schemeClr>
              </a:outerShdw>
            </a:effectLst>
          </c:spPr>
          <c:invertIfNegative val="0"/>
          <c:cat>
            <c:strRef>
              <c:f>Лист1!$A$2:$A$4</c:f>
              <c:strCache>
                <c:ptCount val="3"/>
                <c:pt idx="0">
                  <c:v>2025 прогноз</c:v>
                </c:pt>
                <c:pt idx="1">
                  <c:v>2026 прогноз</c:v>
                </c:pt>
                <c:pt idx="2">
                  <c:v>2027 прогноз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48120</c:v>
                </c:pt>
                <c:pt idx="1">
                  <c:v>31015</c:v>
                </c:pt>
                <c:pt idx="2">
                  <c:v>32095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82102272"/>
        <c:axId val="282223744"/>
        <c:axId val="0"/>
      </c:bar3DChart>
      <c:catAx>
        <c:axId val="28210227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82223744"/>
        <c:crosses val="autoZero"/>
        <c:auto val="1"/>
        <c:lblAlgn val="ctr"/>
        <c:lblOffset val="100"/>
        <c:noMultiLvlLbl val="0"/>
      </c:catAx>
      <c:valAx>
        <c:axId val="282223744"/>
        <c:scaling>
          <c:orientation val="minMax"/>
          <c:max val="50000"/>
          <c:min val="5000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400" b="1" i="0" baseline="0">
                <a:latin typeface="Times New Roman" panose="02020603050405020304" pitchFamily="18" charset="0"/>
              </a:defRPr>
            </a:pPr>
            <a:endParaRPr lang="ru-RU"/>
          </a:p>
        </c:txPr>
        <c:crossAx val="282102272"/>
        <c:crosses val="autoZero"/>
        <c:crossBetween val="between"/>
        <c:majorUnit val="5000"/>
        <c:minorUnit val="5000"/>
      </c:valAx>
    </c:plotArea>
    <c:plotVisOnly val="1"/>
    <c:dispBlanksAs val="gap"/>
    <c:showDLblsOverMax val="0"/>
  </c:chart>
  <c:spPr>
    <a:ln w="139700" cap="rnd">
      <a:prstDash val="solid"/>
      <a:round/>
    </a:ln>
    <a:effectLst>
      <a:glow rad="139700">
        <a:schemeClr val="accent3">
          <a:satMod val="175000"/>
          <a:alpha val="40000"/>
        </a:schemeClr>
      </a:glow>
    </a:effectLst>
    <a:scene3d>
      <a:camera prst="orthographicFront"/>
      <a:lightRig rig="threePt" dir="t"/>
    </a:scene3d>
    <a:sp3d>
      <a:bevelT w="6350"/>
    </a:sp3d>
  </c:spPr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  <c:spPr>
        <a:solidFill>
          <a:schemeClr val="accent5">
            <a:lumMod val="20000"/>
            <a:lumOff val="80000"/>
            <a:alpha val="63000"/>
          </a:schemeClr>
        </a:solidFill>
      </c:spPr>
    </c:sideWall>
    <c:backWall>
      <c:thickness val="0"/>
      <c:spPr>
        <a:solidFill>
          <a:schemeClr val="accent5">
            <a:lumMod val="20000"/>
            <a:lumOff val="80000"/>
            <a:alpha val="63000"/>
          </a:schemeClr>
        </a:solidFill>
      </c:spPr>
    </c:backWall>
    <c:plotArea>
      <c:layout>
        <c:manualLayout>
          <c:layoutTarget val="inner"/>
          <c:xMode val="edge"/>
          <c:yMode val="edge"/>
          <c:x val="0.4446742584157316"/>
          <c:y val="1.4697441025071289E-2"/>
          <c:w val="0.55507343628485728"/>
          <c:h val="0.94610938290807189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прогноз 2025 - 524 950,8  тыс.руб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dLbl>
              <c:idx val="0"/>
              <c:layout>
                <c:manualLayout>
                  <c:x val="0"/>
                  <c:y val="3.01684315777779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4109543384068437E-2"/>
                  <c:y val="-7.34872051253564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1287634707254749E-2"/>
                  <c:y val="4.899147008357095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4109543384068437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8.248622229961533E-3"/>
                  <c:y val="2.57847812231389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" sourceLinked="0"/>
            <c:txPr>
              <a:bodyPr/>
              <a:lstStyle/>
              <a:p>
                <a:pPr>
                  <a:defRPr sz="1200" b="1" spc="100" baseline="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Лист1!$A$2:$A$6</c:f>
              <c:strCache>
                <c:ptCount val="5"/>
                <c:pt idx="0">
                  <c:v>Доходы, получаемые в виде арендной платы, а также средства от продажи права на заключение договоров аренды за земли</c:v>
                </c:pt>
                <c:pt idx="1">
                  <c:v>Доходы от сдачи в аренду имущества, составляющего казну городских округов </c:v>
                </c:pt>
                <c:pt idx="2">
                  <c:v>Плата за использование муниципального жилищного фонда</c:v>
                </c:pt>
                <c:pt idx="3">
                  <c:v>Нестационарные торговые объекты и эксплуатация рекламных конструкций</c:v>
                </c:pt>
                <c:pt idx="4">
                  <c:v>Иные поступления от использования имущества (сервитут; оперативное управление; часть прибыли от МУПов)  </c:v>
                </c:pt>
              </c:strCache>
            </c:strRef>
          </c:cat>
          <c:val>
            <c:numRef>
              <c:f>Лист1!$B$2:$B$6</c:f>
              <c:numCache>
                <c:formatCode>#,##0.0</c:formatCode>
                <c:ptCount val="5"/>
                <c:pt idx="0">
                  <c:v>394662.16177000001</c:v>
                </c:pt>
                <c:pt idx="1">
                  <c:v>31971.001509999998</c:v>
                </c:pt>
                <c:pt idx="2">
                  <c:v>5277.3011399999996</c:v>
                </c:pt>
                <c:pt idx="3">
                  <c:v>74123.362999999998</c:v>
                </c:pt>
                <c:pt idx="4">
                  <c:v>18916.992590000002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прогноз 2026 - 621 253,0 тыс.руб</c:v>
                </c:pt>
              </c:strCache>
            </c:strRef>
          </c:tx>
          <c:spPr>
            <a:solidFill>
              <a:srgbClr val="BA6CC0"/>
            </a:solidFill>
          </c:spPr>
          <c:invertIfNegative val="0"/>
          <c:dLbls>
            <c:dLbl>
              <c:idx val="0"/>
              <c:layout>
                <c:manualLayout>
                  <c:x val="1.432661377202922E-2"/>
                  <c:y val="-4.641297165811985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7.0547716920342698E-3"/>
                  <c:y val="-2.44957350417854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6931452060882125E-2"/>
                  <c:y val="-2.449654716727381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2.2575269414509498E-2"/>
                  <c:y val="-2.44957350417854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2.9630041106543718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1" spc="100" baseline="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Лист1!$A$2:$A$6</c:f>
              <c:strCache>
                <c:ptCount val="5"/>
                <c:pt idx="0">
                  <c:v>Доходы, получаемые в виде арендной платы, а также средства от продажи права на заключение договоров аренды за земли</c:v>
                </c:pt>
                <c:pt idx="1">
                  <c:v>Доходы от сдачи в аренду имущества, составляющего казну городских округов </c:v>
                </c:pt>
                <c:pt idx="2">
                  <c:v>Плата за использование муниципального жилищного фонда</c:v>
                </c:pt>
                <c:pt idx="3">
                  <c:v>Нестационарные торговые объекты и эксплуатация рекламных конструкций</c:v>
                </c:pt>
                <c:pt idx="4">
                  <c:v>Иные поступления от использования имущества (сервитут; оперативное управление; часть прибыли от МУПов)  </c:v>
                </c:pt>
              </c:strCache>
            </c:strRef>
          </c:cat>
          <c:val>
            <c:numRef>
              <c:f>Лист1!$C$2:$C$6</c:f>
              <c:numCache>
                <c:formatCode>#,##0.0</c:formatCode>
                <c:ptCount val="5"/>
                <c:pt idx="0">
                  <c:v>512422.63345999998</c:v>
                </c:pt>
                <c:pt idx="1">
                  <c:v>27406.715349999999</c:v>
                </c:pt>
                <c:pt idx="2">
                  <c:v>4265.17029</c:v>
                </c:pt>
                <c:pt idx="3">
                  <c:v>77099.342999999993</c:v>
                </c:pt>
                <c:pt idx="4">
                  <c:v>59.127589999999998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прогноз 2027 - 637 466,1 тыс.руб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dLbl>
              <c:idx val="0"/>
              <c:layout>
                <c:manualLayout>
                  <c:x val="-1.0419355470566705E-2"/>
                  <c:y val="-3.71303773264958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7.0547716920342186E-3"/>
                  <c:y val="8.9816657583520669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552049772247528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2698589045661594E-2"/>
                  <c:y val="2.44957350417854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2.1164315076102655E-2"/>
                  <c:y val="2.44957350417854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" sourceLinked="0"/>
            <c:txPr>
              <a:bodyPr/>
              <a:lstStyle/>
              <a:p>
                <a:pPr>
                  <a:defRPr sz="1200" b="1" spc="100" baseline="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Лист1!$A$2:$A$6</c:f>
              <c:strCache>
                <c:ptCount val="5"/>
                <c:pt idx="0">
                  <c:v>Доходы, получаемые в виде арендной платы, а также средства от продажи права на заключение договоров аренды за земли</c:v>
                </c:pt>
                <c:pt idx="1">
                  <c:v>Доходы от сдачи в аренду имущества, составляющего казну городских округов </c:v>
                </c:pt>
                <c:pt idx="2">
                  <c:v>Плата за использование муниципального жилищного фонда</c:v>
                </c:pt>
                <c:pt idx="3">
                  <c:v>Нестационарные торговые объекты и эксплуатация рекламных конструкций</c:v>
                </c:pt>
                <c:pt idx="4">
                  <c:v>Иные поступления от использования имущества (сервитут; оперативное управление; часть прибыли от МУПов)  </c:v>
                </c:pt>
              </c:strCache>
            </c:strRef>
          </c:cat>
          <c:val>
            <c:numRef>
              <c:f>Лист1!$D$2:$D$6</c:f>
              <c:numCache>
                <c:formatCode>#,##0.0</c:formatCode>
                <c:ptCount val="5"/>
                <c:pt idx="0">
                  <c:v>528893.80000000005</c:v>
                </c:pt>
                <c:pt idx="1">
                  <c:v>24061.1</c:v>
                </c:pt>
                <c:pt idx="2">
                  <c:v>4265.2</c:v>
                </c:pt>
                <c:pt idx="3">
                  <c:v>80184.5</c:v>
                </c:pt>
                <c:pt idx="4">
                  <c:v>61.492690000000003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84739584"/>
        <c:axId val="282227200"/>
        <c:axId val="0"/>
      </c:bar3DChart>
      <c:catAx>
        <c:axId val="284739584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6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82227200"/>
        <c:crosses val="autoZero"/>
        <c:auto val="1"/>
        <c:lblAlgn val="ctr"/>
        <c:lblOffset val="100"/>
        <c:noMultiLvlLbl val="0"/>
      </c:catAx>
      <c:valAx>
        <c:axId val="282227200"/>
        <c:scaling>
          <c:orientation val="minMax"/>
        </c:scaling>
        <c:delete val="1"/>
        <c:axPos val="b"/>
        <c:majorGridlines/>
        <c:numFmt formatCode="#,##0.0" sourceLinked="1"/>
        <c:majorTickMark val="out"/>
        <c:minorTickMark val="none"/>
        <c:tickLblPos val="nextTo"/>
        <c:crossAx val="28473958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1403548713512135"/>
          <c:y val="0.1817341932767704"/>
          <c:w val="0.38454993889567823"/>
          <c:h val="0.28932896344850573"/>
        </c:manualLayout>
      </c:layout>
      <c:overlay val="0"/>
      <c:txPr>
        <a:bodyPr/>
        <a:lstStyle/>
        <a:p>
          <a:pPr>
            <a:defRPr sz="1400" b="1">
              <a:latin typeface="Arial" panose="020B0604020202020204" pitchFamily="34" charset="0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2019 оценка</c:v>
                </c:pt>
                <c:pt idx="1">
                  <c:v>2020 прогноз</c:v>
                </c:pt>
                <c:pt idx="2">
                  <c:v>2021 прогноз</c:v>
                </c:pt>
                <c:pt idx="3">
                  <c:v>2022 прогноз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pyramid"/>
        <c:axId val="285369344"/>
        <c:axId val="282227776"/>
        <c:axId val="0"/>
      </c:bar3DChart>
      <c:catAx>
        <c:axId val="285369344"/>
        <c:scaling>
          <c:orientation val="minMax"/>
        </c:scaling>
        <c:delete val="0"/>
        <c:axPos val="b"/>
        <c:majorTickMark val="out"/>
        <c:minorTickMark val="none"/>
        <c:tickLblPos val="nextTo"/>
        <c:crossAx val="282227776"/>
        <c:crosses val="autoZero"/>
        <c:auto val="1"/>
        <c:lblAlgn val="ctr"/>
        <c:lblOffset val="100"/>
        <c:noMultiLvlLbl val="0"/>
      </c:catAx>
      <c:valAx>
        <c:axId val="28222777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85369344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0400993539456793"/>
          <c:y val="3.511369014631463E-2"/>
          <c:w val="0.89599006460543207"/>
          <c:h val="0.8684956097979124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ru-RU" baseline="0" dirty="0" smtClean="0">
                        <a:solidFill>
                          <a:schemeClr val="accent6">
                            <a:lumMod val="50000"/>
                          </a:schemeClr>
                        </a:solidFill>
                      </a:rPr>
                      <a:t>5</a:t>
                    </a:r>
                    <a:r>
                      <a:rPr lang="en-US" baseline="0" dirty="0" smtClean="0">
                        <a:solidFill>
                          <a:schemeClr val="accent6">
                            <a:lumMod val="50000"/>
                          </a:schemeClr>
                        </a:solidFill>
                      </a:rPr>
                      <a:t> </a:t>
                    </a:r>
                    <a:r>
                      <a:rPr lang="ru-RU" baseline="0" dirty="0" smtClean="0">
                        <a:solidFill>
                          <a:schemeClr val="accent6">
                            <a:lumMod val="50000"/>
                          </a:schemeClr>
                        </a:solidFill>
                      </a:rPr>
                      <a:t>174</a:t>
                    </a:r>
                    <a:r>
                      <a:rPr lang="en-US" baseline="0" dirty="0" smtClean="0">
                        <a:solidFill>
                          <a:schemeClr val="accent6">
                            <a:lumMod val="50000"/>
                          </a:schemeClr>
                        </a:solidFill>
                      </a:rPr>
                      <a:t>,</a:t>
                    </a:r>
                    <a:r>
                      <a:rPr lang="ru-RU" baseline="0" dirty="0" smtClean="0">
                        <a:solidFill>
                          <a:schemeClr val="accent6">
                            <a:lumMod val="50000"/>
                          </a:schemeClr>
                        </a:solidFill>
                      </a:rPr>
                      <a:t>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4.9425291531384934E-3"/>
                  <c:y val="-2.0081666762528955E-2"/>
                </c:manualLayout>
              </c:layout>
              <c:tx>
                <c:rich>
                  <a:bodyPr/>
                  <a:lstStyle/>
                  <a:p>
                    <a:r>
                      <a:rPr lang="ru-RU" baseline="0" smtClean="0">
                        <a:solidFill>
                          <a:schemeClr val="accent6">
                            <a:lumMod val="50000"/>
                          </a:schemeClr>
                        </a:solidFill>
                      </a:rPr>
                      <a:t>1</a:t>
                    </a:r>
                    <a:r>
                      <a:rPr lang="en-US" baseline="0" smtClean="0">
                        <a:solidFill>
                          <a:schemeClr val="accent6">
                            <a:lumMod val="50000"/>
                          </a:schemeClr>
                        </a:solidFill>
                      </a:rPr>
                      <a:t> </a:t>
                    </a:r>
                    <a:r>
                      <a:rPr lang="ru-RU" baseline="0" smtClean="0">
                        <a:solidFill>
                          <a:schemeClr val="accent6">
                            <a:lumMod val="50000"/>
                          </a:schemeClr>
                        </a:solidFill>
                      </a:rPr>
                      <a:t>747</a:t>
                    </a:r>
                    <a:r>
                      <a:rPr lang="en-US" baseline="0" smtClean="0">
                        <a:solidFill>
                          <a:schemeClr val="accent6">
                            <a:lumMod val="50000"/>
                          </a:schemeClr>
                        </a:solidFill>
                      </a:rPr>
                      <a:t>,</a:t>
                    </a:r>
                    <a:r>
                      <a:rPr lang="ru-RU" baseline="0" smtClean="0">
                        <a:solidFill>
                          <a:schemeClr val="accent6">
                            <a:lumMod val="50000"/>
                          </a:schemeClr>
                        </a:solidFill>
                      </a:rPr>
                      <a:t>7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4712516040517964E-2"/>
                  <c:y val="-1.2551041726580597E-2"/>
                </c:manualLayout>
              </c:layout>
              <c:tx>
                <c:rich>
                  <a:bodyPr/>
                  <a:lstStyle/>
                  <a:p>
                    <a:r>
                      <a:rPr lang="ru-RU" baseline="0" dirty="0" smtClean="0">
                        <a:solidFill>
                          <a:schemeClr val="accent6">
                            <a:lumMod val="50000"/>
                          </a:schemeClr>
                        </a:solidFill>
                      </a:rPr>
                      <a:t>1</a:t>
                    </a:r>
                    <a:r>
                      <a:rPr lang="en-US" baseline="0" dirty="0" smtClean="0">
                        <a:solidFill>
                          <a:schemeClr val="accent6">
                            <a:lumMod val="50000"/>
                          </a:schemeClr>
                        </a:solidFill>
                      </a:rPr>
                      <a:t> </a:t>
                    </a:r>
                    <a:r>
                      <a:rPr lang="ru-RU" baseline="0" dirty="0" smtClean="0">
                        <a:solidFill>
                          <a:schemeClr val="accent6">
                            <a:lumMod val="50000"/>
                          </a:schemeClr>
                        </a:solidFill>
                      </a:rPr>
                      <a:t>816</a:t>
                    </a:r>
                    <a:r>
                      <a:rPr lang="en-US" baseline="0" dirty="0" smtClean="0">
                        <a:solidFill>
                          <a:schemeClr val="accent6">
                            <a:lumMod val="50000"/>
                          </a:schemeClr>
                        </a:solidFill>
                      </a:rPr>
                      <a:t>,</a:t>
                    </a:r>
                    <a:r>
                      <a:rPr lang="ru-RU" baseline="0" dirty="0" smtClean="0">
                        <a:solidFill>
                          <a:schemeClr val="accent6">
                            <a:lumMod val="50000"/>
                          </a:schemeClr>
                        </a:solidFill>
                      </a:rPr>
                      <a:t>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200" b="1" baseline="0">
                    <a:solidFill>
                      <a:schemeClr val="accent6">
                        <a:lumMod val="50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2025 прогноз</c:v>
                </c:pt>
                <c:pt idx="1">
                  <c:v>2026 прогноз</c:v>
                </c:pt>
                <c:pt idx="2">
                  <c:v>2027 прогноз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6500</c:v>
                </c:pt>
                <c:pt idx="1">
                  <c:v>2200</c:v>
                </c:pt>
                <c:pt idx="2">
                  <c:v>2350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one"/>
        <c:axId val="284501504"/>
        <c:axId val="282229504"/>
        <c:axId val="149494272"/>
      </c:bar3DChart>
      <c:catAx>
        <c:axId val="28450150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800" b="1" baseline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82229504"/>
        <c:crosses val="autoZero"/>
        <c:auto val="1"/>
        <c:lblAlgn val="ctr"/>
        <c:lblOffset val="100"/>
        <c:noMultiLvlLbl val="0"/>
      </c:catAx>
      <c:valAx>
        <c:axId val="282229504"/>
        <c:scaling>
          <c:orientation val="minMax"/>
          <c:max val="5500"/>
          <c:min val="1000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600" b="1" i="0" baseline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84501504"/>
        <c:crosses val="autoZero"/>
        <c:crossBetween val="between"/>
        <c:majorUnit val="500"/>
        <c:minorUnit val="250"/>
      </c:valAx>
      <c:serAx>
        <c:axId val="149494272"/>
        <c:scaling>
          <c:orientation val="minMax"/>
        </c:scaling>
        <c:delete val="0"/>
        <c:axPos val="b"/>
        <c:majorTickMark val="out"/>
        <c:minorTickMark val="none"/>
        <c:tickLblPos val="nextTo"/>
        <c:crossAx val="282229504"/>
        <c:crosses val="autoZero"/>
      </c:serAx>
    </c:plotArea>
    <c:plotVisOnly val="1"/>
    <c:dispBlanksAs val="gap"/>
    <c:showDLblsOverMax val="0"/>
  </c:chart>
  <c:spPr>
    <a:effectLst>
      <a:outerShdw blurRad="50800" dist="50800" dir="5400000" algn="ctr" rotWithShape="0">
        <a:srgbClr val="000000">
          <a:alpha val="32000"/>
        </a:srgbClr>
      </a:outerShdw>
    </a:effectLst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2471406933305291E-2"/>
          <c:y val="0"/>
          <c:w val="0.91695441474863704"/>
          <c:h val="0.9237788438656565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FF66FF"/>
            </a:solidFill>
          </c:spPr>
          <c:invertIfNegative val="0"/>
          <c:dLbls>
            <c:dLbl>
              <c:idx val="0"/>
              <c:layout>
                <c:manualLayout>
                  <c:x val="1.615923762328576E-2"/>
                  <c:y val="0.20388918838076664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225 836,2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5.3863566030920521E-3"/>
                  <c:y val="0.10889389686232469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866,2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6329716486255551E-2"/>
                  <c:y val="0.13441075060686869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826,1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615923762328576E-2"/>
                  <c:y val="0.1904752147469425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" sourceLinked="0"/>
            <c:txPr>
              <a:bodyPr rot="-5400000" vert="horz"/>
              <a:lstStyle/>
              <a:p>
                <a:pPr>
                  <a:defRPr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2025 прогноз</c:v>
                </c:pt>
                <c:pt idx="1">
                  <c:v>2026 прогноз</c:v>
                </c:pt>
                <c:pt idx="2">
                  <c:v>2027 прогноз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101566.1</c:v>
                </c:pt>
                <c:pt idx="1">
                  <c:v>866.2</c:v>
                </c:pt>
                <c:pt idx="2">
                  <c:v>826.1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85371392"/>
        <c:axId val="284952832"/>
        <c:axId val="0"/>
      </c:bar3DChart>
      <c:catAx>
        <c:axId val="2853713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6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84952832"/>
        <c:crosses val="autoZero"/>
        <c:auto val="1"/>
        <c:lblAlgn val="ctr"/>
        <c:lblOffset val="100"/>
        <c:tickLblSkip val="1"/>
        <c:tickMarkSkip val="1000"/>
        <c:noMultiLvlLbl val="0"/>
      </c:catAx>
      <c:valAx>
        <c:axId val="284952832"/>
        <c:scaling>
          <c:orientation val="minMax"/>
          <c:max val="4790.3999999999996"/>
          <c:min val="100"/>
        </c:scaling>
        <c:delete val="1"/>
        <c:axPos val="l"/>
        <c:numFmt formatCode="#,##0.0" sourceLinked="1"/>
        <c:majorTickMark val="out"/>
        <c:minorTickMark val="none"/>
        <c:tickLblPos val="nextTo"/>
        <c:crossAx val="285371392"/>
        <c:crosses val="autoZero"/>
        <c:crossBetween val="between"/>
        <c:majorUnit val="1000"/>
        <c:minorUnit val="500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  <c:spPr>
        <a:noFill/>
      </c:spPr>
    </c:sideWall>
    <c:backWall>
      <c:thickness val="0"/>
      <c:spPr>
        <a:blipFill dpi="0" rotWithShape="1">
          <a:blip xmlns:r="http://schemas.openxmlformats.org/officeDocument/2006/relationships" r:embed="rId1"/>
          <a:srcRect/>
          <a:stretch>
            <a:fillRect/>
          </a:stretch>
        </a:blipFill>
      </c:spPr>
    </c:backWall>
    <c:plotArea>
      <c:layout>
        <c:manualLayout>
          <c:layoutTarget val="inner"/>
          <c:xMode val="edge"/>
          <c:yMode val="edge"/>
          <c:x val="4.6293714674896909E-2"/>
          <c:y val="0"/>
          <c:w val="0.83801074341656911"/>
          <c:h val="0.9327807531189344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28B6D8"/>
            </a:solidFill>
          </c:spPr>
          <c:invertIfNegative val="0"/>
          <c:dLbls>
            <c:dLbl>
              <c:idx val="0"/>
              <c:layout>
                <c:manualLayout>
                  <c:x val="9.8739535407161606E-3"/>
                  <c:y val="0.23861727781880446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32 217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,</a:t>
                    </a:r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6</a:t>
                    </a:r>
                    <a:endParaRPr lang="en-US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7279418696253282E-2"/>
                  <c:y val="0.21527428324957357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8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924,1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7279418696253282E-2"/>
                  <c:y val="0.22564894750256506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6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102,9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4810930311074241E-2"/>
                  <c:y val="0.2230552814393171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" sourceLinked="0"/>
            <c:txPr>
              <a:bodyPr rot="-5400000" vert="horz"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2025 прогноз</c:v>
                </c:pt>
                <c:pt idx="1">
                  <c:v>2026 прогноз</c:v>
                </c:pt>
                <c:pt idx="2">
                  <c:v>2027 прогноз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19349.099999999999</c:v>
                </c:pt>
                <c:pt idx="1">
                  <c:v>15924.1</c:v>
                </c:pt>
                <c:pt idx="2">
                  <c:v>14102.9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85452800"/>
        <c:axId val="284954560"/>
        <c:axId val="0"/>
      </c:bar3DChart>
      <c:catAx>
        <c:axId val="2854528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84954560"/>
        <c:crosses val="autoZero"/>
        <c:auto val="1"/>
        <c:lblAlgn val="ctr"/>
        <c:lblOffset val="100"/>
        <c:noMultiLvlLbl val="0"/>
      </c:catAx>
      <c:valAx>
        <c:axId val="284954560"/>
        <c:scaling>
          <c:orientation val="minMax"/>
          <c:max val="21500"/>
          <c:min val="10000"/>
        </c:scaling>
        <c:delete val="1"/>
        <c:axPos val="l"/>
        <c:numFmt formatCode="#,##0.0" sourceLinked="1"/>
        <c:majorTickMark val="out"/>
        <c:minorTickMark val="none"/>
        <c:tickLblPos val="nextTo"/>
        <c:crossAx val="285452800"/>
        <c:crosses val="autoZero"/>
        <c:crossBetween val="between"/>
        <c:majorUnit val="1000"/>
        <c:minorUnit val="500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sideWall>
    <c:backWall>
      <c:thickness val="0"/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backWall>
    <c:plotArea>
      <c:layout>
        <c:manualLayout>
          <c:layoutTarget val="inner"/>
          <c:xMode val="edge"/>
          <c:yMode val="edge"/>
          <c:x val="5.294441338325493E-2"/>
          <c:y val="2.6946420246798875E-2"/>
          <c:w val="0.94705558661674505"/>
          <c:h val="0.88185238847838765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FFFF66"/>
            </a:solidFill>
            <a:ln>
              <a:noFill/>
            </a:ln>
            <a:effectLst>
              <a:reflection blurRad="38100" stA="26000" endPos="23000" dist="25400" dir="5400000" sy="-100000" rotWithShape="0"/>
            </a:effectLst>
            <a:scene3d>
              <a:camera prst="orthographicFront">
                <a:rot lat="0" lon="0" rev="0"/>
              </a:camera>
              <a:lightRig rig="balanced" dir="tr"/>
            </a:scene3d>
            <a:sp3d contourW="14605" prstMaterial="plastic">
              <a:bevelT w="50800"/>
              <a:contourClr>
                <a:schemeClr val="accent3">
                  <a:shade val="30000"/>
                  <a:satMod val="120000"/>
                </a:schemeClr>
              </a:contourClr>
            </a:sp3d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dLbl>
              <c:idx val="0"/>
              <c:layout>
                <c:manualLayout>
                  <c:x val="0.13340834561018455"/>
                  <c:y val="-0.41210055738589996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10 562,5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3.5504438994429184E-2"/>
                  <c:y val="-0.29440244939290944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3 745,4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97966427285964E-2"/>
                  <c:y val="-0.2679001473063779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4 </a:t>
                    </a:r>
                    <a:r>
                      <a:rPr lang="ru-RU" dirty="0" smtClean="0"/>
                      <a:t>006,1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4678907565647657E-2"/>
                  <c:y val="-1.65897068576880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 i="0" baseline="0">
                    <a:latin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Лист1!$A$2:$A$4</c:f>
              <c:strCache>
                <c:ptCount val="3"/>
                <c:pt idx="0">
                  <c:v>2025  прогноз</c:v>
                </c:pt>
                <c:pt idx="1">
                  <c:v>2026  прогноз</c:v>
                </c:pt>
                <c:pt idx="2">
                  <c:v>2027  прогноз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 formatCode="General">
                  <c:v>12562.5</c:v>
                </c:pt>
                <c:pt idx="1">
                  <c:v>4045.4</c:v>
                </c:pt>
                <c:pt idx="2">
                  <c:v>4416.1000000000004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85453312"/>
        <c:axId val="284957440"/>
        <c:axId val="0"/>
      </c:bar3DChart>
      <c:catAx>
        <c:axId val="28545331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84957440"/>
        <c:crosses val="autoZero"/>
        <c:auto val="1"/>
        <c:lblAlgn val="ctr"/>
        <c:lblOffset val="100"/>
        <c:noMultiLvlLbl val="0"/>
      </c:catAx>
      <c:valAx>
        <c:axId val="284957440"/>
        <c:scaling>
          <c:orientation val="minMax"/>
          <c:max val="11000"/>
          <c:min val="1000"/>
        </c:scaling>
        <c:delete val="0"/>
        <c:axPos val="l"/>
        <c:majorGridlines>
          <c:spPr>
            <a:ln>
              <a:solidFill>
                <a:srgbClr val="56426E"/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 i="0" baseline="0"/>
            </a:pPr>
            <a:endParaRPr lang="ru-RU"/>
          </a:p>
        </c:txPr>
        <c:crossAx val="285453312"/>
        <c:crosses val="autoZero"/>
        <c:crossBetween val="between"/>
        <c:majorUnit val="1000"/>
        <c:minorUnit val="200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40"/>
      <c:rotY val="6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1485877418022346E-2"/>
          <c:y val="3.5472484051479659E-2"/>
          <c:w val="0.90851412258197761"/>
          <c:h val="0.7689125550377443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2025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182823859111275E-2"/>
                  <c:y val="-6.7298808904273796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433 525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6.5215180530641299E-3"/>
                  <c:y val="0.26722344083602911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2 </a:t>
                    </a:r>
                    <a:r>
                      <a:rPr lang="ru-RU" dirty="0" smtClean="0"/>
                      <a:t>204</a:t>
                    </a:r>
                    <a:r>
                      <a:rPr lang="en-US" dirty="0" smtClean="0"/>
                      <a:t> </a:t>
                    </a:r>
                    <a:r>
                      <a:rPr lang="ru-RU" dirty="0" smtClean="0"/>
                      <a:t>997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2332875877910774E-2"/>
                  <c:y val="-9.2689704518867946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7 574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-4.64129716581198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" sourceLinked="0"/>
            <c:txPr>
              <a:bodyPr rot="-5400000" vert="horz"/>
              <a:lstStyle/>
              <a:p>
                <a:pPr>
                  <a:defRPr sz="16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Субсидии</c:v>
                </c:pt>
                <c:pt idx="1">
                  <c:v>Субвенции</c:v>
                </c:pt>
                <c:pt idx="2">
                  <c:v>Иные МБТ</c:v>
                </c:pt>
                <c:pt idx="3">
                  <c:v>Прочие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433525.8</c:v>
                </c:pt>
                <c:pt idx="1">
                  <c:v>2204997.4</c:v>
                </c:pt>
                <c:pt idx="2">
                  <c:v>7574.78917</c:v>
                </c:pt>
                <c:pt idx="3">
                  <c:v>34589.5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dLbl>
              <c:idx val="0"/>
              <c:layout>
                <c:manualLayout>
                  <c:x val="1.9220793679570119E-2"/>
                  <c:y val="-8.58639975675217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2488742717494892E-2"/>
                  <c:y val="0.2513722909949408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4.0083369416047142E-2"/>
                  <c:y val="-7.89799892494352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2.729585254565427E-3"/>
                  <c:y val="-6.96194574871797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" sourceLinked="0"/>
            <c:txPr>
              <a:bodyPr rot="-5400000" vert="horz"/>
              <a:lstStyle/>
              <a:p>
                <a:pPr>
                  <a:defRPr sz="16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Субсидии</c:v>
                </c:pt>
                <c:pt idx="1">
                  <c:v>Субвенции</c:v>
                </c:pt>
                <c:pt idx="2">
                  <c:v>Иные МБТ</c:v>
                </c:pt>
                <c:pt idx="3">
                  <c:v>Прочие</c:v>
                </c:pt>
              </c:strCache>
            </c:strRef>
          </c:cat>
          <c:val>
            <c:numRef>
              <c:f>Лист1!$C$2:$C$5</c:f>
              <c:numCache>
                <c:formatCode>#,##0.0</c:formatCode>
                <c:ptCount val="4"/>
                <c:pt idx="0">
                  <c:v>305138.7</c:v>
                </c:pt>
                <c:pt idx="1">
                  <c:v>2168575.5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2027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dLbls>
            <c:dLbl>
              <c:idx val="0"/>
              <c:layout>
                <c:manualLayout>
                  <c:x val="2.36563697182391E-2"/>
                  <c:y val="-0.1044291862307696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7540078022534485E-2"/>
                  <c:y val="0.2269835633251656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2 252 </a:t>
                    </a:r>
                    <a:r>
                      <a:rPr lang="en-US" dirty="0" smtClean="0"/>
                      <a:t>945,</a:t>
                    </a:r>
                    <a:r>
                      <a:rPr lang="ru-RU" dirty="0" smtClean="0"/>
                      <a:t>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3.4316285867353399E-2"/>
                  <c:y val="-7.41245241281106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1.0008363649269342E-16"/>
                  <c:y val="-6.96194574871797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rot="-5400000" vert="horz"/>
              <a:lstStyle/>
              <a:p>
                <a:pPr>
                  <a:defRPr sz="16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Субсидии</c:v>
                </c:pt>
                <c:pt idx="1">
                  <c:v>Субвенции</c:v>
                </c:pt>
                <c:pt idx="2">
                  <c:v>Иные МБТ</c:v>
                </c:pt>
                <c:pt idx="3">
                  <c:v>Прочие</c:v>
                </c:pt>
              </c:strCache>
            </c:strRef>
          </c:cat>
          <c:val>
            <c:numRef>
              <c:f>Лист1!$D$2:$D$5</c:f>
              <c:numCache>
                <c:formatCode>#,##0.0</c:formatCode>
                <c:ptCount val="4"/>
                <c:pt idx="0">
                  <c:v>96520.8</c:v>
                </c:pt>
                <c:pt idx="1">
                  <c:v>2252945.5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285453824"/>
        <c:axId val="282248320"/>
        <c:axId val="0"/>
      </c:bar3DChart>
      <c:catAx>
        <c:axId val="28545382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82248320"/>
        <c:crosses val="autoZero"/>
        <c:auto val="1"/>
        <c:lblAlgn val="ctr"/>
        <c:lblOffset val="100"/>
        <c:noMultiLvlLbl val="0"/>
      </c:catAx>
      <c:valAx>
        <c:axId val="282248320"/>
        <c:scaling>
          <c:orientation val="minMax"/>
          <c:min val="0"/>
        </c:scaling>
        <c:delete val="0"/>
        <c:axPos val="l"/>
        <c:majorGridlines>
          <c:spPr>
            <a:ln w="3175"/>
          </c:spPr>
        </c:majorGridlines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200" b="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8545382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1.4408962768542634E-3"/>
          <c:y val="0.93326929317795104"/>
          <c:w val="0.39939787930576842"/>
          <c:h val="6.4410058239143017E-2"/>
        </c:manualLayout>
      </c:layout>
      <c:overlay val="1"/>
      <c:txPr>
        <a:bodyPr/>
        <a:lstStyle/>
        <a:p>
          <a:pPr>
            <a:defRPr b="1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1"/>
    </mc:Choice>
    <mc:Fallback>
      <c:style val="31"/>
    </mc:Fallback>
  </mc:AlternateContent>
  <c:chart>
    <c:autoTitleDeleted val="0"/>
    <c:view3D>
      <c:rotX val="10"/>
      <c:rotY val="10"/>
      <c:depthPercent val="17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4088206074575647E-2"/>
          <c:y val="3.6572236148258309E-2"/>
          <c:w val="0.77930591745641709"/>
          <c:h val="0.75031464165673134"/>
        </c:manualLayout>
      </c:layout>
      <c:bar3DChart>
        <c:barDir val="col"/>
        <c:grouping val="standard"/>
        <c:varyColors val="0"/>
        <c:ser>
          <c:idx val="1"/>
          <c:order val="0"/>
          <c:tx>
            <c:strRef>
              <c:f>Лист1!$C$1</c:f>
              <c:strCache>
                <c:ptCount val="1"/>
                <c:pt idx="0">
                  <c:v>Непрограммные расходы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dLbl>
              <c:idx val="0"/>
              <c:layout>
                <c:manualLayout>
                  <c:x val="6.7696525929241885E-2"/>
                  <c:y val="-1.1491578412911634E-2"/>
                </c:manualLayout>
              </c:layout>
              <c:tx>
                <c:rich>
                  <a:bodyPr/>
                  <a:lstStyle/>
                  <a:p>
                    <a:r>
                      <a:rPr lang="ru-RU" b="1" dirty="0" smtClean="0"/>
                      <a:t>0,1%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elete val="1"/>
            </c:dLbl>
            <c:dLbl>
              <c:idx val="2"/>
              <c:layout>
                <c:manualLayout>
                  <c:x val="0.10032793722448845"/>
                  <c:y val="-2.9557878391877398E-3"/>
                </c:manualLayout>
              </c:layout>
              <c:tx>
                <c:rich>
                  <a:bodyPr/>
                  <a:lstStyle/>
                  <a:p>
                    <a:r>
                      <a:rPr lang="ru-RU" b="1" dirty="0" smtClean="0"/>
                      <a:t> 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2025 год</c:v>
                </c:pt>
                <c:pt idx="1">
                  <c:v>2026 год</c:v>
                </c:pt>
                <c:pt idx="2">
                  <c:v>2027 год</c:v>
                </c:pt>
              </c:strCache>
            </c:strRef>
          </c:cat>
          <c:val>
            <c:numRef>
              <c:f>Лист1!$C$2:$C$4</c:f>
              <c:numCache>
                <c:formatCode>#,##0.0</c:formatCode>
                <c:ptCount val="3"/>
                <c:pt idx="0">
                  <c:v>11.25</c:v>
                </c:pt>
                <c:pt idx="1">
                  <c:v>10.1</c:v>
                </c:pt>
                <c:pt idx="2">
                  <c:v>9.3000000000000007</c:v>
                </c:pt>
              </c:numCache>
            </c:numRef>
          </c:val>
        </c:ser>
        <c:ser>
          <c:idx val="2"/>
          <c:order val="1"/>
          <c:tx>
            <c:strRef>
              <c:f>Лист1!$B$1</c:f>
              <c:strCache>
                <c:ptCount val="1"/>
                <c:pt idx="0">
                  <c:v>Расходы по программно-целевому принципу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dLbls>
            <c:dLbl>
              <c:idx val="0"/>
              <c:layout>
                <c:manualLayout>
                  <c:x val="7.256581374275238E-2"/>
                  <c:y val="-1.0475561415632462E-2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ru-RU" b="1" dirty="0" smtClean="0"/>
                      <a:t>99,9</a:t>
                    </a:r>
                    <a:r>
                      <a:rPr lang="en-US" b="1" dirty="0" smtClean="0"/>
                      <a:t>%</a:t>
                    </a:r>
                    <a:endParaRPr lang="en-US" b="1" dirty="0"/>
                  </a:p>
                </c:rich>
              </c:tx>
              <c:numFmt formatCode="0.0%" sourceLinked="0"/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5.7098643919510063E-2"/>
                  <c:y val="-1.9642228626261415E-2"/>
                </c:manualLayout>
              </c:layout>
              <c:tx>
                <c:rich>
                  <a:bodyPr/>
                  <a:lstStyle/>
                  <a:p>
                    <a:r>
                      <a:rPr lang="ru-RU" b="1" dirty="0" smtClean="0"/>
                      <a:t>100 </a:t>
                    </a:r>
                    <a:r>
                      <a:rPr lang="ru-RU" b="1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6.9444444444444448E-2"/>
                  <c:y val="-2.525451489550402E-2"/>
                </c:manualLayout>
              </c:layout>
              <c:tx>
                <c:rich>
                  <a:bodyPr/>
                  <a:lstStyle/>
                  <a:p>
                    <a:r>
                      <a:rPr lang="ru-RU" b="1" dirty="0" smtClean="0"/>
                      <a:t>100%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2025 год</c:v>
                </c:pt>
                <c:pt idx="1">
                  <c:v>2026 год</c:v>
                </c:pt>
                <c:pt idx="2">
                  <c:v>2027 год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88.75</c:v>
                </c:pt>
                <c:pt idx="1">
                  <c:v>89.9</c:v>
                </c:pt>
                <c:pt idx="2">
                  <c:v>90.7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85894144"/>
        <c:axId val="282251776"/>
        <c:axId val="133822976"/>
      </c:bar3DChart>
      <c:catAx>
        <c:axId val="2858941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82251776"/>
        <c:crosses val="autoZero"/>
        <c:auto val="1"/>
        <c:lblAlgn val="ctr"/>
        <c:lblOffset val="100"/>
        <c:noMultiLvlLbl val="0"/>
      </c:catAx>
      <c:valAx>
        <c:axId val="282251776"/>
        <c:scaling>
          <c:orientation val="minMax"/>
        </c:scaling>
        <c:delete val="1"/>
        <c:axPos val="l"/>
        <c:majorGridlines/>
        <c:numFmt formatCode="General" sourceLinked="0"/>
        <c:majorTickMark val="out"/>
        <c:minorTickMark val="none"/>
        <c:tickLblPos val="nextTo"/>
        <c:crossAx val="285894144"/>
        <c:crosses val="autoZero"/>
        <c:crossBetween val="between"/>
      </c:valAx>
      <c:serAx>
        <c:axId val="133822976"/>
        <c:scaling>
          <c:orientation val="minMax"/>
        </c:scaling>
        <c:delete val="1"/>
        <c:axPos val="b"/>
        <c:majorTickMark val="out"/>
        <c:minorTickMark val="none"/>
        <c:tickLblPos val="nextTo"/>
        <c:crossAx val="282251776"/>
        <c:crosses val="autoZero"/>
      </c:serAx>
    </c:plotArea>
    <c:legend>
      <c:legendPos val="b"/>
      <c:layout>
        <c:manualLayout>
          <c:xMode val="edge"/>
          <c:yMode val="edge"/>
          <c:x val="0.05"/>
          <c:y val="0.86599735791034971"/>
          <c:w val="0.9"/>
          <c:h val="9.4718184837127475E-2"/>
        </c:manualLayout>
      </c:layout>
      <c:overlay val="0"/>
    </c:legend>
    <c:plotVisOnly val="1"/>
    <c:dispBlanksAs val="gap"/>
    <c:showDLblsOverMax val="0"/>
  </c:chart>
  <c:spPr>
    <a:noFill/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0"/>
      <c:rotY val="1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6703851639896555E-2"/>
          <c:y val="0.1332094231552309"/>
          <c:w val="0.94278638397065984"/>
          <c:h val="0.75031464165673134"/>
        </c:manualLayout>
      </c:layout>
      <c:bar3DChart>
        <c:barDir val="col"/>
        <c:grouping val="stacked"/>
        <c:varyColors val="0"/>
        <c:ser>
          <c:idx val="1"/>
          <c:order val="0"/>
          <c:tx>
            <c:strRef>
              <c:f>Лист1!$C$1</c:f>
              <c:strCache>
                <c:ptCount val="1"/>
                <c:pt idx="0">
                  <c:v>За счет налоговых и неналоговых поступлений  бюджета городского округа и дотации на выравнивание бюджетной обеспеченности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5309689000152839E-2"/>
                  <c:y val="-7.4792824943974105E-3"/>
                </c:manualLayout>
              </c:layout>
              <c:tx>
                <c:rich>
                  <a:bodyPr/>
                  <a:lstStyle/>
                  <a:p>
                    <a:r>
                      <a:rPr lang="ru-RU" sz="1600" b="1" i="0" baseline="0" dirty="0" smtClean="0"/>
                      <a:t>2423,3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8.0836047623210946E-3"/>
                  <c:y val="6.815314335851436E-5"/>
                </c:manualLayout>
              </c:layout>
              <c:tx>
                <c:rich>
                  <a:bodyPr/>
                  <a:lstStyle/>
                  <a:p>
                    <a:r>
                      <a:rPr lang="ru-RU" sz="1600" b="1" i="0" baseline="0" dirty="0" smtClean="0"/>
                      <a:t>1864,9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4248284073464549E-2"/>
                  <c:y val="4.9858701543258254E-3"/>
                </c:manualLayout>
              </c:layout>
              <c:tx>
                <c:rich>
                  <a:bodyPr/>
                  <a:lstStyle/>
                  <a:p>
                    <a:r>
                      <a:rPr lang="ru-RU" sz="1600" b="1" i="0" baseline="0" dirty="0" smtClean="0"/>
                      <a:t>1949,8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1" i="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2025 год</c:v>
                </c:pt>
                <c:pt idx="1">
                  <c:v>2026 год</c:v>
                </c:pt>
                <c:pt idx="2">
                  <c:v>2027 год</c:v>
                </c:pt>
              </c:strCache>
            </c:strRef>
          </c:cat>
          <c:val>
            <c:numRef>
              <c:f>Лист1!$C$2:$C$4</c:f>
              <c:numCache>
                <c:formatCode>#,##0.0</c:formatCode>
                <c:ptCount val="3"/>
                <c:pt idx="0">
                  <c:v>2400.1999999999998</c:v>
                </c:pt>
                <c:pt idx="1">
                  <c:v>1863.8</c:v>
                </c:pt>
                <c:pt idx="2">
                  <c:v>1943.5</c:v>
                </c:pt>
              </c:numCache>
            </c:numRef>
          </c:val>
        </c:ser>
        <c:ser>
          <c:idx val="2"/>
          <c:order val="1"/>
          <c:tx>
            <c:strRef>
              <c:f>Лист1!$B$1</c:f>
              <c:strCache>
                <c:ptCount val="1"/>
                <c:pt idx="0">
                  <c:v>За счет средств Федерального бюджета и бюджета Республики Крым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5309689000152839E-2"/>
                  <c:y val="-1.7382678754527033E-2"/>
                </c:manualLayout>
              </c:layout>
              <c:tx>
                <c:rich>
                  <a:bodyPr/>
                  <a:lstStyle/>
                  <a:p>
                    <a:r>
                      <a:rPr lang="ru-RU" sz="1600" b="1" i="0" baseline="0" dirty="0" smtClean="0"/>
                      <a:t>2646,1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9.5617085412559814E-3"/>
                  <c:y val="-1.2465152648723235E-2"/>
                </c:manualLayout>
              </c:layout>
              <c:tx>
                <c:rich>
                  <a:bodyPr/>
                  <a:lstStyle/>
                  <a:p>
                    <a:r>
                      <a:rPr lang="ru-RU" sz="1600" b="1" i="0" baseline="0" dirty="0" smtClean="0"/>
                      <a:t>2473,7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696827303994904E-2"/>
                  <c:y val="-1.7519748661897983E-2"/>
                </c:manualLayout>
              </c:layout>
              <c:tx>
                <c:rich>
                  <a:bodyPr/>
                  <a:lstStyle/>
                  <a:p>
                    <a:r>
                      <a:rPr lang="ru-RU" sz="1600" b="1" i="0" baseline="0" dirty="0" smtClean="0"/>
                      <a:t>2349,4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anchor="ctr" anchorCtr="0"/>
              <a:lstStyle/>
              <a:p>
                <a:pPr>
                  <a:defRPr sz="1600" b="1" i="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2025 год</c:v>
                </c:pt>
                <c:pt idx="1">
                  <c:v>2026 год</c:v>
                </c:pt>
                <c:pt idx="2">
                  <c:v>2027 год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2743.4</c:v>
                </c:pt>
                <c:pt idx="1">
                  <c:v>2280.4</c:v>
                </c:pt>
                <c:pt idx="2">
                  <c:v>2349.5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85327360"/>
        <c:axId val="282254080"/>
        <c:axId val="0"/>
      </c:bar3DChart>
      <c:catAx>
        <c:axId val="2853273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anchor="ctr" anchorCtr="0"/>
          <a:lstStyle/>
          <a:p>
            <a:pPr>
              <a:defRPr sz="1600" b="1" i="0" baseline="0"/>
            </a:pPr>
            <a:endParaRPr lang="ru-RU"/>
          </a:p>
        </c:txPr>
        <c:crossAx val="282254080"/>
        <c:crosses val="autoZero"/>
        <c:auto val="1"/>
        <c:lblAlgn val="ctr"/>
        <c:lblOffset val="100"/>
        <c:noMultiLvlLbl val="0"/>
      </c:catAx>
      <c:valAx>
        <c:axId val="282254080"/>
        <c:scaling>
          <c:orientation val="minMax"/>
        </c:scaling>
        <c:delete val="1"/>
        <c:axPos val="l"/>
        <c:majorGridlines/>
        <c:numFmt formatCode="General" sourceLinked="0"/>
        <c:majorTickMark val="out"/>
        <c:minorTickMark val="none"/>
        <c:tickLblPos val="nextTo"/>
        <c:crossAx val="285327360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11101695325427986"/>
          <c:y val="0"/>
          <c:w val="0.75333487185143155"/>
          <c:h val="0.16285164969742483"/>
        </c:manualLayout>
      </c:layout>
      <c:overlay val="0"/>
      <c:txPr>
        <a:bodyPr/>
        <a:lstStyle/>
        <a:p>
          <a:pPr>
            <a:defRPr sz="1600" b="1" i="0" baseline="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3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9916372159131903E-3"/>
          <c:y val="7.2461447721218125E-2"/>
          <c:w val="0.87895379373296523"/>
          <c:h val="0.82267908227681108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</c:spPr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"/>
          <c:y val="2.755774883871762E-2"/>
          <c:w val="0.77930591745641709"/>
          <c:h val="0.806075225875803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Социальная сфера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cat>
            <c:strRef>
              <c:f>Лист1!$A$2:$A$4</c:f>
              <c:strCache>
                <c:ptCount val="3"/>
                <c:pt idx="0">
                  <c:v>2025 год </c:v>
                </c:pt>
                <c:pt idx="1">
                  <c:v>2026 год </c:v>
                </c:pt>
                <c:pt idx="2">
                  <c:v>2027 год 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70.599999999999994</c:v>
                </c:pt>
                <c:pt idx="1">
                  <c:v>73.5</c:v>
                </c:pt>
                <c:pt idx="2">
                  <c:v>72.099999999999994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производственная сфера</c:v>
                </c:pt>
              </c:strCache>
            </c:strRef>
          </c:tx>
          <c:spPr>
            <a:solidFill>
              <a:srgbClr val="F4664E"/>
            </a:solidFill>
          </c:spPr>
          <c:invertIfNegative val="0"/>
          <c:cat>
            <c:strRef>
              <c:f>Лист1!$A$2:$A$4</c:f>
              <c:strCache>
                <c:ptCount val="3"/>
                <c:pt idx="0">
                  <c:v>2025 год </c:v>
                </c:pt>
                <c:pt idx="1">
                  <c:v>2026 год </c:v>
                </c:pt>
                <c:pt idx="2">
                  <c:v>2027 год </c:v>
                </c:pt>
              </c:strCache>
            </c:strRef>
          </c:cat>
          <c:val>
            <c:numRef>
              <c:f>Лист1!$C$2:$C$4</c:f>
              <c:numCache>
                <c:formatCode>#,##0.0</c:formatCode>
                <c:ptCount val="3"/>
                <c:pt idx="0">
                  <c:v>23</c:v>
                </c:pt>
                <c:pt idx="1">
                  <c:v>18.7</c:v>
                </c:pt>
                <c:pt idx="2">
                  <c:v>17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прочие сферы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cat>
            <c:strRef>
              <c:f>Лист1!$A$2:$A$4</c:f>
              <c:strCache>
                <c:ptCount val="3"/>
                <c:pt idx="0">
                  <c:v>2025 год </c:v>
                </c:pt>
                <c:pt idx="1">
                  <c:v>2026 год </c:v>
                </c:pt>
                <c:pt idx="2">
                  <c:v>2027 год </c:v>
                </c:pt>
              </c:strCache>
            </c:strRef>
          </c:cat>
          <c:val>
            <c:numRef>
              <c:f>Лист1!$D$2:$D$4</c:f>
              <c:numCache>
                <c:formatCode>#,##0.0</c:formatCode>
                <c:ptCount val="3"/>
                <c:pt idx="0">
                  <c:v>6.4</c:v>
                </c:pt>
                <c:pt idx="1">
                  <c:v>7.81</c:v>
                </c:pt>
                <c:pt idx="2">
                  <c:v>8.9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86666752"/>
        <c:axId val="285005440"/>
      </c:barChart>
      <c:catAx>
        <c:axId val="286666752"/>
        <c:scaling>
          <c:orientation val="minMax"/>
        </c:scaling>
        <c:delete val="0"/>
        <c:axPos val="b"/>
        <c:numFmt formatCode="0.0%" sourceLinked="1"/>
        <c:majorTickMark val="out"/>
        <c:minorTickMark val="none"/>
        <c:tickLblPos val="nextTo"/>
        <c:txPr>
          <a:bodyPr/>
          <a:lstStyle/>
          <a:p>
            <a:pPr>
              <a:defRPr sz="1600" b="1" i="0" baseline="0"/>
            </a:pPr>
            <a:endParaRPr lang="ru-RU"/>
          </a:p>
        </c:txPr>
        <c:crossAx val="285005440"/>
        <c:crosses val="autoZero"/>
        <c:auto val="1"/>
        <c:lblAlgn val="ctr"/>
        <c:lblOffset val="100"/>
        <c:noMultiLvlLbl val="0"/>
      </c:catAx>
      <c:valAx>
        <c:axId val="285005440"/>
        <c:scaling>
          <c:orientation val="minMax"/>
        </c:scaling>
        <c:delete val="1"/>
        <c:axPos val="l"/>
        <c:majorGridlines/>
        <c:numFmt formatCode="0.0" sourceLinked="0"/>
        <c:majorTickMark val="out"/>
        <c:minorTickMark val="none"/>
        <c:tickLblPos val="nextTo"/>
        <c:crossAx val="28666675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0BF7536-18E1-43EA-BA93-A4F6666277A3}" type="doc">
      <dgm:prSet loTypeId="urn:microsoft.com/office/officeart/2005/8/layout/chevron2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333F831F-2FF9-403B-BB3A-2CB627901A13}">
      <dgm:prSet phldrT="[Текст]"/>
      <dgm:spPr/>
      <dgm:t>
        <a:bodyPr/>
        <a:lstStyle/>
        <a:p>
          <a:r>
            <a:rPr lang="ru-RU" dirty="0" smtClean="0"/>
            <a:t>доходы</a:t>
          </a:r>
          <a:endParaRPr lang="ru-RU" dirty="0"/>
        </a:p>
      </dgm:t>
    </dgm:pt>
    <dgm:pt modelId="{B0D869A4-3D63-4B1B-9C5A-71862D291EC0}" type="parTrans" cxnId="{0F609786-722E-4D1D-A4CC-5DE6A5CD8489}">
      <dgm:prSet/>
      <dgm:spPr/>
      <dgm:t>
        <a:bodyPr/>
        <a:lstStyle/>
        <a:p>
          <a:endParaRPr lang="ru-RU"/>
        </a:p>
      </dgm:t>
    </dgm:pt>
    <dgm:pt modelId="{2D1D71EB-021D-4B78-BE7A-7A44E7FB5F19}" type="sibTrans" cxnId="{0F609786-722E-4D1D-A4CC-5DE6A5CD8489}">
      <dgm:prSet/>
      <dgm:spPr/>
      <dgm:t>
        <a:bodyPr/>
        <a:lstStyle/>
        <a:p>
          <a:endParaRPr lang="ru-RU"/>
        </a:p>
      </dgm:t>
    </dgm:pt>
    <dgm:pt modelId="{9FE2A101-4DB2-4AF2-922F-CF4F06F11E61}">
      <dgm:prSet phldrT="[Текст]" custT="1"/>
      <dgm:spPr/>
      <dgm:t>
        <a:bodyPr/>
        <a:lstStyle/>
        <a:p>
          <a:r>
            <a:rPr lang="ru-RU" sz="1400" dirty="0" smtClean="0">
              <a:latin typeface="+mn-lt"/>
              <a:cs typeface="Times New Roman" pitchFamily="18" charset="0"/>
            </a:rPr>
            <a:t>это поступающие в бюджет денежные средства (налоги юридических и физических лиц, доходы от использования имущества, административные платежи и сборы, безвозмездные поступления)</a:t>
          </a:r>
          <a:endParaRPr lang="ru-RU" sz="1400" dirty="0">
            <a:latin typeface="+mn-lt"/>
          </a:endParaRPr>
        </a:p>
      </dgm:t>
    </dgm:pt>
    <dgm:pt modelId="{75BBC93B-B64C-45DE-9740-E76ADE9A0341}" type="parTrans" cxnId="{173DEF41-1C96-42E2-B8BE-BAD7EC93B256}">
      <dgm:prSet/>
      <dgm:spPr/>
      <dgm:t>
        <a:bodyPr/>
        <a:lstStyle/>
        <a:p>
          <a:endParaRPr lang="ru-RU"/>
        </a:p>
      </dgm:t>
    </dgm:pt>
    <dgm:pt modelId="{BE27F2BF-57BD-4ED9-834D-DAFEBBDA3EBB}" type="sibTrans" cxnId="{173DEF41-1C96-42E2-B8BE-BAD7EC93B256}">
      <dgm:prSet/>
      <dgm:spPr/>
      <dgm:t>
        <a:bodyPr/>
        <a:lstStyle/>
        <a:p>
          <a:endParaRPr lang="ru-RU"/>
        </a:p>
      </dgm:t>
    </dgm:pt>
    <dgm:pt modelId="{C1311809-AAD1-4EE8-A0DB-C4B086552A57}">
      <dgm:prSet phldrT="[Текст]"/>
      <dgm:spPr/>
      <dgm:t>
        <a:bodyPr/>
        <a:lstStyle/>
        <a:p>
          <a:r>
            <a:rPr lang="ru-RU" dirty="0" smtClean="0"/>
            <a:t>расходы</a:t>
          </a:r>
          <a:endParaRPr lang="ru-RU" dirty="0"/>
        </a:p>
      </dgm:t>
    </dgm:pt>
    <dgm:pt modelId="{3AC75079-46FB-4391-934E-349C73B7A000}" type="parTrans" cxnId="{1B50F683-0DEE-431E-95AD-7DEF7DF4A5E8}">
      <dgm:prSet/>
      <dgm:spPr/>
      <dgm:t>
        <a:bodyPr/>
        <a:lstStyle/>
        <a:p>
          <a:endParaRPr lang="ru-RU"/>
        </a:p>
      </dgm:t>
    </dgm:pt>
    <dgm:pt modelId="{EF029F1A-0CF6-4B0F-BF71-E4742C8EF6AC}" type="sibTrans" cxnId="{1B50F683-0DEE-431E-95AD-7DEF7DF4A5E8}">
      <dgm:prSet/>
      <dgm:spPr/>
      <dgm:t>
        <a:bodyPr/>
        <a:lstStyle/>
        <a:p>
          <a:endParaRPr lang="ru-RU"/>
        </a:p>
      </dgm:t>
    </dgm:pt>
    <dgm:pt modelId="{53C73B09-BB33-43E4-9AF9-3A4B7E4AC055}">
      <dgm:prSet phldrT="[Текст]" custT="1"/>
      <dgm:spPr/>
      <dgm:t>
        <a:bodyPr/>
        <a:lstStyle/>
        <a:p>
          <a:r>
            <a:rPr lang="ru-RU" sz="1400" dirty="0" smtClean="0">
              <a:latin typeface="+mn-lt"/>
              <a:cs typeface="Times New Roman" pitchFamily="18" charset="0"/>
            </a:rPr>
            <a:t>это выплачиваемые из бюджета денежные средства на: содержание муниципальных учреждений (образование, ЖКХ, культура, молодежная политика, физическая культура и спорт и другие), социальные выплаты населению, капитальное строительство и другие расходы</a:t>
          </a:r>
          <a:endParaRPr lang="ru-RU" sz="1400" dirty="0">
            <a:latin typeface="+mn-lt"/>
          </a:endParaRPr>
        </a:p>
      </dgm:t>
    </dgm:pt>
    <dgm:pt modelId="{9482905D-3651-4984-BB9F-3D92AB64B6AE}" type="parTrans" cxnId="{7ED0453B-EEAC-4BBC-B08A-635D5F948978}">
      <dgm:prSet/>
      <dgm:spPr/>
      <dgm:t>
        <a:bodyPr/>
        <a:lstStyle/>
        <a:p>
          <a:endParaRPr lang="ru-RU"/>
        </a:p>
      </dgm:t>
    </dgm:pt>
    <dgm:pt modelId="{C37A8D3E-D9CB-4232-BC5E-6D960E867583}" type="sibTrans" cxnId="{7ED0453B-EEAC-4BBC-B08A-635D5F948978}">
      <dgm:prSet/>
      <dgm:spPr/>
      <dgm:t>
        <a:bodyPr/>
        <a:lstStyle/>
        <a:p>
          <a:endParaRPr lang="ru-RU"/>
        </a:p>
      </dgm:t>
    </dgm:pt>
    <dgm:pt modelId="{2CDAE567-BFE2-4AA8-B7D2-2A019BED574F}" type="pres">
      <dgm:prSet presAssocID="{40BF7536-18E1-43EA-BA93-A4F6666277A3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3A69624-B3FD-46BB-9AE6-EF3BA8C45062}" type="pres">
      <dgm:prSet presAssocID="{333F831F-2FF9-403B-BB3A-2CB627901A13}" presName="composite" presStyleCnt="0"/>
      <dgm:spPr/>
      <dgm:t>
        <a:bodyPr/>
        <a:lstStyle/>
        <a:p>
          <a:endParaRPr lang="ru-RU"/>
        </a:p>
      </dgm:t>
    </dgm:pt>
    <dgm:pt modelId="{108CEE4B-E3B7-41A7-9670-F920551C1F6A}" type="pres">
      <dgm:prSet presAssocID="{333F831F-2FF9-403B-BB3A-2CB627901A13}" presName="parentText" presStyleLbl="align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CC1714-FCA6-44E1-82AE-090051349B0C}" type="pres">
      <dgm:prSet presAssocID="{333F831F-2FF9-403B-BB3A-2CB627901A13}" presName="descendantText" presStyleLbl="alignAcc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055F3F-362F-41B9-8B18-D85283037305}" type="pres">
      <dgm:prSet presAssocID="{2D1D71EB-021D-4B78-BE7A-7A44E7FB5F19}" presName="sp" presStyleCnt="0"/>
      <dgm:spPr/>
      <dgm:t>
        <a:bodyPr/>
        <a:lstStyle/>
        <a:p>
          <a:endParaRPr lang="ru-RU"/>
        </a:p>
      </dgm:t>
    </dgm:pt>
    <dgm:pt modelId="{3FD09A09-7C9F-4D07-BE47-321E12B35DB9}" type="pres">
      <dgm:prSet presAssocID="{C1311809-AAD1-4EE8-A0DB-C4B086552A57}" presName="composite" presStyleCnt="0"/>
      <dgm:spPr/>
      <dgm:t>
        <a:bodyPr/>
        <a:lstStyle/>
        <a:p>
          <a:endParaRPr lang="ru-RU"/>
        </a:p>
      </dgm:t>
    </dgm:pt>
    <dgm:pt modelId="{EC4ABE22-C354-4B46-9C52-51889676F909}" type="pres">
      <dgm:prSet presAssocID="{C1311809-AAD1-4EE8-A0DB-C4B086552A57}" presName="parentText" presStyleLbl="align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A078352-D930-407C-96B1-AFA896F765BE}" type="pres">
      <dgm:prSet presAssocID="{C1311809-AAD1-4EE8-A0DB-C4B086552A57}" presName="descendantText" presStyleLbl="alignAcc1" presStyleIdx="1" presStyleCnt="2" custScaleY="13208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F6EB27E-95F1-4B2C-B445-30729408D0D1}" type="presOf" srcId="{C1311809-AAD1-4EE8-A0DB-C4B086552A57}" destId="{EC4ABE22-C354-4B46-9C52-51889676F909}" srcOrd="0" destOrd="0" presId="urn:microsoft.com/office/officeart/2005/8/layout/chevron2"/>
    <dgm:cxn modelId="{7EA5E924-1FC3-441F-B19A-62A4F7551F47}" type="presOf" srcId="{9FE2A101-4DB2-4AF2-922F-CF4F06F11E61}" destId="{5FCC1714-FCA6-44E1-82AE-090051349B0C}" srcOrd="0" destOrd="0" presId="urn:microsoft.com/office/officeart/2005/8/layout/chevron2"/>
    <dgm:cxn modelId="{5B8A54E9-6713-4E2B-9CD4-769FEB98CF23}" type="presOf" srcId="{53C73B09-BB33-43E4-9AF9-3A4B7E4AC055}" destId="{0A078352-D930-407C-96B1-AFA896F765BE}" srcOrd="0" destOrd="0" presId="urn:microsoft.com/office/officeart/2005/8/layout/chevron2"/>
    <dgm:cxn modelId="{7ED0453B-EEAC-4BBC-B08A-635D5F948978}" srcId="{C1311809-AAD1-4EE8-A0DB-C4B086552A57}" destId="{53C73B09-BB33-43E4-9AF9-3A4B7E4AC055}" srcOrd="0" destOrd="0" parTransId="{9482905D-3651-4984-BB9F-3D92AB64B6AE}" sibTransId="{C37A8D3E-D9CB-4232-BC5E-6D960E867583}"/>
    <dgm:cxn modelId="{A47D790D-5BC0-4BAE-BD4A-B3BFA12BC4A9}" type="presOf" srcId="{333F831F-2FF9-403B-BB3A-2CB627901A13}" destId="{108CEE4B-E3B7-41A7-9670-F920551C1F6A}" srcOrd="0" destOrd="0" presId="urn:microsoft.com/office/officeart/2005/8/layout/chevron2"/>
    <dgm:cxn modelId="{173DEF41-1C96-42E2-B8BE-BAD7EC93B256}" srcId="{333F831F-2FF9-403B-BB3A-2CB627901A13}" destId="{9FE2A101-4DB2-4AF2-922F-CF4F06F11E61}" srcOrd="0" destOrd="0" parTransId="{75BBC93B-B64C-45DE-9740-E76ADE9A0341}" sibTransId="{BE27F2BF-57BD-4ED9-834D-DAFEBBDA3EBB}"/>
    <dgm:cxn modelId="{1F02244C-6AA1-4ADC-A95B-2D0A85DEB51F}" type="presOf" srcId="{40BF7536-18E1-43EA-BA93-A4F6666277A3}" destId="{2CDAE567-BFE2-4AA8-B7D2-2A019BED574F}" srcOrd="0" destOrd="0" presId="urn:microsoft.com/office/officeart/2005/8/layout/chevron2"/>
    <dgm:cxn modelId="{0F609786-722E-4D1D-A4CC-5DE6A5CD8489}" srcId="{40BF7536-18E1-43EA-BA93-A4F6666277A3}" destId="{333F831F-2FF9-403B-BB3A-2CB627901A13}" srcOrd="0" destOrd="0" parTransId="{B0D869A4-3D63-4B1B-9C5A-71862D291EC0}" sibTransId="{2D1D71EB-021D-4B78-BE7A-7A44E7FB5F19}"/>
    <dgm:cxn modelId="{1B50F683-0DEE-431E-95AD-7DEF7DF4A5E8}" srcId="{40BF7536-18E1-43EA-BA93-A4F6666277A3}" destId="{C1311809-AAD1-4EE8-A0DB-C4B086552A57}" srcOrd="1" destOrd="0" parTransId="{3AC75079-46FB-4391-934E-349C73B7A000}" sibTransId="{EF029F1A-0CF6-4B0F-BF71-E4742C8EF6AC}"/>
    <dgm:cxn modelId="{ECCC0CFB-8C44-4D2A-AB5B-7E371EB9BB86}" type="presParOf" srcId="{2CDAE567-BFE2-4AA8-B7D2-2A019BED574F}" destId="{C3A69624-B3FD-46BB-9AE6-EF3BA8C45062}" srcOrd="0" destOrd="0" presId="urn:microsoft.com/office/officeart/2005/8/layout/chevron2"/>
    <dgm:cxn modelId="{2ACAA199-E698-49D6-9AD0-0D56F8E65695}" type="presParOf" srcId="{C3A69624-B3FD-46BB-9AE6-EF3BA8C45062}" destId="{108CEE4B-E3B7-41A7-9670-F920551C1F6A}" srcOrd="0" destOrd="0" presId="urn:microsoft.com/office/officeart/2005/8/layout/chevron2"/>
    <dgm:cxn modelId="{7EB56852-9250-4F86-AF2E-2C3586402EA3}" type="presParOf" srcId="{C3A69624-B3FD-46BB-9AE6-EF3BA8C45062}" destId="{5FCC1714-FCA6-44E1-82AE-090051349B0C}" srcOrd="1" destOrd="0" presId="urn:microsoft.com/office/officeart/2005/8/layout/chevron2"/>
    <dgm:cxn modelId="{72A6691D-BBFC-4E63-AA37-2A8ABF1828C3}" type="presParOf" srcId="{2CDAE567-BFE2-4AA8-B7D2-2A019BED574F}" destId="{C8055F3F-362F-41B9-8B18-D85283037305}" srcOrd="1" destOrd="0" presId="urn:microsoft.com/office/officeart/2005/8/layout/chevron2"/>
    <dgm:cxn modelId="{9BEF073B-2940-44C6-AE8F-02760A3E2BEE}" type="presParOf" srcId="{2CDAE567-BFE2-4AA8-B7D2-2A019BED574F}" destId="{3FD09A09-7C9F-4D07-BE47-321E12B35DB9}" srcOrd="2" destOrd="0" presId="urn:microsoft.com/office/officeart/2005/8/layout/chevron2"/>
    <dgm:cxn modelId="{F7E463FD-9647-4733-B46A-DB8909EDE60F}" type="presParOf" srcId="{3FD09A09-7C9F-4D07-BE47-321E12B35DB9}" destId="{EC4ABE22-C354-4B46-9C52-51889676F909}" srcOrd="0" destOrd="0" presId="urn:microsoft.com/office/officeart/2005/8/layout/chevron2"/>
    <dgm:cxn modelId="{2D503C4B-F760-4E55-B324-64CEFFE002E9}" type="presParOf" srcId="{3FD09A09-7C9F-4D07-BE47-321E12B35DB9}" destId="{0A078352-D930-407C-96B1-AFA896F765BE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AEA59AD-11DE-419A-9493-AA4DF7EDB27A}" type="doc">
      <dgm:prSet loTypeId="urn:microsoft.com/office/officeart/2005/8/layout/cycle8" loCatId="cycle" qsTypeId="urn:microsoft.com/office/officeart/2005/8/quickstyle/simple1" qsCatId="simple" csTypeId="urn:microsoft.com/office/officeart/2005/8/colors/accent1_2" csCatId="accent1" phldr="1"/>
      <dgm:spPr/>
    </dgm:pt>
    <dgm:pt modelId="{10C167F2-380A-4F84-A146-6CB9F248076A}">
      <dgm:prSet phldrT="[Текст]"/>
      <dgm:spPr/>
      <dgm:t>
        <a:bodyPr/>
        <a:lstStyle/>
        <a:p>
          <a:r>
            <a:rPr lang="ru-RU" b="1" dirty="0" smtClean="0">
              <a:latin typeface="+mj-lt"/>
            </a:rPr>
            <a:t>РАСХОДЫ</a:t>
          </a:r>
          <a:endParaRPr lang="ru-RU" b="1" dirty="0">
            <a:latin typeface="+mj-lt"/>
          </a:endParaRPr>
        </a:p>
      </dgm:t>
    </dgm:pt>
    <dgm:pt modelId="{44FB1305-5785-4C2C-8E97-C0C6A0D5580E}" type="parTrans" cxnId="{46B054C0-FAA8-4C6D-8AA4-FFC629D836A0}">
      <dgm:prSet/>
      <dgm:spPr/>
      <dgm:t>
        <a:bodyPr/>
        <a:lstStyle/>
        <a:p>
          <a:endParaRPr lang="ru-RU"/>
        </a:p>
      </dgm:t>
    </dgm:pt>
    <dgm:pt modelId="{3FFAE039-D37B-4A62-A908-BA0B299CE571}" type="sibTrans" cxnId="{46B054C0-FAA8-4C6D-8AA4-FFC629D836A0}">
      <dgm:prSet/>
      <dgm:spPr/>
      <dgm:t>
        <a:bodyPr/>
        <a:lstStyle/>
        <a:p>
          <a:endParaRPr lang="ru-RU"/>
        </a:p>
      </dgm:t>
    </dgm:pt>
    <dgm:pt modelId="{512ED505-5566-4ADA-B474-4CDD0031DB4E}">
      <dgm:prSet phldrT="[Текст]"/>
      <dgm:spPr/>
      <dgm:t>
        <a:bodyPr/>
        <a:lstStyle/>
        <a:p>
          <a:r>
            <a:rPr lang="ru-RU" b="1" dirty="0" smtClean="0">
              <a:latin typeface="+mj-lt"/>
            </a:rPr>
            <a:t>ДОХОДЫ</a:t>
          </a:r>
          <a:endParaRPr lang="ru-RU" b="1" dirty="0">
            <a:latin typeface="+mj-lt"/>
          </a:endParaRPr>
        </a:p>
      </dgm:t>
    </dgm:pt>
    <dgm:pt modelId="{8D4112AE-8A6B-4E08-AB25-349320716C08}" type="parTrans" cxnId="{48BCA070-8EFE-4A5F-A812-1FE68401488E}">
      <dgm:prSet/>
      <dgm:spPr/>
      <dgm:t>
        <a:bodyPr/>
        <a:lstStyle/>
        <a:p>
          <a:endParaRPr lang="ru-RU"/>
        </a:p>
      </dgm:t>
    </dgm:pt>
    <dgm:pt modelId="{9BFFC1F1-900F-47AA-862D-BA5A331B9613}" type="sibTrans" cxnId="{48BCA070-8EFE-4A5F-A812-1FE68401488E}">
      <dgm:prSet/>
      <dgm:spPr/>
      <dgm:t>
        <a:bodyPr/>
        <a:lstStyle/>
        <a:p>
          <a:endParaRPr lang="ru-RU"/>
        </a:p>
      </dgm:t>
    </dgm:pt>
    <dgm:pt modelId="{23FEF430-3736-43EE-B103-BA16E3ED6ED2}" type="pres">
      <dgm:prSet presAssocID="{AAEA59AD-11DE-419A-9493-AA4DF7EDB27A}" presName="compositeShape" presStyleCnt="0">
        <dgm:presLayoutVars>
          <dgm:chMax val="7"/>
          <dgm:dir/>
          <dgm:resizeHandles val="exact"/>
        </dgm:presLayoutVars>
      </dgm:prSet>
      <dgm:spPr/>
    </dgm:pt>
    <dgm:pt modelId="{F0213F3F-1399-41D6-A847-741FF491956C}" type="pres">
      <dgm:prSet presAssocID="{AAEA59AD-11DE-419A-9493-AA4DF7EDB27A}" presName="wedge1" presStyleLbl="node1" presStyleIdx="0" presStyleCnt="2"/>
      <dgm:spPr/>
      <dgm:t>
        <a:bodyPr/>
        <a:lstStyle/>
        <a:p>
          <a:endParaRPr lang="ru-RU"/>
        </a:p>
      </dgm:t>
    </dgm:pt>
    <dgm:pt modelId="{D217394C-333E-4380-862E-272DBC64EA9E}" type="pres">
      <dgm:prSet presAssocID="{AAEA59AD-11DE-419A-9493-AA4DF7EDB27A}" presName="dummy1a" presStyleCnt="0"/>
      <dgm:spPr/>
    </dgm:pt>
    <dgm:pt modelId="{BE8D8D59-8E58-43B7-B793-A8BE9306752F}" type="pres">
      <dgm:prSet presAssocID="{AAEA59AD-11DE-419A-9493-AA4DF7EDB27A}" presName="dummy1b" presStyleCnt="0"/>
      <dgm:spPr/>
    </dgm:pt>
    <dgm:pt modelId="{ADF4C849-9A71-4B35-AF71-FFAFA919B1BA}" type="pres">
      <dgm:prSet presAssocID="{AAEA59AD-11DE-419A-9493-AA4DF7EDB27A}" presName="wedge1Tx" presStyleLbl="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A2DEC3-3ECC-44C4-A389-F0E09E3FB04E}" type="pres">
      <dgm:prSet presAssocID="{AAEA59AD-11DE-419A-9493-AA4DF7EDB27A}" presName="wedge2" presStyleLbl="node1" presStyleIdx="1" presStyleCnt="2" custLinFactNeighborX="263" custLinFactNeighborY="-2634"/>
      <dgm:spPr/>
      <dgm:t>
        <a:bodyPr/>
        <a:lstStyle/>
        <a:p>
          <a:endParaRPr lang="ru-RU"/>
        </a:p>
      </dgm:t>
    </dgm:pt>
    <dgm:pt modelId="{E8C6F6AF-D589-4E4F-89C5-6CEF7D9B8252}" type="pres">
      <dgm:prSet presAssocID="{AAEA59AD-11DE-419A-9493-AA4DF7EDB27A}" presName="dummy2a" presStyleCnt="0"/>
      <dgm:spPr/>
    </dgm:pt>
    <dgm:pt modelId="{2EC89C46-4082-4953-A672-69D360E0303A}" type="pres">
      <dgm:prSet presAssocID="{AAEA59AD-11DE-419A-9493-AA4DF7EDB27A}" presName="dummy2b" presStyleCnt="0"/>
      <dgm:spPr/>
    </dgm:pt>
    <dgm:pt modelId="{D51503CF-032B-4D77-BAD1-D6DE5CA4C966}" type="pres">
      <dgm:prSet presAssocID="{AAEA59AD-11DE-419A-9493-AA4DF7EDB27A}" presName="wedge2Tx" presStyleLbl="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D61BB4A-8E84-48FC-AED1-C929395BDFB8}" type="pres">
      <dgm:prSet presAssocID="{3FFAE039-D37B-4A62-A908-BA0B299CE571}" presName="arrowWedge1" presStyleLbl="fgSibTrans2D1" presStyleIdx="0" presStyleCnt="2"/>
      <dgm:spPr/>
    </dgm:pt>
    <dgm:pt modelId="{421B4F69-D500-49E1-B979-1227024C2134}" type="pres">
      <dgm:prSet presAssocID="{9BFFC1F1-900F-47AA-862D-BA5A331B9613}" presName="arrowWedge2" presStyleLbl="fgSibTrans2D1" presStyleIdx="1" presStyleCnt="2"/>
      <dgm:spPr/>
    </dgm:pt>
  </dgm:ptLst>
  <dgm:cxnLst>
    <dgm:cxn modelId="{5194F9A8-AA94-4745-8065-403E132349D1}" type="presOf" srcId="{512ED505-5566-4ADA-B474-4CDD0031DB4E}" destId="{D51503CF-032B-4D77-BAD1-D6DE5CA4C966}" srcOrd="1" destOrd="0" presId="urn:microsoft.com/office/officeart/2005/8/layout/cycle8"/>
    <dgm:cxn modelId="{48BCA070-8EFE-4A5F-A812-1FE68401488E}" srcId="{AAEA59AD-11DE-419A-9493-AA4DF7EDB27A}" destId="{512ED505-5566-4ADA-B474-4CDD0031DB4E}" srcOrd="1" destOrd="0" parTransId="{8D4112AE-8A6B-4E08-AB25-349320716C08}" sibTransId="{9BFFC1F1-900F-47AA-862D-BA5A331B9613}"/>
    <dgm:cxn modelId="{84A6255A-9810-4182-9BCC-CEA893E4307C}" type="presOf" srcId="{512ED505-5566-4ADA-B474-4CDD0031DB4E}" destId="{77A2DEC3-3ECC-44C4-A389-F0E09E3FB04E}" srcOrd="0" destOrd="0" presId="urn:microsoft.com/office/officeart/2005/8/layout/cycle8"/>
    <dgm:cxn modelId="{37462247-E0E8-4E9D-B78A-14636A9BDB1B}" type="presOf" srcId="{10C167F2-380A-4F84-A146-6CB9F248076A}" destId="{ADF4C849-9A71-4B35-AF71-FFAFA919B1BA}" srcOrd="1" destOrd="0" presId="urn:microsoft.com/office/officeart/2005/8/layout/cycle8"/>
    <dgm:cxn modelId="{46C59738-CE6A-49B4-9D56-FD1DC1FA120F}" type="presOf" srcId="{10C167F2-380A-4F84-A146-6CB9F248076A}" destId="{F0213F3F-1399-41D6-A847-741FF491956C}" srcOrd="0" destOrd="0" presId="urn:microsoft.com/office/officeart/2005/8/layout/cycle8"/>
    <dgm:cxn modelId="{31D06BE6-8A7F-4952-B3F0-4D8021744CF7}" type="presOf" srcId="{AAEA59AD-11DE-419A-9493-AA4DF7EDB27A}" destId="{23FEF430-3736-43EE-B103-BA16E3ED6ED2}" srcOrd="0" destOrd="0" presId="urn:microsoft.com/office/officeart/2005/8/layout/cycle8"/>
    <dgm:cxn modelId="{46B054C0-FAA8-4C6D-8AA4-FFC629D836A0}" srcId="{AAEA59AD-11DE-419A-9493-AA4DF7EDB27A}" destId="{10C167F2-380A-4F84-A146-6CB9F248076A}" srcOrd="0" destOrd="0" parTransId="{44FB1305-5785-4C2C-8E97-C0C6A0D5580E}" sibTransId="{3FFAE039-D37B-4A62-A908-BA0B299CE571}"/>
    <dgm:cxn modelId="{ACD9C0BD-A79E-42CC-8EC7-28A5332CDE19}" type="presParOf" srcId="{23FEF430-3736-43EE-B103-BA16E3ED6ED2}" destId="{F0213F3F-1399-41D6-A847-741FF491956C}" srcOrd="0" destOrd="0" presId="urn:microsoft.com/office/officeart/2005/8/layout/cycle8"/>
    <dgm:cxn modelId="{37056021-A364-45A5-854C-6487E14300A3}" type="presParOf" srcId="{23FEF430-3736-43EE-B103-BA16E3ED6ED2}" destId="{D217394C-333E-4380-862E-272DBC64EA9E}" srcOrd="1" destOrd="0" presId="urn:microsoft.com/office/officeart/2005/8/layout/cycle8"/>
    <dgm:cxn modelId="{7AABB0EF-5073-4471-AD8B-55F891650C87}" type="presParOf" srcId="{23FEF430-3736-43EE-B103-BA16E3ED6ED2}" destId="{BE8D8D59-8E58-43B7-B793-A8BE9306752F}" srcOrd="2" destOrd="0" presId="urn:microsoft.com/office/officeart/2005/8/layout/cycle8"/>
    <dgm:cxn modelId="{E8079BF6-7484-43AF-A756-D13682774DEA}" type="presParOf" srcId="{23FEF430-3736-43EE-B103-BA16E3ED6ED2}" destId="{ADF4C849-9A71-4B35-AF71-FFAFA919B1BA}" srcOrd="3" destOrd="0" presId="urn:microsoft.com/office/officeart/2005/8/layout/cycle8"/>
    <dgm:cxn modelId="{FBE6DBE9-C61E-4E50-B3FE-BC7BF3BA21A1}" type="presParOf" srcId="{23FEF430-3736-43EE-B103-BA16E3ED6ED2}" destId="{77A2DEC3-3ECC-44C4-A389-F0E09E3FB04E}" srcOrd="4" destOrd="0" presId="urn:microsoft.com/office/officeart/2005/8/layout/cycle8"/>
    <dgm:cxn modelId="{C79C57FD-8569-4424-9EB1-2706B6E31F67}" type="presParOf" srcId="{23FEF430-3736-43EE-B103-BA16E3ED6ED2}" destId="{E8C6F6AF-D589-4E4F-89C5-6CEF7D9B8252}" srcOrd="5" destOrd="0" presId="urn:microsoft.com/office/officeart/2005/8/layout/cycle8"/>
    <dgm:cxn modelId="{C3AB9B74-66CF-4EBD-9CDD-88BBEAF63352}" type="presParOf" srcId="{23FEF430-3736-43EE-B103-BA16E3ED6ED2}" destId="{2EC89C46-4082-4953-A672-69D360E0303A}" srcOrd="6" destOrd="0" presId="urn:microsoft.com/office/officeart/2005/8/layout/cycle8"/>
    <dgm:cxn modelId="{C09D54BB-1F04-4309-8B4F-E5A800DACE59}" type="presParOf" srcId="{23FEF430-3736-43EE-B103-BA16E3ED6ED2}" destId="{D51503CF-032B-4D77-BAD1-D6DE5CA4C966}" srcOrd="7" destOrd="0" presId="urn:microsoft.com/office/officeart/2005/8/layout/cycle8"/>
    <dgm:cxn modelId="{71B8D8F7-E703-418F-A2A8-71069171AF64}" type="presParOf" srcId="{23FEF430-3736-43EE-B103-BA16E3ED6ED2}" destId="{1D61BB4A-8E84-48FC-AED1-C929395BDFB8}" srcOrd="8" destOrd="0" presId="urn:microsoft.com/office/officeart/2005/8/layout/cycle8"/>
    <dgm:cxn modelId="{20F28FA8-B221-4A66-B540-A52B21144D6D}" type="presParOf" srcId="{23FEF430-3736-43EE-B103-BA16E3ED6ED2}" destId="{421B4F69-D500-49E1-B979-1227024C2134}" srcOrd="9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8CEE4B-E3B7-41A7-9670-F920551C1F6A}">
      <dsp:nvSpPr>
        <dsp:cNvPr id="0" name=""/>
        <dsp:cNvSpPr/>
      </dsp:nvSpPr>
      <dsp:spPr>
        <a:xfrm rot="5400000">
          <a:off x="-354300" y="382626"/>
          <a:ext cx="2362000" cy="1653400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kern="1200" dirty="0" smtClean="0"/>
            <a:t>доходы</a:t>
          </a:r>
          <a:endParaRPr lang="ru-RU" sz="3300" kern="1200" dirty="0"/>
        </a:p>
      </dsp:txBody>
      <dsp:txXfrm rot="-5400000">
        <a:off x="0" y="855026"/>
        <a:ext cx="1653400" cy="708600"/>
      </dsp:txXfrm>
    </dsp:sp>
    <dsp:sp modelId="{5FCC1714-FCA6-44E1-82AE-090051349B0C}">
      <dsp:nvSpPr>
        <dsp:cNvPr id="0" name=""/>
        <dsp:cNvSpPr/>
      </dsp:nvSpPr>
      <dsp:spPr>
        <a:xfrm rot="5400000">
          <a:off x="2605794" y="-924068"/>
          <a:ext cx="1535300" cy="344008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+mn-lt"/>
              <a:cs typeface="Times New Roman" pitchFamily="18" charset="0"/>
            </a:rPr>
            <a:t>это поступающие в бюджет денежные средства (налоги юридических и физических лиц, доходы от использования имущества, административные платежи и сборы, безвозмездные поступления)</a:t>
          </a:r>
          <a:endParaRPr lang="ru-RU" sz="1400" kern="1200" dirty="0">
            <a:latin typeface="+mn-lt"/>
          </a:endParaRPr>
        </a:p>
      </dsp:txBody>
      <dsp:txXfrm rot="-5400000">
        <a:off x="1653401" y="103272"/>
        <a:ext cx="3365141" cy="1385406"/>
      </dsp:txXfrm>
    </dsp:sp>
    <dsp:sp modelId="{EC4ABE22-C354-4B46-9C52-51889676F909}">
      <dsp:nvSpPr>
        <dsp:cNvPr id="0" name=""/>
        <dsp:cNvSpPr/>
      </dsp:nvSpPr>
      <dsp:spPr>
        <a:xfrm rot="5400000">
          <a:off x="-354300" y="2725139"/>
          <a:ext cx="2362000" cy="1653400"/>
        </a:xfrm>
        <a:prstGeom prst="chevron">
          <a:avLst/>
        </a:prstGeom>
        <a:solidFill>
          <a:schemeClr val="accent4">
            <a:hueOff val="20423033"/>
            <a:satOff val="-23986"/>
            <a:lumOff val="9216"/>
            <a:alphaOff val="0"/>
          </a:schemeClr>
        </a:solidFill>
        <a:ln w="12700" cap="flat" cmpd="sng" algn="ctr">
          <a:solidFill>
            <a:schemeClr val="accent4">
              <a:hueOff val="20423033"/>
              <a:satOff val="-23986"/>
              <a:lumOff val="921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kern="1200" dirty="0" smtClean="0"/>
            <a:t>расходы</a:t>
          </a:r>
          <a:endParaRPr lang="ru-RU" sz="3300" kern="1200" dirty="0"/>
        </a:p>
      </dsp:txBody>
      <dsp:txXfrm rot="-5400000">
        <a:off x="0" y="3197539"/>
        <a:ext cx="1653400" cy="708600"/>
      </dsp:txXfrm>
    </dsp:sp>
    <dsp:sp modelId="{0A078352-D930-407C-96B1-AFA896F765BE}">
      <dsp:nvSpPr>
        <dsp:cNvPr id="0" name=""/>
        <dsp:cNvSpPr/>
      </dsp:nvSpPr>
      <dsp:spPr>
        <a:xfrm rot="5400000">
          <a:off x="2359532" y="1418445"/>
          <a:ext cx="2027824" cy="344008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20423033"/>
              <a:satOff val="-23986"/>
              <a:lumOff val="921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+mn-lt"/>
              <a:cs typeface="Times New Roman" pitchFamily="18" charset="0"/>
            </a:rPr>
            <a:t>это выплачиваемые из бюджета денежные средства на: содержание муниципальных учреждений (образование, ЖКХ, культура, молодежная политика, физическая культура и спорт и другие), социальные выплаты населению, капитальное строительство и другие расходы</a:t>
          </a:r>
          <a:endParaRPr lang="ru-RU" sz="1400" kern="1200" dirty="0">
            <a:latin typeface="+mn-lt"/>
          </a:endParaRPr>
        </a:p>
      </dsp:txBody>
      <dsp:txXfrm rot="-5400000">
        <a:off x="1653400" y="2223567"/>
        <a:ext cx="3341098" cy="182984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213F3F-1399-41D6-A847-741FF491956C}">
      <dsp:nvSpPr>
        <dsp:cNvPr id="0" name=""/>
        <dsp:cNvSpPr/>
      </dsp:nvSpPr>
      <dsp:spPr>
        <a:xfrm>
          <a:off x="953589" y="348046"/>
          <a:ext cx="3843487" cy="3843487"/>
        </a:xfrm>
        <a:prstGeom prst="pie">
          <a:avLst>
            <a:gd name="adj1" fmla="val 16200000"/>
            <a:gd name="adj2" fmla="val 54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+mj-lt"/>
            </a:rPr>
            <a:t>РАСХОДЫ</a:t>
          </a:r>
          <a:endParaRPr lang="ru-RU" sz="2400" b="1" kern="1200" dirty="0">
            <a:latin typeface="+mj-lt"/>
          </a:endParaRPr>
        </a:p>
      </dsp:txBody>
      <dsp:txXfrm>
        <a:off x="3053780" y="1354674"/>
        <a:ext cx="1372674" cy="1830232"/>
      </dsp:txXfrm>
    </dsp:sp>
    <dsp:sp modelId="{77A2DEC3-3ECC-44C4-A389-F0E09E3FB04E}">
      <dsp:nvSpPr>
        <dsp:cNvPr id="0" name=""/>
        <dsp:cNvSpPr/>
      </dsp:nvSpPr>
      <dsp:spPr>
        <a:xfrm>
          <a:off x="780674" y="246808"/>
          <a:ext cx="3843487" cy="3843487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+mj-lt"/>
            </a:rPr>
            <a:t>ДОХОДЫ</a:t>
          </a:r>
          <a:endParaRPr lang="ru-RU" sz="2400" b="1" kern="1200" dirty="0">
            <a:latin typeface="+mj-lt"/>
          </a:endParaRPr>
        </a:p>
      </dsp:txBody>
      <dsp:txXfrm>
        <a:off x="1151296" y="1253436"/>
        <a:ext cx="1372674" cy="1830232"/>
      </dsp:txXfrm>
    </dsp:sp>
    <dsp:sp modelId="{1D61BB4A-8E84-48FC-AED1-C929395BDFB8}">
      <dsp:nvSpPr>
        <dsp:cNvPr id="0" name=""/>
        <dsp:cNvSpPr/>
      </dsp:nvSpPr>
      <dsp:spPr>
        <a:xfrm>
          <a:off x="715659" y="110116"/>
          <a:ext cx="4319347" cy="4319347"/>
        </a:xfrm>
        <a:prstGeom prst="circularArrow">
          <a:avLst>
            <a:gd name="adj1" fmla="val 5085"/>
            <a:gd name="adj2" fmla="val 327528"/>
            <a:gd name="adj3" fmla="val 5072472"/>
            <a:gd name="adj4" fmla="val 1620000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1B4F69-D500-49E1-B979-1227024C2134}">
      <dsp:nvSpPr>
        <dsp:cNvPr id="0" name=""/>
        <dsp:cNvSpPr/>
      </dsp:nvSpPr>
      <dsp:spPr>
        <a:xfrm>
          <a:off x="542744" y="8878"/>
          <a:ext cx="4319347" cy="4319347"/>
        </a:xfrm>
        <a:prstGeom prst="circularArrow">
          <a:avLst>
            <a:gd name="adj1" fmla="val 5085"/>
            <a:gd name="adj2" fmla="val 327528"/>
            <a:gd name="adj3" fmla="val 15872472"/>
            <a:gd name="adj4" fmla="val 540000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0.57037</cdr:x>
      <cdr:y>0.266</cdr:y>
    </cdr:from>
    <cdr:to>
      <cdr:x>0.6035</cdr:x>
      <cdr:y>0.84826</cdr:y>
    </cdr:to>
    <cdr:sp macro="" textlink="">
      <cdr:nvSpPr>
        <cdr:cNvPr id="3" name="Правая фигурная скобка 2"/>
        <cdr:cNvSpPr/>
      </cdr:nvSpPr>
      <cdr:spPr>
        <a:xfrm xmlns:a="http://schemas.openxmlformats.org/drawingml/2006/main">
          <a:off x="5538693" y="1547035"/>
          <a:ext cx="321680" cy="3386453"/>
        </a:xfrm>
        <a:prstGeom xmlns:a="http://schemas.openxmlformats.org/drawingml/2006/main" prst="rightBrace">
          <a:avLst/>
        </a:prstGeom>
        <a:ln xmlns:a="http://schemas.openxmlformats.org/drawingml/2006/main" w="19050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 b="1" dirty="0"/>
        </a:p>
      </cdr:txBody>
    </cdr:sp>
  </cdr:relSizeAnchor>
  <cdr:relSizeAnchor xmlns:cdr="http://schemas.openxmlformats.org/drawingml/2006/chartDrawing">
    <cdr:from>
      <cdr:x>0.83815</cdr:x>
      <cdr:y>0.26272</cdr:y>
    </cdr:from>
    <cdr:to>
      <cdr:x>0.87702</cdr:x>
      <cdr:y>0.86203</cdr:y>
    </cdr:to>
    <cdr:sp macro="" textlink="">
      <cdr:nvSpPr>
        <cdr:cNvPr id="4" name="Правая фигурная скобка 3"/>
        <cdr:cNvSpPr/>
      </cdr:nvSpPr>
      <cdr:spPr>
        <a:xfrm xmlns:a="http://schemas.openxmlformats.org/drawingml/2006/main">
          <a:off x="8139019" y="1527986"/>
          <a:ext cx="377402" cy="3485591"/>
        </a:xfrm>
        <a:prstGeom xmlns:a="http://schemas.openxmlformats.org/drawingml/2006/main" prst="rightBrace">
          <a:avLst/>
        </a:prstGeom>
        <a:ln xmlns:a="http://schemas.openxmlformats.org/drawingml/2006/main" w="19050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0.28911</cdr:x>
      <cdr:y>0.34016</cdr:y>
    </cdr:from>
    <cdr:to>
      <cdr:x>0.32927</cdr:x>
      <cdr:y>0.62884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591470" y="1781819"/>
          <a:ext cx="360040" cy="151216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0.28911</cdr:x>
      <cdr:y>0.36765</cdr:y>
    </cdr:from>
    <cdr:to>
      <cdr:x>0.32927</cdr:x>
      <cdr:y>0.62884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2591470" y="1925835"/>
          <a:ext cx="360040" cy="13681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0.33026</cdr:x>
      <cdr:y>0.44607</cdr:y>
    </cdr:from>
    <cdr:to>
      <cdr:x>0.35545</cdr:x>
      <cdr:y>0.6225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3207062" y="2594343"/>
          <a:ext cx="244586" cy="102612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vert270" wrap="square" rtlCol="0" anchor="ctr" anchorCtr="1"/>
        <a:lstStyle xmlns:a="http://schemas.openxmlformats.org/drawingml/2006/main"/>
        <a:p xmlns:a="http://schemas.openxmlformats.org/drawingml/2006/main">
          <a:r>
            <a: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5 062,1</a:t>
          </a:r>
          <a:endParaRPr lang="ru-RU" sz="20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0.60071</cdr:x>
      <cdr:y>0.44241</cdr:y>
    </cdr:from>
    <cdr:to>
      <cdr:x>0.62575</cdr:x>
      <cdr:y>0.63696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5833303" y="2573078"/>
          <a:ext cx="243132" cy="11314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vert270" wrap="square" rtlCol="0" anchor="ctr" anchorCtr="1"/>
        <a:lstStyle xmlns:a="http://schemas.openxmlformats.org/drawingml/2006/main"/>
        <a:p xmlns:a="http://schemas.openxmlformats.org/drawingml/2006/main">
          <a:r>
            <a: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4 338,7</a:t>
          </a:r>
          <a:endParaRPr lang="ru-RU" sz="20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0.76307</cdr:x>
      <cdr:y>0.43639</cdr:y>
    </cdr:from>
    <cdr:to>
      <cdr:x>0.79521</cdr:x>
      <cdr:y>0.65633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6839942" y="2285875"/>
          <a:ext cx="288032" cy="11521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0.86964</cdr:x>
      <cdr:y>0.40843</cdr:y>
    </cdr:from>
    <cdr:to>
      <cdr:x>0.90182</cdr:x>
      <cdr:y>0.68921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8444764" y="2375433"/>
          <a:ext cx="312493" cy="1633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vert270" wrap="square" rtlCol="0" anchor="ctr" anchorCtr="1"/>
        <a:lstStyle xmlns:a="http://schemas.openxmlformats.org/drawingml/2006/main"/>
        <a:p xmlns:a="http://schemas.openxmlformats.org/drawingml/2006/main">
          <a:r>
            <a: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4 299,3</a:t>
          </a:r>
          <a:endParaRPr lang="ru-RU" sz="20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0.29194</cdr:x>
      <cdr:y>0.18813</cdr:y>
    </cdr:from>
    <cdr:to>
      <cdr:x>0.32101</cdr:x>
      <cdr:y>0.82913</cdr:y>
    </cdr:to>
    <cdr:sp macro="" textlink="">
      <cdr:nvSpPr>
        <cdr:cNvPr id="11" name="Правая фигурная скобка 10"/>
        <cdr:cNvSpPr/>
      </cdr:nvSpPr>
      <cdr:spPr>
        <a:xfrm xmlns:a="http://schemas.openxmlformats.org/drawingml/2006/main">
          <a:off x="2834925" y="1094149"/>
          <a:ext cx="282261" cy="3728079"/>
        </a:xfrm>
        <a:prstGeom xmlns:a="http://schemas.openxmlformats.org/drawingml/2006/main" prst="rightBrace">
          <a:avLst/>
        </a:prstGeom>
        <a:ln xmlns:a="http://schemas.openxmlformats.org/drawingml/2006/main" w="19050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0.2931</cdr:x>
      <cdr:y>0.69081</cdr:y>
    </cdr:from>
    <cdr:to>
      <cdr:x>0.46173</cdr:x>
      <cdr:y>0.74048</cdr:y>
    </cdr:to>
    <cdr:sp macro="" textlink="">
      <cdr:nvSpPr>
        <cdr:cNvPr id="20" name="Выгнутая вверх стрелка 19"/>
        <cdr:cNvSpPr/>
      </cdr:nvSpPr>
      <cdr:spPr>
        <a:xfrm xmlns:a="http://schemas.openxmlformats.org/drawingml/2006/main" flipH="1">
          <a:off x="2846169" y="4017741"/>
          <a:ext cx="1637506" cy="288881"/>
        </a:xfrm>
        <a:prstGeom xmlns:a="http://schemas.openxmlformats.org/drawingml/2006/main" prst="curvedDownArrow">
          <a:avLst/>
        </a:prstGeom>
      </cdr:spPr>
      <cdr:style>
        <a:lnRef xmlns:a="http://schemas.openxmlformats.org/drawingml/2006/main" idx="2">
          <a:schemeClr val="dk1">
            <a:shade val="50000"/>
          </a:schemeClr>
        </a:lnRef>
        <a:fillRef xmlns:a="http://schemas.openxmlformats.org/drawingml/2006/main" idx="1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0.56359</cdr:x>
      <cdr:y>0.66157</cdr:y>
    </cdr:from>
    <cdr:to>
      <cdr:x>0.7366</cdr:x>
      <cdr:y>0.7033</cdr:y>
    </cdr:to>
    <cdr:sp macro="" textlink="">
      <cdr:nvSpPr>
        <cdr:cNvPr id="21" name="Выгнутая вверх стрелка 20"/>
        <cdr:cNvSpPr/>
      </cdr:nvSpPr>
      <cdr:spPr>
        <a:xfrm xmlns:a="http://schemas.openxmlformats.org/drawingml/2006/main" rot="10800000">
          <a:off x="5472813" y="3847679"/>
          <a:ext cx="1680038" cy="242702"/>
        </a:xfrm>
        <a:prstGeom xmlns:a="http://schemas.openxmlformats.org/drawingml/2006/main" prst="curvedDownArrow">
          <a:avLst/>
        </a:prstGeom>
      </cdr:spPr>
      <cdr:style>
        <a:lnRef xmlns:a="http://schemas.openxmlformats.org/drawingml/2006/main" idx="2">
          <a:schemeClr val="dk1">
            <a:shade val="50000"/>
          </a:schemeClr>
        </a:lnRef>
        <a:fillRef xmlns:a="http://schemas.openxmlformats.org/drawingml/2006/main" idx="1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0.33574</cdr:x>
      <cdr:y>0.28519</cdr:y>
    </cdr:from>
    <cdr:to>
      <cdr:x>0.42662</cdr:x>
      <cdr:y>0.37812</cdr:y>
    </cdr:to>
    <cdr:sp macro="" textlink="">
      <cdr:nvSpPr>
        <cdr:cNvPr id="22" name="TextBox 21"/>
        <cdr:cNvSpPr txBox="1"/>
      </cdr:nvSpPr>
      <cdr:spPr>
        <a:xfrm xmlns:a="http://schemas.openxmlformats.org/drawingml/2006/main">
          <a:off x="3260224" y="1658678"/>
          <a:ext cx="882531" cy="5404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78,3%</a:t>
          </a:r>
          <a:endParaRPr lang="ru-RU" sz="1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0.61057</cdr:x>
      <cdr:y>0.28519</cdr:y>
    </cdr:from>
    <cdr:to>
      <cdr:x>0.70692</cdr:x>
      <cdr:y>0.44766</cdr:y>
    </cdr:to>
    <cdr:sp macro="" textlink="">
      <cdr:nvSpPr>
        <cdr:cNvPr id="23" name="TextBox 22"/>
        <cdr:cNvSpPr txBox="1"/>
      </cdr:nvSpPr>
      <cdr:spPr>
        <a:xfrm xmlns:a="http://schemas.openxmlformats.org/drawingml/2006/main">
          <a:off x="5928996" y="1658678"/>
          <a:ext cx="935652" cy="9449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104,6</a:t>
          </a:r>
          <a:endParaRPr lang="ru-RU" sz="1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0.27635</cdr:x>
      <cdr:y>0.36018</cdr:y>
    </cdr:from>
    <cdr:to>
      <cdr:x>0.45858</cdr:x>
      <cdr:y>0.3919</cdr:y>
    </cdr:to>
    <cdr:sp macro="" textlink="">
      <cdr:nvSpPr>
        <cdr:cNvPr id="24" name="Выгнутая вниз стрелка 23"/>
        <cdr:cNvSpPr/>
      </cdr:nvSpPr>
      <cdr:spPr>
        <a:xfrm xmlns:a="http://schemas.openxmlformats.org/drawingml/2006/main" rot="10800000">
          <a:off x="2683584" y="2094810"/>
          <a:ext cx="1769523" cy="184484"/>
        </a:xfrm>
        <a:custGeom xmlns:a="http://schemas.openxmlformats.org/drawingml/2006/main">
          <a:avLst/>
          <a:gdLst>
            <a:gd name="connsiteX0" fmla="*/ 1750834 w 1796955"/>
            <a:gd name="connsiteY0" fmla="*/ 0 h 184484"/>
            <a:gd name="connsiteX1" fmla="*/ 1769523 w 1796955"/>
            <a:gd name="connsiteY1" fmla="*/ 46121 h 184484"/>
            <a:gd name="connsiteX2" fmla="*/ 1746462 w 1796955"/>
            <a:gd name="connsiteY2" fmla="*/ 46121 h 184484"/>
            <a:gd name="connsiteX3" fmla="*/ 1061640 w 1796955"/>
            <a:gd name="connsiteY3" fmla="*/ 181620 h 184484"/>
            <a:gd name="connsiteX4" fmla="*/ 886947 w 1796955"/>
            <a:gd name="connsiteY4" fmla="*/ 184418 h 184484"/>
            <a:gd name="connsiteX5" fmla="*/ 1700341 w 1796955"/>
            <a:gd name="connsiteY5" fmla="*/ 46121 h 184484"/>
            <a:gd name="connsiteX6" fmla="*/ 1677281 w 1796955"/>
            <a:gd name="connsiteY6" fmla="*/ 46121 h 184484"/>
            <a:gd name="connsiteX7" fmla="*/ 1750834 w 1796955"/>
            <a:gd name="connsiteY7" fmla="*/ 0 h 184484"/>
            <a:gd name="connsiteX0" fmla="*/ 863887 w 1796955"/>
            <a:gd name="connsiteY0" fmla="*/ 184484 h 184484"/>
            <a:gd name="connsiteX1" fmla="*/ 0 w 1796955"/>
            <a:gd name="connsiteY1" fmla="*/ 0 h 184484"/>
            <a:gd name="connsiteX2" fmla="*/ 46121 w 1796955"/>
            <a:gd name="connsiteY2" fmla="*/ 0 h 184484"/>
            <a:gd name="connsiteX3" fmla="*/ 910008 w 1796955"/>
            <a:gd name="connsiteY3" fmla="*/ 184484 h 184484"/>
            <a:gd name="connsiteX4" fmla="*/ 863887 w 1796955"/>
            <a:gd name="connsiteY4" fmla="*/ 184484 h 184484"/>
            <a:gd name="connsiteX0" fmla="*/ 886947 w 1796955"/>
            <a:gd name="connsiteY0" fmla="*/ 184418 h 184484"/>
            <a:gd name="connsiteX1" fmla="*/ 1700341 w 1796955"/>
            <a:gd name="connsiteY1" fmla="*/ 46121 h 184484"/>
            <a:gd name="connsiteX2" fmla="*/ 1677281 w 1796955"/>
            <a:gd name="connsiteY2" fmla="*/ 46121 h 184484"/>
            <a:gd name="connsiteX3" fmla="*/ 1750834 w 1796955"/>
            <a:gd name="connsiteY3" fmla="*/ 0 h 184484"/>
            <a:gd name="connsiteX4" fmla="*/ 1769523 w 1796955"/>
            <a:gd name="connsiteY4" fmla="*/ 46121 h 184484"/>
            <a:gd name="connsiteX5" fmla="*/ 1746462 w 1796955"/>
            <a:gd name="connsiteY5" fmla="*/ 46121 h 184484"/>
            <a:gd name="connsiteX6" fmla="*/ 910007 w 1796955"/>
            <a:gd name="connsiteY6" fmla="*/ 184484 h 184484"/>
            <a:gd name="connsiteX7" fmla="*/ 863887 w 1796955"/>
            <a:gd name="connsiteY7" fmla="*/ 184484 h 184484"/>
            <a:gd name="connsiteX8" fmla="*/ 0 w 1796955"/>
            <a:gd name="connsiteY8" fmla="*/ 0 h 184484"/>
            <a:gd name="connsiteX9" fmla="*/ 46121 w 1796955"/>
            <a:gd name="connsiteY9" fmla="*/ 0 h 184484"/>
            <a:gd name="connsiteX10" fmla="*/ 910008 w 1796955"/>
            <a:gd name="connsiteY10" fmla="*/ 184484 h 184484"/>
            <a:gd name="connsiteX0" fmla="*/ 1750834 w 1769523"/>
            <a:gd name="connsiteY0" fmla="*/ 0 h 184484"/>
            <a:gd name="connsiteX1" fmla="*/ 1769523 w 1769523"/>
            <a:gd name="connsiteY1" fmla="*/ 46121 h 184484"/>
            <a:gd name="connsiteX2" fmla="*/ 1746462 w 1769523"/>
            <a:gd name="connsiteY2" fmla="*/ 46121 h 184484"/>
            <a:gd name="connsiteX3" fmla="*/ 1061640 w 1769523"/>
            <a:gd name="connsiteY3" fmla="*/ 181620 h 184484"/>
            <a:gd name="connsiteX4" fmla="*/ 886947 w 1769523"/>
            <a:gd name="connsiteY4" fmla="*/ 184418 h 184484"/>
            <a:gd name="connsiteX5" fmla="*/ 1700341 w 1769523"/>
            <a:gd name="connsiteY5" fmla="*/ 46121 h 184484"/>
            <a:gd name="connsiteX6" fmla="*/ 1677281 w 1769523"/>
            <a:gd name="connsiteY6" fmla="*/ 46121 h 184484"/>
            <a:gd name="connsiteX7" fmla="*/ 1750834 w 1769523"/>
            <a:gd name="connsiteY7" fmla="*/ 0 h 184484"/>
            <a:gd name="connsiteX0" fmla="*/ 863887 w 1769523"/>
            <a:gd name="connsiteY0" fmla="*/ 184484 h 184484"/>
            <a:gd name="connsiteX1" fmla="*/ 0 w 1769523"/>
            <a:gd name="connsiteY1" fmla="*/ 0 h 184484"/>
            <a:gd name="connsiteX2" fmla="*/ 46121 w 1769523"/>
            <a:gd name="connsiteY2" fmla="*/ 0 h 184484"/>
            <a:gd name="connsiteX3" fmla="*/ 910008 w 1769523"/>
            <a:gd name="connsiteY3" fmla="*/ 184484 h 184484"/>
            <a:gd name="connsiteX4" fmla="*/ 863887 w 1769523"/>
            <a:gd name="connsiteY4" fmla="*/ 184484 h 184484"/>
            <a:gd name="connsiteX0" fmla="*/ 886947 w 1769523"/>
            <a:gd name="connsiteY0" fmla="*/ 184418 h 184484"/>
            <a:gd name="connsiteX1" fmla="*/ 1700341 w 1769523"/>
            <a:gd name="connsiteY1" fmla="*/ 46121 h 184484"/>
            <a:gd name="connsiteX2" fmla="*/ 1677281 w 1769523"/>
            <a:gd name="connsiteY2" fmla="*/ 46121 h 184484"/>
            <a:gd name="connsiteX3" fmla="*/ 1750834 w 1769523"/>
            <a:gd name="connsiteY3" fmla="*/ 0 h 184484"/>
            <a:gd name="connsiteX4" fmla="*/ 1769523 w 1769523"/>
            <a:gd name="connsiteY4" fmla="*/ 46121 h 184484"/>
            <a:gd name="connsiteX5" fmla="*/ 1746462 w 1769523"/>
            <a:gd name="connsiteY5" fmla="*/ 46121 h 184484"/>
            <a:gd name="connsiteX6" fmla="*/ 910007 w 1769523"/>
            <a:gd name="connsiteY6" fmla="*/ 184484 h 184484"/>
            <a:gd name="connsiteX7" fmla="*/ 863887 w 1769523"/>
            <a:gd name="connsiteY7" fmla="*/ 184484 h 184484"/>
            <a:gd name="connsiteX8" fmla="*/ 0 w 1769523"/>
            <a:gd name="connsiteY8" fmla="*/ 0 h 184484"/>
            <a:gd name="connsiteX9" fmla="*/ 27071 w 1769523"/>
            <a:gd name="connsiteY9" fmla="*/ 19050 h 184484"/>
            <a:gd name="connsiteX10" fmla="*/ 910008 w 1769523"/>
            <a:gd name="connsiteY10" fmla="*/ 184484 h 184484"/>
          </a:gdLst>
          <a:ahLst/>
          <a:cxnLst>
            <a:cxn ang="0">
              <a:pos x="connsiteX0" y="connsiteY0"/>
            </a:cxn>
            <a:cxn ang="0">
              <a:pos x="connsiteX1" y="connsiteY1"/>
            </a:cxn>
            <a:cxn ang="0">
              <a:pos x="connsiteX2" y="connsiteY2"/>
            </a:cxn>
            <a:cxn ang="0">
              <a:pos x="connsiteX3" y="connsiteY3"/>
            </a:cxn>
            <a:cxn ang="0">
              <a:pos x="connsiteX4" y="connsiteY4"/>
            </a:cxn>
            <a:cxn ang="0">
              <a:pos x="connsiteX5" y="connsiteY5"/>
            </a:cxn>
            <a:cxn ang="0">
              <a:pos x="connsiteX6" y="connsiteY6"/>
            </a:cxn>
            <a:cxn ang="0">
              <a:pos x="connsiteX7" y="connsiteY7"/>
            </a:cxn>
            <a:cxn ang="0">
              <a:pos x="connsiteX8" y="connsiteY8"/>
            </a:cxn>
            <a:cxn ang="0">
              <a:pos x="connsiteX9" y="connsiteY9"/>
            </a:cxn>
            <a:cxn ang="0">
              <a:pos x="connsiteX10" y="connsiteY10"/>
            </a:cxn>
          </a:cxnLst>
          <a:rect l="l" t="t" r="r" b="b"/>
          <a:pathLst>
            <a:path w="1769523" h="184484" stroke="0" extrusionOk="0">
              <a:moveTo>
                <a:pt x="1750834" y="0"/>
              </a:moveTo>
              <a:lnTo>
                <a:pt x="1769523" y="46121"/>
              </a:lnTo>
              <a:lnTo>
                <a:pt x="1746462" y="46121"/>
              </a:lnTo>
              <a:cubicBezTo>
                <a:pt x="1661965" y="116007"/>
                <a:pt x="1394381" y="168951"/>
                <a:pt x="1061640" y="181620"/>
              </a:cubicBezTo>
              <a:cubicBezTo>
                <a:pt x="1004003" y="183814"/>
                <a:pt x="945471" y="184752"/>
                <a:pt x="886947" y="184418"/>
              </a:cubicBezTo>
              <a:cubicBezTo>
                <a:pt x="1272173" y="182221"/>
                <a:pt x="1604001" y="125802"/>
                <a:pt x="1700341" y="46121"/>
              </a:cubicBezTo>
              <a:lnTo>
                <a:pt x="1677281" y="46121"/>
              </a:lnTo>
              <a:lnTo>
                <a:pt x="1750834" y="0"/>
              </a:lnTo>
              <a:close/>
            </a:path>
            <a:path w="1769523" h="184484" fill="darkenLess" stroke="0" extrusionOk="0">
              <a:moveTo>
                <a:pt x="863887" y="184484"/>
              </a:moveTo>
              <a:cubicBezTo>
                <a:pt x="386775" y="184484"/>
                <a:pt x="0" y="101888"/>
                <a:pt x="0" y="0"/>
              </a:cubicBezTo>
              <a:lnTo>
                <a:pt x="46121" y="0"/>
              </a:lnTo>
              <a:cubicBezTo>
                <a:pt x="46121" y="101888"/>
                <a:pt x="432896" y="184484"/>
                <a:pt x="910008" y="184484"/>
              </a:cubicBezTo>
              <a:lnTo>
                <a:pt x="863887" y="184484"/>
              </a:lnTo>
              <a:close/>
            </a:path>
            <a:path w="1769523" h="184484" fill="none" extrusionOk="0">
              <a:moveTo>
                <a:pt x="886947" y="184418"/>
              </a:moveTo>
              <a:cubicBezTo>
                <a:pt x="1272173" y="182221"/>
                <a:pt x="1604001" y="125802"/>
                <a:pt x="1700341" y="46121"/>
              </a:cubicBezTo>
              <a:lnTo>
                <a:pt x="1677281" y="46121"/>
              </a:lnTo>
              <a:lnTo>
                <a:pt x="1750834" y="0"/>
              </a:lnTo>
              <a:lnTo>
                <a:pt x="1769523" y="46121"/>
              </a:lnTo>
              <a:lnTo>
                <a:pt x="1746462" y="46121"/>
              </a:lnTo>
              <a:cubicBezTo>
                <a:pt x="1647979" y="127574"/>
                <a:pt x="1303938" y="184484"/>
                <a:pt x="910007" y="184484"/>
              </a:cubicBezTo>
              <a:lnTo>
                <a:pt x="863887" y="184484"/>
              </a:lnTo>
              <a:cubicBezTo>
                <a:pt x="386775" y="184484"/>
                <a:pt x="0" y="101888"/>
                <a:pt x="0" y="0"/>
              </a:cubicBezTo>
              <a:cubicBezTo>
                <a:pt x="15374" y="0"/>
                <a:pt x="11697" y="19050"/>
                <a:pt x="27071" y="19050"/>
              </a:cubicBezTo>
              <a:cubicBezTo>
                <a:pt x="27071" y="120938"/>
                <a:pt x="432896" y="184484"/>
                <a:pt x="910008" y="184484"/>
              </a:cubicBezTo>
            </a:path>
          </a:pathLst>
        </a:custGeom>
      </cdr:spPr>
      <cdr:style>
        <a:lnRef xmlns:a="http://schemas.openxmlformats.org/drawingml/2006/main" idx="2">
          <a:schemeClr val="dk1">
            <a:shade val="50000"/>
          </a:schemeClr>
        </a:lnRef>
        <a:fillRef xmlns:a="http://schemas.openxmlformats.org/drawingml/2006/main" idx="1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0.55801</cdr:x>
      <cdr:y>0.34004</cdr:y>
    </cdr:from>
    <cdr:to>
      <cdr:x>0.7321</cdr:x>
      <cdr:y>0.37152</cdr:y>
    </cdr:to>
    <cdr:sp macro="" textlink="">
      <cdr:nvSpPr>
        <cdr:cNvPr id="25" name="Выгнутая вниз стрелка 24"/>
        <cdr:cNvSpPr/>
      </cdr:nvSpPr>
      <cdr:spPr>
        <a:xfrm xmlns:a="http://schemas.openxmlformats.org/drawingml/2006/main" rot="10800000" flipV="1">
          <a:off x="5418636" y="1977676"/>
          <a:ext cx="1690526" cy="183088"/>
        </a:xfrm>
        <a:prstGeom xmlns:a="http://schemas.openxmlformats.org/drawingml/2006/main" prst="curvedUpArrow">
          <a:avLst/>
        </a:prstGeom>
      </cdr:spPr>
      <cdr:style>
        <a:lnRef xmlns:a="http://schemas.openxmlformats.org/drawingml/2006/main" idx="2">
          <a:schemeClr val="dk1">
            <a:shade val="50000"/>
          </a:schemeClr>
        </a:lnRef>
        <a:fillRef xmlns:a="http://schemas.openxmlformats.org/drawingml/2006/main" idx="1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0.37406</cdr:x>
      <cdr:y>0.6682</cdr:y>
    </cdr:from>
    <cdr:to>
      <cdr:x>0.46822</cdr:x>
      <cdr:y>0.83907</cdr:y>
    </cdr:to>
    <cdr:sp macro="" textlink="">
      <cdr:nvSpPr>
        <cdr:cNvPr id="26" name="TextBox 25"/>
        <cdr:cNvSpPr txBox="1"/>
      </cdr:nvSpPr>
      <cdr:spPr>
        <a:xfrm xmlns:a="http://schemas.openxmlformats.org/drawingml/2006/main">
          <a:off x="3632364" y="3575863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0.31754</cdr:x>
      <cdr:y>0.70884</cdr:y>
    </cdr:from>
    <cdr:to>
      <cdr:x>0.44236</cdr:x>
      <cdr:y>0.79825</cdr:y>
    </cdr:to>
    <cdr:sp macro="" textlink="">
      <cdr:nvSpPr>
        <cdr:cNvPr id="27" name="TextBox 26"/>
        <cdr:cNvSpPr txBox="1"/>
      </cdr:nvSpPr>
      <cdr:spPr>
        <a:xfrm xmlns:a="http://schemas.openxmlformats.org/drawingml/2006/main">
          <a:off x="3083472" y="4122639"/>
          <a:ext cx="1212082" cy="5200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0.33741</cdr:x>
      <cdr:y>0.63244</cdr:y>
    </cdr:from>
    <cdr:to>
      <cdr:x>0.42281</cdr:x>
      <cdr:y>0.72979</cdr:y>
    </cdr:to>
    <cdr:sp macro="" textlink="">
      <cdr:nvSpPr>
        <cdr:cNvPr id="28" name="TextBox 27"/>
        <cdr:cNvSpPr txBox="1"/>
      </cdr:nvSpPr>
      <cdr:spPr>
        <a:xfrm xmlns:a="http://schemas.openxmlformats.org/drawingml/2006/main">
          <a:off x="3276425" y="3678277"/>
          <a:ext cx="829289" cy="56618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92,3%</a:t>
          </a:r>
          <a:endParaRPr lang="ru-RU" sz="1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0.6029</cdr:x>
      <cdr:y>0.67416</cdr:y>
    </cdr:from>
    <cdr:to>
      <cdr:x>0.69159</cdr:x>
      <cdr:y>0.72383</cdr:y>
    </cdr:to>
    <cdr:sp macro="" textlink="">
      <cdr:nvSpPr>
        <cdr:cNvPr id="29" name="TextBox 28"/>
        <cdr:cNvSpPr txBox="1"/>
      </cdr:nvSpPr>
      <cdr:spPr>
        <a:xfrm xmlns:a="http://schemas.openxmlformats.org/drawingml/2006/main">
          <a:off x="5854568" y="3607760"/>
          <a:ext cx="861237" cy="2658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0.56547</cdr:x>
      <cdr:y>0.60009</cdr:y>
    </cdr:from>
    <cdr:to>
      <cdr:x>0.73078</cdr:x>
      <cdr:y>0.689</cdr:y>
    </cdr:to>
    <cdr:sp macro="" textlink="">
      <cdr:nvSpPr>
        <cdr:cNvPr id="30" name="TextBox 29"/>
        <cdr:cNvSpPr txBox="1"/>
      </cdr:nvSpPr>
      <cdr:spPr>
        <a:xfrm xmlns:a="http://schemas.openxmlformats.org/drawingml/2006/main">
          <a:off x="5491068" y="3490136"/>
          <a:ext cx="1605293" cy="5171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0.61472</cdr:x>
      <cdr:y>0.64425</cdr:y>
    </cdr:from>
    <cdr:to>
      <cdr:x>0.73188</cdr:x>
      <cdr:y>0.85088</cdr:y>
    </cdr:to>
    <cdr:sp macro="" textlink="">
      <cdr:nvSpPr>
        <cdr:cNvPr id="31" name="TextBox 30"/>
        <cdr:cNvSpPr txBox="1"/>
      </cdr:nvSpPr>
      <cdr:spPr>
        <a:xfrm xmlns:a="http://schemas.openxmlformats.org/drawingml/2006/main">
          <a:off x="5969344" y="3746943"/>
          <a:ext cx="1137699" cy="120176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103,0%</a:t>
          </a:r>
          <a:endParaRPr lang="ru-RU" sz="1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0.31967</cdr:x>
      <cdr:y>0.41998</cdr:y>
    </cdr:from>
    <cdr:to>
      <cdr:x>0.47294</cdr:x>
      <cdr:y>0.51544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808312" y="1900808"/>
          <a:ext cx="1346448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0.71134</cdr:x>
      <cdr:y>0.01549</cdr:y>
    </cdr:from>
    <cdr:to>
      <cdr:x>1</cdr:x>
      <cdr:y>0.95854</cdr:y>
    </cdr:to>
    <cdr:sp macro="" textlink="">
      <cdr:nvSpPr>
        <cdr:cNvPr id="3" name="Скругленный прямоугольник 2"/>
        <cdr:cNvSpPr/>
      </cdr:nvSpPr>
      <cdr:spPr>
        <a:xfrm xmlns:a="http://schemas.openxmlformats.org/drawingml/2006/main">
          <a:off x="6769854" y="77420"/>
          <a:ext cx="2747203" cy="4712564"/>
        </a:xfrm>
        <a:prstGeom xmlns:a="http://schemas.openxmlformats.org/drawingml/2006/main" prst="roundRect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6"/>
        </a:lnRef>
        <a:fillRef xmlns:a="http://schemas.openxmlformats.org/drawingml/2006/main" idx="2">
          <a:schemeClr val="accent6"/>
        </a:fillRef>
        <a:effectRef xmlns:a="http://schemas.openxmlformats.org/drawingml/2006/main" idx="1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just"/>
          <a:r>
            <a:rPr lang="ru-RU" sz="1300" dirty="0" smtClean="0">
              <a:solidFill>
                <a:schemeClr val="dk1"/>
              </a:solidFill>
              <a:effectLst/>
              <a:latin typeface="Times New Roman" pitchFamily="18" charset="0"/>
              <a:cs typeface="Times New Roman" pitchFamily="18" charset="0"/>
            </a:rPr>
            <a:t>Объемы налога на доходы физических лиц формируются с учетом:</a:t>
          </a:r>
        </a:p>
        <a:p xmlns:a="http://schemas.openxmlformats.org/drawingml/2006/main">
          <a:pPr algn="just"/>
          <a:r>
            <a:rPr lang="ru-RU" sz="1300" dirty="0" smtClean="0">
              <a:solidFill>
                <a:schemeClr val="dk1"/>
              </a:solidFill>
              <a:effectLst/>
              <a:latin typeface="Times New Roman" pitchFamily="18" charset="0"/>
              <a:cs typeface="Times New Roman" pitchFamily="18" charset="0"/>
            </a:rPr>
            <a:t>а) единых нормативов зачисления налога на доходы физических лиц, в том числе установленных для городских округов в соответствии с п. 2 ст. 61.2 Бюджетного кодекса  Российской Федерации;</a:t>
          </a:r>
        </a:p>
        <a:p xmlns:a="http://schemas.openxmlformats.org/drawingml/2006/main">
          <a:pPr algn="just"/>
          <a:r>
            <a:rPr lang="ru-RU" sz="1300" dirty="0" smtClean="0">
              <a:solidFill>
                <a:schemeClr val="dk1"/>
              </a:solidFill>
              <a:effectLst/>
              <a:latin typeface="Times New Roman" pitchFamily="18" charset="0"/>
              <a:cs typeface="Times New Roman" pitchFamily="18" charset="0"/>
            </a:rPr>
            <a:t>б) дополнительных нормативов, заменяющих дотации на выравнивание бюджетной обеспеченности муниципальных районов (городских округов) в соответствии со ст. 58 Бюджетного кодекса  Российской Федерации, в том числе установленных для бюджета городского  округа  Евпатория.</a:t>
          </a:r>
          <a:endParaRPr lang="ru-RU" sz="1300" dirty="0">
            <a:solidFill>
              <a:schemeClr val="dk1"/>
            </a:solidFill>
            <a:effectLst/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0.31967</cdr:x>
      <cdr:y>0.41998</cdr:y>
    </cdr:from>
    <cdr:to>
      <cdr:x>0.47294</cdr:x>
      <cdr:y>0.51544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808312" y="1900808"/>
          <a:ext cx="1346448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0.71134</cdr:x>
      <cdr:y>0.01549</cdr:y>
    </cdr:from>
    <cdr:to>
      <cdr:x>1</cdr:x>
      <cdr:y>0.95854</cdr:y>
    </cdr:to>
    <cdr:sp macro="" textlink="">
      <cdr:nvSpPr>
        <cdr:cNvPr id="3" name="Скругленный прямоугольник 2"/>
        <cdr:cNvSpPr/>
      </cdr:nvSpPr>
      <cdr:spPr>
        <a:xfrm xmlns:a="http://schemas.openxmlformats.org/drawingml/2006/main">
          <a:off x="6769854" y="77420"/>
          <a:ext cx="2747203" cy="4712564"/>
        </a:xfrm>
        <a:prstGeom xmlns:a="http://schemas.openxmlformats.org/drawingml/2006/main" prst="roundRect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6"/>
        </a:lnRef>
        <a:fillRef xmlns:a="http://schemas.openxmlformats.org/drawingml/2006/main" idx="2">
          <a:schemeClr val="accent6"/>
        </a:fillRef>
        <a:effectRef xmlns:a="http://schemas.openxmlformats.org/drawingml/2006/main" idx="1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Размер </a:t>
          </a:r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дифференцированного норматива отчислений в отношении каждого  муниципального образования устанавливается </a:t>
          </a:r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Законом  Республики </a:t>
          </a:r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Крым о бюджете Республики Крым на очередной финансовый год и на плановый </a:t>
          </a:r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период, </a:t>
          </a:r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исходя из протяженности автомобильных дорог местного значения, находящихся в собственности соответствующего муниципального образования, в виде норматива в </a:t>
          </a:r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процентах</a:t>
          </a:r>
          <a:r>
            <a:rPr lang="ru-RU" sz="1400" b="1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  <a:p xmlns:a="http://schemas.openxmlformats.org/drawingml/2006/main">
          <a:endParaRPr lang="ru-RU" sz="1400" b="1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0.31967</cdr:x>
      <cdr:y>0.41998</cdr:y>
    </cdr:from>
    <cdr:to>
      <cdr:x>0.47294</cdr:x>
      <cdr:y>0.51544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808312" y="1900808"/>
          <a:ext cx="1346448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050" dirty="0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0.31967</cdr:x>
      <cdr:y>0.41998</cdr:y>
    </cdr:from>
    <cdr:to>
      <cdr:x>0.47294</cdr:x>
      <cdr:y>0.51544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808312" y="1900808"/>
          <a:ext cx="1346448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0.31967</cdr:x>
      <cdr:y>0.41998</cdr:y>
    </cdr:from>
    <cdr:to>
      <cdr:x>0.47294</cdr:x>
      <cdr:y>0.51544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808312" y="1900808"/>
          <a:ext cx="1346448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0.31967</cdr:x>
      <cdr:y>0.41998</cdr:y>
    </cdr:from>
    <cdr:to>
      <cdr:x>0.47294</cdr:x>
      <cdr:y>0.51544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808312" y="1900808"/>
          <a:ext cx="1346448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0.31967</cdr:x>
      <cdr:y>0.41998</cdr:y>
    </cdr:from>
    <cdr:to>
      <cdr:x>0.47294</cdr:x>
      <cdr:y>0.51544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808312" y="1900808"/>
          <a:ext cx="1346448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0.76826</cdr:x>
      <cdr:y>0.52275</cdr:y>
    </cdr:from>
    <cdr:to>
      <cdr:x>0.868</cdr:x>
      <cdr:y>0.62603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569330" y="2705008"/>
          <a:ext cx="723014" cy="53443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0.66578</cdr:x>
      <cdr:y>0.03947</cdr:y>
    </cdr:from>
    <cdr:to>
      <cdr:x>0.96978</cdr:x>
      <cdr:y>0.09211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992705" y="216024"/>
          <a:ext cx="2736304" cy="288032"/>
        </a:xfrm>
        <a:prstGeom xmlns:a="http://schemas.openxmlformats.org/drawingml/2006/main" prst="rect">
          <a:avLst/>
        </a:prstGeom>
        <a:ln xmlns:a="http://schemas.openxmlformats.org/drawingml/2006/main" w="9525">
          <a:solidFill>
            <a:schemeClr val="tx1"/>
          </a:solidFill>
        </a:ln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Общий объем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0.79378</cdr:x>
      <cdr:y>0.26316</cdr:y>
    </cdr:from>
    <cdr:to>
      <cdr:x>0.89537</cdr:x>
      <cdr:y>0.43024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7144833" y="144016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0.31967</cdr:x>
      <cdr:y>0.41998</cdr:y>
    </cdr:from>
    <cdr:to>
      <cdr:x>0.47294</cdr:x>
      <cdr:y>0.51544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808312" y="1900808"/>
          <a:ext cx="1346448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drawings/drawing12.xml><?xml version="1.0" encoding="utf-8"?>
<c:userShapes xmlns:c="http://schemas.openxmlformats.org/drawingml/2006/chart">
  <cdr:relSizeAnchor xmlns:cdr="http://schemas.openxmlformats.org/drawingml/2006/chartDrawing">
    <cdr:from>
      <cdr:x>0.10555</cdr:x>
      <cdr:y>0</cdr:y>
    </cdr:from>
    <cdr:to>
      <cdr:x>0.4929</cdr:x>
      <cdr:y>0.23251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982162" y="0"/>
          <a:ext cx="3604469" cy="127243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Общий объём :</a:t>
          </a:r>
        </a:p>
        <a:p xmlns:a="http://schemas.openxmlformats.org/drawingml/2006/main">
          <a:r>
            <a: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На 2025 год – 2 680 687,5</a:t>
          </a:r>
        </a:p>
        <a:p xmlns:a="http://schemas.openxmlformats.org/drawingml/2006/main">
          <a:r>
            <a: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На 2026 </a:t>
          </a:r>
          <a:r>
            <a: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год</a:t>
          </a:r>
          <a:r>
            <a: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–  2 473 714,2</a:t>
          </a:r>
        </a:p>
        <a:p xmlns:a="http://schemas.openxmlformats.org/drawingml/2006/main">
          <a:r>
            <a: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На 2027 год – 2 349 466,2</a:t>
          </a:r>
        </a:p>
        <a:p xmlns:a="http://schemas.openxmlformats.org/drawingml/2006/main">
          <a:endParaRPr lang="ru-RU" sz="1100" dirty="0"/>
        </a:p>
      </cdr:txBody>
    </cdr:sp>
  </cdr:relSizeAnchor>
</c:userShapes>
</file>

<file path=ppt/drawings/drawing13.xml><?xml version="1.0" encoding="utf-8"?>
<c:userShapes xmlns:c="http://schemas.openxmlformats.org/drawingml/2006/chart">
  <cdr:relSizeAnchor xmlns:cdr="http://schemas.openxmlformats.org/drawingml/2006/chartDrawing">
    <cdr:from>
      <cdr:x>0.30332</cdr:x>
      <cdr:y>0.22461</cdr:y>
    </cdr:from>
    <cdr:to>
      <cdr:x>0.33026</cdr:x>
      <cdr:y>0.80311</cdr:y>
    </cdr:to>
    <cdr:sp macro="" textlink="">
      <cdr:nvSpPr>
        <cdr:cNvPr id="2" name="Правая фигурная скобка 1"/>
        <cdr:cNvSpPr/>
      </cdr:nvSpPr>
      <cdr:spPr>
        <a:xfrm xmlns:a="http://schemas.openxmlformats.org/drawingml/2006/main">
          <a:off x="2945478" y="1176576"/>
          <a:ext cx="261605" cy="3030265"/>
        </a:xfrm>
        <a:prstGeom xmlns:a="http://schemas.openxmlformats.org/drawingml/2006/main" prst="rightBrace">
          <a:avLst/>
        </a:prstGeom>
        <a:ln xmlns:a="http://schemas.openxmlformats.org/drawingml/2006/main" cmpd="sng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0.57243</cdr:x>
      <cdr:y>0.28348</cdr:y>
    </cdr:from>
    <cdr:to>
      <cdr:x>0.59633</cdr:x>
      <cdr:y>0.81326</cdr:y>
    </cdr:to>
    <cdr:sp macro="" textlink="">
      <cdr:nvSpPr>
        <cdr:cNvPr id="3" name="Правая фигурная скобка 2"/>
        <cdr:cNvSpPr/>
      </cdr:nvSpPr>
      <cdr:spPr>
        <a:xfrm xmlns:a="http://schemas.openxmlformats.org/drawingml/2006/main">
          <a:off x="5558663" y="1484925"/>
          <a:ext cx="232110" cy="2775077"/>
        </a:xfrm>
        <a:prstGeom xmlns:a="http://schemas.openxmlformats.org/drawingml/2006/main" prst="rightBrac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0.84845</cdr:x>
      <cdr:y>0.31393</cdr:y>
    </cdr:from>
    <cdr:to>
      <cdr:x>0.87747</cdr:x>
      <cdr:y>0.81123</cdr:y>
    </cdr:to>
    <cdr:sp macro="" textlink="">
      <cdr:nvSpPr>
        <cdr:cNvPr id="4" name="Правая фигурная скобка 3"/>
        <cdr:cNvSpPr/>
      </cdr:nvSpPr>
      <cdr:spPr>
        <a:xfrm xmlns:a="http://schemas.openxmlformats.org/drawingml/2006/main">
          <a:off x="8239040" y="1644424"/>
          <a:ext cx="281802" cy="2604948"/>
        </a:xfrm>
        <a:prstGeom xmlns:a="http://schemas.openxmlformats.org/drawingml/2006/main" prst="rightBrac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0.28911</cdr:x>
      <cdr:y>0.34016</cdr:y>
    </cdr:from>
    <cdr:to>
      <cdr:x>0.32927</cdr:x>
      <cdr:y>0.62884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591470" y="1781819"/>
          <a:ext cx="360040" cy="151216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0.28911</cdr:x>
      <cdr:y>0.36765</cdr:y>
    </cdr:from>
    <cdr:to>
      <cdr:x>0.32927</cdr:x>
      <cdr:y>0.62884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2591470" y="1925835"/>
          <a:ext cx="360040" cy="13681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0.33909</cdr:x>
      <cdr:y>0.36829</cdr:y>
    </cdr:from>
    <cdr:to>
      <cdr:x>0.36319</cdr:x>
      <cdr:y>0.64322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3292825" y="1929199"/>
          <a:ext cx="234027" cy="14401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vert270" wrap="square" rtlCol="0" anchor="ctr" anchorCtr="1"/>
        <a:lstStyle xmlns:a="http://schemas.openxmlformats.org/drawingml/2006/main"/>
        <a:p xmlns:a="http://schemas.openxmlformats.org/drawingml/2006/main">
          <a:r>
            <a:rPr lang="ru-RU" sz="1600" b="1" dirty="0" smtClean="0"/>
            <a:t>5069,4</a:t>
          </a:r>
          <a:endParaRPr lang="ru-RU" sz="1600" b="1" dirty="0" smtClean="0"/>
        </a:p>
      </cdr:txBody>
    </cdr:sp>
  </cdr:relSizeAnchor>
  <cdr:relSizeAnchor xmlns:cdr="http://schemas.openxmlformats.org/drawingml/2006/chartDrawing">
    <cdr:from>
      <cdr:x>0.60822</cdr:x>
      <cdr:y>0.41591</cdr:y>
    </cdr:from>
    <cdr:to>
      <cdr:x>0.64013</cdr:x>
      <cdr:y>0.66335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5906207" y="2178605"/>
          <a:ext cx="309869" cy="129614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vert270" wrap="square" rtlCol="0" anchor="ctr" anchorCtr="1"/>
        <a:lstStyle xmlns:a="http://schemas.openxmlformats.org/drawingml/2006/main"/>
        <a:p xmlns:a="http://schemas.openxmlformats.org/drawingml/2006/main">
          <a:r>
            <a:rPr lang="ru-RU" sz="1600" b="1" dirty="0" smtClean="0"/>
            <a:t>4338,6</a:t>
          </a:r>
          <a:endParaRPr lang="ru-RU" sz="1100" dirty="0"/>
        </a:p>
      </cdr:txBody>
    </cdr:sp>
  </cdr:relSizeAnchor>
  <cdr:relSizeAnchor xmlns:cdr="http://schemas.openxmlformats.org/drawingml/2006/chartDrawing">
    <cdr:from>
      <cdr:x>0.76307</cdr:x>
      <cdr:y>0.43639</cdr:y>
    </cdr:from>
    <cdr:to>
      <cdr:x>0.79521</cdr:x>
      <cdr:y>0.65633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6839942" y="2285875"/>
          <a:ext cx="288032" cy="11521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0.88496</cdr:x>
      <cdr:y>0.43482</cdr:y>
    </cdr:from>
    <cdr:to>
      <cdr:x>0.91709</cdr:x>
      <cdr:y>0.66851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8593574" y="2277684"/>
          <a:ext cx="312003" cy="12241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vert270" wrap="square" rtlCol="0" anchor="ctr" anchorCtr="1"/>
        <a:lstStyle xmlns:a="http://schemas.openxmlformats.org/drawingml/2006/main"/>
        <a:p xmlns:a="http://schemas.openxmlformats.org/drawingml/2006/main">
          <a:r>
            <a:rPr lang="ru-RU" sz="1600" b="1" dirty="0" smtClean="0"/>
            <a:t>4299,2</a:t>
          </a:r>
          <a:endParaRPr lang="ru-RU" sz="1600" b="1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6400" cy="498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17" tIns="45959" rIns="91917" bIns="45959" numCol="1" anchor="t" anchorCtr="0" compatLnSpc="1">
            <a:prstTxWarp prst="textNoShape">
              <a:avLst/>
            </a:prstTxWarp>
          </a:bodyPr>
          <a:lstStyle>
            <a:lvl1pPr defTabSz="920750" eaLnBrk="1" hangingPunct="1">
              <a:defRPr sz="1200" smtClean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46435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1"/>
            <a:ext cx="2946400" cy="498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17" tIns="45959" rIns="91917" bIns="45959" numCol="1" anchor="t" anchorCtr="0" compatLnSpc="1">
            <a:prstTxWarp prst="textNoShape">
              <a:avLst/>
            </a:prstTxWarp>
          </a:bodyPr>
          <a:lstStyle>
            <a:lvl1pPr algn="r" defTabSz="920750" eaLnBrk="1" hangingPunct="1">
              <a:defRPr sz="1200" smtClean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46436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6657"/>
            <a:ext cx="2946400" cy="498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17" tIns="45959" rIns="91917" bIns="45959" numCol="1" anchor="b" anchorCtr="0" compatLnSpc="1">
            <a:prstTxWarp prst="textNoShape">
              <a:avLst/>
            </a:prstTxWarp>
          </a:bodyPr>
          <a:lstStyle>
            <a:lvl1pPr defTabSz="920750" eaLnBrk="1" hangingPunct="1">
              <a:defRPr sz="1200" smtClean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46437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6657"/>
            <a:ext cx="2946400" cy="498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17" tIns="45959" rIns="91917" bIns="45959" numCol="1" anchor="b" anchorCtr="0" compatLnSpc="1">
            <a:prstTxWarp prst="textNoShape">
              <a:avLst/>
            </a:prstTxWarp>
          </a:bodyPr>
          <a:lstStyle>
            <a:lvl1pPr algn="r" defTabSz="920750" eaLnBrk="1" hangingPunct="1">
              <a:defRPr sz="1200" smtClean="0"/>
            </a:lvl1pPr>
          </a:lstStyle>
          <a:p>
            <a:pPr>
              <a:defRPr/>
            </a:pPr>
            <a:fld id="{A5B1688D-F0BA-4875-B194-A3195E6D9D2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841148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4813" cy="498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94" tIns="46496" rIns="92994" bIns="46496" numCol="1" anchor="t" anchorCtr="0" compatLnSpc="1">
            <a:prstTxWarp prst="textNoShape">
              <a:avLst/>
            </a:prstTxWarp>
          </a:bodyPr>
          <a:lstStyle>
            <a:lvl1pPr defTabSz="930275" eaLnBrk="1" hangingPunct="1">
              <a:defRPr sz="1200" smtClean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1"/>
            <a:ext cx="2944812" cy="498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94" tIns="46496" rIns="92994" bIns="46496" numCol="1" anchor="t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 smtClean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146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09613" y="744538"/>
            <a:ext cx="537845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717296"/>
            <a:ext cx="4984750" cy="446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94" tIns="46496" rIns="92994" bIns="4649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noProof="0" smtClean="0"/>
              <a:t>Образец текста</a:t>
            </a:r>
          </a:p>
          <a:p>
            <a:pPr lvl="1"/>
            <a:r>
              <a:rPr lang="ru-RU" altLang="ru-RU" noProof="0" smtClean="0"/>
              <a:t>Второй уровень</a:t>
            </a:r>
          </a:p>
          <a:p>
            <a:pPr lvl="2"/>
            <a:r>
              <a:rPr lang="ru-RU" altLang="ru-RU" noProof="0" smtClean="0"/>
              <a:t>Третий уровень</a:t>
            </a:r>
          </a:p>
          <a:p>
            <a:pPr lvl="3"/>
            <a:r>
              <a:rPr lang="ru-RU" altLang="ru-RU" noProof="0" smtClean="0"/>
              <a:t>Четвертый уровень</a:t>
            </a:r>
          </a:p>
          <a:p>
            <a:pPr lvl="4"/>
            <a:r>
              <a:rPr lang="ru-RU" altLang="ru-RU" noProof="0" smtClean="0"/>
              <a:t>Пятый уровень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243"/>
            <a:ext cx="2944813" cy="498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94" tIns="46496" rIns="92994" bIns="46496" numCol="1" anchor="b" anchorCtr="0" compatLnSpc="1">
            <a:prstTxWarp prst="textNoShape">
              <a:avLst/>
            </a:prstTxWarp>
          </a:bodyPr>
          <a:lstStyle>
            <a:lvl1pPr defTabSz="930275" eaLnBrk="1" hangingPunct="1">
              <a:defRPr sz="1200" smtClean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428243"/>
            <a:ext cx="2944812" cy="498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94" tIns="46496" rIns="92994" bIns="46496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 smtClean="0"/>
            </a:lvl1pPr>
          </a:lstStyle>
          <a:p>
            <a:pPr>
              <a:defRPr/>
            </a:pPr>
            <a:fld id="{14A9C634-07F4-45F1-A988-EBF0875EBB0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0490730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709613" y="744538"/>
            <a:ext cx="537845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uk-UA" altLang="ru-RU" smtClean="0"/>
          </a:p>
        </p:txBody>
      </p:sp>
      <p:sp>
        <p:nvSpPr>
          <p:cNvPr id="307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A640E283-2605-416B-8804-CB73C70B9206}" type="slidenum">
              <a:rPr lang="ru-RU" altLang="ru-RU" smtClean="0"/>
              <a:pPr eaLnBrk="1" hangingPunct="1"/>
              <a:t>10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09613" y="744538"/>
            <a:ext cx="537845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A0E1C0-9145-4BAF-8055-723D0836F0F7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93715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09613" y="744538"/>
            <a:ext cx="537845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9E53E8-30AF-4886-9C62-2C095BCA6773}" type="slidenum">
              <a:rPr lang="ru-RU" smtClean="0"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94470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09613" y="744538"/>
            <a:ext cx="5378450" cy="3722687"/>
          </a:xfrm>
          <a:ln/>
        </p:spPr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70756" y="69755"/>
            <a:ext cx="9764486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403350" y="3200400"/>
            <a:ext cx="69342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582FDA2-4883-410A-A261-CB47ED49FB57}" type="datetime1">
              <a:rPr lang="ru-RU" altLang="ru-RU" smtClean="0"/>
              <a:pPr>
                <a:defRPr/>
              </a:pPr>
              <a:t>29.12.2025</a:t>
            </a:fld>
            <a:endParaRPr lang="en-US" alt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AD098E71-C24F-4F46-AAF9-37EE7D49D1E6}" type="slidenum">
              <a:rPr lang="en-US" altLang="ru-RU" smtClean="0"/>
              <a:pPr>
                <a:defRPr/>
              </a:pPr>
              <a:t>‹#›</a:t>
            </a:fld>
            <a:endParaRPr lang="en-US" alt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8176" y="1449304"/>
            <a:ext cx="9773332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8176" y="1396720"/>
            <a:ext cx="9773332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8176" y="2976649"/>
            <a:ext cx="9773332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95300" y="1505931"/>
            <a:ext cx="89154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65FE5E3-FD1A-416E-B22A-96272A4752E4}" type="datetime1">
              <a:rPr lang="ru-RU" altLang="ru-RU" smtClean="0"/>
              <a:pPr>
                <a:defRPr/>
              </a:pPr>
              <a:t>29.12.2025</a:t>
            </a:fld>
            <a:endParaRPr lang="en-US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DE194D-2827-4A3E-AF95-6D9ED7A47FAF}" type="slidenum">
              <a:rPr lang="en-US" altLang="ru-RU" smtClean="0"/>
              <a:pPr>
                <a:defRPr/>
              </a:pPr>
              <a:t>‹#›</a:t>
            </a:fld>
            <a:endParaRPr lang="en-US" alt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990600" y="1447800"/>
            <a:ext cx="84201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70756" y="69755"/>
            <a:ext cx="9764486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952501"/>
            <a:ext cx="84201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547938"/>
            <a:ext cx="84201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EB0782B-41D1-4A37-BF2C-D7CB0A66BA50}" type="datetime1">
              <a:rPr lang="ru-RU" altLang="ru-RU" smtClean="0"/>
              <a:pPr>
                <a:defRPr/>
              </a:pPr>
              <a:t>29.12.2025</a:t>
            </a:fld>
            <a:endParaRPr lang="en-US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66775" y="6172200"/>
            <a:ext cx="4333875" cy="457200"/>
          </a:xfrm>
        </p:spPr>
        <p:txBody>
          <a:bodyPr/>
          <a:lstStyle/>
          <a:p>
            <a:pPr>
              <a:defRPr/>
            </a:pPr>
            <a:endParaRPr lang="en-US" alt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75197" y="2376830"/>
            <a:ext cx="9764641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74909" y="2341476"/>
            <a:ext cx="976492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73999" y="2468880"/>
            <a:ext cx="9765839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58496" y="6208776"/>
            <a:ext cx="495300" cy="457200"/>
          </a:xfrm>
        </p:spPr>
        <p:txBody>
          <a:bodyPr/>
          <a:lstStyle/>
          <a:p>
            <a:pPr>
              <a:defRPr/>
            </a:pPr>
            <a:fld id="{0A928731-9286-4B2C-8D0F-DBEF230411CC}" type="slidenum">
              <a:rPr lang="en-US" altLang="ru-RU" smtClean="0"/>
              <a:pPr>
                <a:defRPr/>
              </a:pPr>
              <a:t>‹#›</a:t>
            </a:fld>
            <a:endParaRPr lang="en-US" alt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4936B24-8A49-42B0-999A-0C24F608567E}" type="datetime1">
              <a:rPr lang="ru-RU" altLang="ru-RU" smtClean="0"/>
              <a:pPr>
                <a:defRPr/>
              </a:pPr>
              <a:t>29.12.2025</a:t>
            </a:fld>
            <a:endParaRPr lang="en-US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EFD488-90DC-468D-87FE-D26896983596}" type="slidenum">
              <a:rPr lang="en-US" altLang="ru-RU" smtClean="0"/>
              <a:pPr>
                <a:defRPr/>
              </a:pPr>
              <a:t>‹#›</a:t>
            </a:fld>
            <a:endParaRPr lang="en-US" alt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990600" y="1447800"/>
            <a:ext cx="406146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5345113" y="1447800"/>
            <a:ext cx="406146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0600" y="273050"/>
            <a:ext cx="84201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90600" y="1447800"/>
            <a:ext cx="404495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5365750" y="1447800"/>
            <a:ext cx="404495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E171AEE-1DE8-4095-8B25-1C2F50ED0FD4}" type="datetime1">
              <a:rPr lang="ru-RU" altLang="ru-RU" smtClean="0"/>
              <a:pPr>
                <a:defRPr/>
              </a:pPr>
              <a:t>29.12.2025</a:t>
            </a:fld>
            <a:endParaRPr lang="en-US" alt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387E9B-7329-455B-8136-90996EC902C4}" type="slidenum">
              <a:rPr lang="en-US" altLang="ru-RU" smtClean="0"/>
              <a:pPr>
                <a:defRPr/>
              </a:pPr>
              <a:t>‹#›</a:t>
            </a:fld>
            <a:endParaRPr lang="en-US" altLang="ru-RU"/>
          </a:p>
        </p:txBody>
      </p:sp>
      <p:sp>
        <p:nvSpPr>
          <p:cNvPr id="11" name="Объект 10"/>
          <p:cNvSpPr>
            <a:spLocks noGrp="1"/>
          </p:cNvSpPr>
          <p:nvPr>
            <p:ph sz="half" idx="2"/>
          </p:nvPr>
        </p:nvSpPr>
        <p:spPr>
          <a:xfrm>
            <a:off x="990600" y="2247900"/>
            <a:ext cx="404495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4"/>
          </p:nvPr>
        </p:nvSpPr>
        <p:spPr>
          <a:xfrm>
            <a:off x="5365750" y="2247900"/>
            <a:ext cx="404495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181F69D-D459-4CCF-BF65-916E21E631A0}" type="datetime1">
              <a:rPr lang="ru-RU" altLang="ru-RU" smtClean="0"/>
              <a:pPr>
                <a:defRPr/>
              </a:pPr>
              <a:t>29.12.2025</a:t>
            </a:fld>
            <a:endParaRPr lang="en-US" alt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0A4EE2B-5728-46FF-A33A-A130D4B25DCF}" type="slidenum">
              <a:rPr lang="en-US" altLang="ru-RU" smtClean="0"/>
              <a:pPr>
                <a:defRPr/>
              </a:pPr>
              <a:t>‹#›</a:t>
            </a:fld>
            <a:endParaRPr lang="en-US" alt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10A8EA9-481C-40B8-A3C0-7755F530E623}" type="datetime1">
              <a:rPr lang="ru-RU" altLang="ru-RU" smtClean="0"/>
              <a:pPr>
                <a:defRPr/>
              </a:pPr>
              <a:t>29.12.2025</a:t>
            </a:fld>
            <a:endParaRPr lang="en-US" alt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60CADA-7892-49B3-A1A4-02CC8509D212}" type="slidenum">
              <a:rPr lang="en-US" altLang="ru-RU" smtClean="0"/>
              <a:pPr>
                <a:defRPr/>
              </a:pPr>
              <a:t>‹#›</a:t>
            </a:fld>
            <a:endParaRPr lang="en-US" alt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9342" y="69755"/>
            <a:ext cx="9764486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0600" y="273050"/>
            <a:ext cx="84201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90600" y="1600200"/>
            <a:ext cx="206375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D5AA3B9-E3B4-4948-8514-BBB78054D94B}" type="datetime1">
              <a:rPr lang="ru-RU" altLang="ru-RU" smtClean="0"/>
              <a:pPr>
                <a:defRPr/>
              </a:pPr>
              <a:t>29.12.2025</a:t>
            </a:fld>
            <a:endParaRPr lang="en-US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AD7399-16E1-4F67-B35C-C8367750A8AA}" type="slidenum">
              <a:rPr lang="en-US" altLang="ru-RU" smtClean="0"/>
              <a:pPr>
                <a:defRPr/>
              </a:pPr>
              <a:t>‹#›</a:t>
            </a:fld>
            <a:endParaRPr lang="en-US" alt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1"/>
          </p:nvPr>
        </p:nvSpPr>
        <p:spPr>
          <a:xfrm>
            <a:off x="3219450" y="1600200"/>
            <a:ext cx="619125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0600" y="4900550"/>
            <a:ext cx="79248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90600" y="5445825"/>
            <a:ext cx="79248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5EE1FC6-9760-458A-84E0-D0CF2B260673}" type="datetime1">
              <a:rPr lang="ru-RU" altLang="ru-RU" smtClean="0"/>
              <a:pPr>
                <a:defRPr/>
              </a:pPr>
              <a:t>29.12.2025</a:t>
            </a:fld>
            <a:endParaRPr lang="en-US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90600" y="6172200"/>
            <a:ext cx="4210050" cy="457200"/>
          </a:xfrm>
        </p:spPr>
        <p:txBody>
          <a:bodyPr/>
          <a:lstStyle/>
          <a:p>
            <a:pPr>
              <a:defRPr/>
            </a:pPr>
            <a:endParaRPr lang="en-US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58496" y="6208776"/>
            <a:ext cx="495300" cy="457200"/>
          </a:xfrm>
        </p:spPr>
        <p:txBody>
          <a:bodyPr/>
          <a:lstStyle/>
          <a:p>
            <a:pPr>
              <a:defRPr/>
            </a:pPr>
            <a:fld id="{F7533421-EA71-40AB-9903-58E4A1C761EA}" type="slidenum">
              <a:rPr lang="en-US" altLang="ru-RU" smtClean="0"/>
              <a:pPr>
                <a:defRPr/>
              </a:pPr>
              <a:t>‹#›</a:t>
            </a:fld>
            <a:endParaRPr lang="en-US" alt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73999" y="4683555"/>
            <a:ext cx="975741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74218" y="4650475"/>
            <a:ext cx="9757192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74220" y="4773225"/>
            <a:ext cx="9757190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74001" y="66675"/>
            <a:ext cx="9752029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2C63D9-71C1-4533-B328-361EC4B55E85}" type="datetime1">
              <a:rPr lang="ru-RU" altLang="ru-RU" smtClean="0"/>
              <a:pPr>
                <a:defRPr/>
              </a:pPr>
              <a:t>29.12.2025</a:t>
            </a:fld>
            <a:endParaRPr lang="en-US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2CC968-C089-4CA1-B7BB-CB0C4C2F7104}" type="slidenum">
              <a:rPr lang="en-US" altLang="ru-RU" smtClean="0"/>
              <a:pPr>
                <a:defRPr/>
              </a:pPr>
              <a:t>‹#›</a:t>
            </a:fld>
            <a:endParaRPr lang="en-US" alt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42"/>
            <a:ext cx="217932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90600" y="274640"/>
            <a:ext cx="602615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4186577-B424-4526-A223-7D6B7F87457B}" type="datetime1">
              <a:rPr lang="ru-RU" altLang="ru-RU" smtClean="0"/>
              <a:pPr>
                <a:defRPr/>
              </a:pPr>
              <a:t>29.12.2025</a:t>
            </a:fld>
            <a:endParaRPr lang="en-US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C50BB2-7C19-4E19-B171-DBE546C13BC8}" type="slidenum">
              <a:rPr lang="en-US" altLang="ru-RU" smtClean="0"/>
              <a:pPr>
                <a:defRPr/>
              </a:pPr>
              <a:t>‹#›</a:t>
            </a:fld>
            <a:endParaRPr lang="en-US" alt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552" y="2304029"/>
            <a:ext cx="5362448" cy="3689566"/>
          </a:xfrm>
          <a:prstGeom prst="rect">
            <a:avLst/>
          </a:prstGeom>
        </p:spPr>
      </p:pic>
      <p:sp>
        <p:nvSpPr>
          <p:cNvPr id="16" name="Picture Placeholder 3">
            <a:extLst>
              <a:ext uri="{FF2B5EF4-FFF2-40B4-BE49-F238E27FC236}">
                <a16:creationId xmlns:a16="http://schemas.microsoft.com/office/drawing/2014/main" xmlns="" id="{E436BB35-3A72-4F90-B4B8-13C1DE6D943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523470" y="2579805"/>
            <a:ext cx="3448409" cy="2665563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Вставить рисунок</a:t>
            </a:r>
            <a:endParaRPr lang="en-US" dirty="0"/>
          </a:p>
          <a:p>
            <a:endParaRPr lang="en-US" dirty="0"/>
          </a:p>
        </p:txBody>
      </p:sp>
      <p:sp>
        <p:nvSpPr>
          <p:cNvPr id="18" name="Текст 2">
            <a:extLst>
              <a:ext uri="{FF2B5EF4-FFF2-40B4-BE49-F238E27FC236}">
                <a16:creationId xmlns:a16="http://schemas.microsoft.com/office/drawing/2014/main" xmlns="" id="{765EE16E-6935-432D-A9C0-DD86BE747C5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1985" y="1275511"/>
            <a:ext cx="3949721" cy="4818061"/>
          </a:xfrm>
          <a:prstGeom prst="rect">
            <a:avLst/>
          </a:prstGeom>
        </p:spPr>
        <p:txBody>
          <a:bodyPr anchor="t"/>
          <a:lstStyle>
            <a:lvl1pPr marL="180975" indent="-180975" algn="l">
              <a:buFont typeface="Wingdings" panose="05000000000000000000" pitchFamily="2" charset="2"/>
              <a:buChar char="§"/>
              <a:tabLst>
                <a:tab pos="180975" algn="l"/>
              </a:tabLst>
              <a:defRPr sz="16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7" name="Заголовок 2">
            <a:extLst>
              <a:ext uri="{FF2B5EF4-FFF2-40B4-BE49-F238E27FC236}">
                <a16:creationId xmlns:a16="http://schemas.microsoft.com/office/drawing/2014/main" xmlns="" id="{5A70B060-B2F4-401F-B533-35CA6E02FB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8862" y="399631"/>
            <a:ext cx="8827959" cy="695924"/>
          </a:xfrm>
          <a:prstGeom prst="rect">
            <a:avLst/>
          </a:prstGeom>
        </p:spPr>
        <p:txBody>
          <a:bodyPr anchor="ctr"/>
          <a:lstStyle>
            <a:lvl1pPr>
              <a:defRPr sz="2800" b="1"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746800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32">
            <a:extLst>
              <a:ext uri="{FF2B5EF4-FFF2-40B4-BE49-F238E27FC236}">
                <a16:creationId xmlns:a16="http://schemas.microsoft.com/office/drawing/2014/main" xmlns="" id="{FF49F5A1-2D54-4311-9E9E-CCB655F2B9FA}"/>
              </a:ext>
            </a:extLst>
          </p:cNvPr>
          <p:cNvSpPr/>
          <p:nvPr userDrawn="1"/>
        </p:nvSpPr>
        <p:spPr>
          <a:xfrm>
            <a:off x="5041420" y="4818046"/>
            <a:ext cx="357878" cy="420317"/>
          </a:xfrm>
          <a:custGeom>
            <a:avLst/>
            <a:gdLst>
              <a:gd name="connsiteX0" fmla="*/ 0 w 435703"/>
              <a:gd name="connsiteY0" fmla="*/ 0 h 420317"/>
              <a:gd name="connsiteX1" fmla="*/ 435703 w 435703"/>
              <a:gd name="connsiteY1" fmla="*/ 0 h 420317"/>
              <a:gd name="connsiteX2" fmla="*/ 176733 w 435703"/>
              <a:gd name="connsiteY2" fmla="*/ 420317 h 420317"/>
              <a:gd name="connsiteX3" fmla="*/ 175459 w 435703"/>
              <a:gd name="connsiteY3" fmla="*/ 420317 h 420317"/>
              <a:gd name="connsiteX4" fmla="*/ 0 w 435703"/>
              <a:gd name="connsiteY4" fmla="*/ 0 h 420317"/>
              <a:gd name="connsiteX0" fmla="*/ 0 w 435703"/>
              <a:gd name="connsiteY0" fmla="*/ 0 h 420317"/>
              <a:gd name="connsiteX1" fmla="*/ 435703 w 435703"/>
              <a:gd name="connsiteY1" fmla="*/ 14288 h 420317"/>
              <a:gd name="connsiteX2" fmla="*/ 176733 w 435703"/>
              <a:gd name="connsiteY2" fmla="*/ 420317 h 420317"/>
              <a:gd name="connsiteX3" fmla="*/ 175459 w 435703"/>
              <a:gd name="connsiteY3" fmla="*/ 420317 h 420317"/>
              <a:gd name="connsiteX4" fmla="*/ 0 w 435703"/>
              <a:gd name="connsiteY4" fmla="*/ 0 h 420317"/>
              <a:gd name="connsiteX0" fmla="*/ 0 w 440465"/>
              <a:gd name="connsiteY0" fmla="*/ 0 h 420317"/>
              <a:gd name="connsiteX1" fmla="*/ 440465 w 440465"/>
              <a:gd name="connsiteY1" fmla="*/ 19051 h 420317"/>
              <a:gd name="connsiteX2" fmla="*/ 176733 w 440465"/>
              <a:gd name="connsiteY2" fmla="*/ 420317 h 420317"/>
              <a:gd name="connsiteX3" fmla="*/ 175459 w 440465"/>
              <a:gd name="connsiteY3" fmla="*/ 420317 h 420317"/>
              <a:gd name="connsiteX4" fmla="*/ 0 w 440465"/>
              <a:gd name="connsiteY4" fmla="*/ 0 h 420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0465" h="420317">
                <a:moveTo>
                  <a:pt x="0" y="0"/>
                </a:moveTo>
                <a:lnTo>
                  <a:pt x="440465" y="19051"/>
                </a:lnTo>
                <a:lnTo>
                  <a:pt x="176733" y="420317"/>
                </a:lnTo>
                <a:lnTo>
                  <a:pt x="175459" y="42031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C9D9E9E9-735E-4B37-BE36-F5FC8792E6C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367646" y="1802916"/>
            <a:ext cx="5538354" cy="3435686"/>
          </a:xfrm>
          <a:custGeom>
            <a:avLst/>
            <a:gdLst>
              <a:gd name="connsiteX0" fmla="*/ 0 w 6816436"/>
              <a:gd name="connsiteY0" fmla="*/ 0 h 3241964"/>
              <a:gd name="connsiteX1" fmla="*/ 6816436 w 6816436"/>
              <a:gd name="connsiteY1" fmla="*/ 0 h 3241964"/>
              <a:gd name="connsiteX2" fmla="*/ 6816436 w 6816436"/>
              <a:gd name="connsiteY2" fmla="*/ 3241964 h 3241964"/>
              <a:gd name="connsiteX3" fmla="*/ 1004719 w 6816436"/>
              <a:gd name="connsiteY3" fmla="*/ 3241964 h 3241964"/>
              <a:gd name="connsiteX4" fmla="*/ 0 w 6816436"/>
              <a:gd name="connsiteY4" fmla="*/ 835137 h 3241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16436" h="3241964">
                <a:moveTo>
                  <a:pt x="0" y="0"/>
                </a:moveTo>
                <a:lnTo>
                  <a:pt x="6816436" y="0"/>
                </a:lnTo>
                <a:lnTo>
                  <a:pt x="6816436" y="3241964"/>
                </a:lnTo>
                <a:lnTo>
                  <a:pt x="1004719" y="3241964"/>
                </a:lnTo>
                <a:lnTo>
                  <a:pt x="0" y="83513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1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ru-RU" dirty="0"/>
              <a:t>Вставить рисунок                                                                                           и отправить на задний план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8000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Connector 26">
            <a:extLst>
              <a:ext uri="{FF2B5EF4-FFF2-40B4-BE49-F238E27FC236}">
                <a16:creationId xmlns:a16="http://schemas.microsoft.com/office/drawing/2014/main" xmlns="" id="{D58D1A55-02F6-4A33-89F3-E192F941E0C6}"/>
              </a:ext>
            </a:extLst>
          </p:cNvPr>
          <p:cNvCxnSpPr/>
          <p:nvPr userDrawn="1"/>
        </p:nvCxnSpPr>
        <p:spPr>
          <a:xfrm>
            <a:off x="4953000" y="880054"/>
            <a:ext cx="0" cy="2808000"/>
          </a:xfrm>
          <a:prstGeom prst="line">
            <a:avLst/>
          </a:prstGeom>
          <a:ln w="38100">
            <a:solidFill>
              <a:schemeClr val="tx2"/>
            </a:solidFill>
            <a:prstDash val="solid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3">
            <a:extLst>
              <a:ext uri="{FF2B5EF4-FFF2-40B4-BE49-F238E27FC236}">
                <a16:creationId xmlns:a16="http://schemas.microsoft.com/office/drawing/2014/main" xmlns="" id="{54AAED63-76C3-4895-BD6D-69B8C9EA5E2F}"/>
              </a:ext>
            </a:extLst>
          </p:cNvPr>
          <p:cNvSpPr/>
          <p:nvPr userDrawn="1"/>
        </p:nvSpPr>
        <p:spPr>
          <a:xfrm>
            <a:off x="4907044" y="2258568"/>
            <a:ext cx="91912" cy="113122"/>
          </a:xfrm>
          <a:prstGeom prst="ellipse">
            <a:avLst/>
          </a:prstGeom>
          <a:solidFill>
            <a:schemeClr val="tx2"/>
          </a:solidFill>
          <a:ln w="508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20" name="Straight Connector 9">
            <a:extLst>
              <a:ext uri="{FF2B5EF4-FFF2-40B4-BE49-F238E27FC236}">
                <a16:creationId xmlns:a16="http://schemas.microsoft.com/office/drawing/2014/main" xmlns="" id="{9D6749A7-7981-4F00-A857-E305F2BF82D7}"/>
              </a:ext>
            </a:extLst>
          </p:cNvPr>
          <p:cNvCxnSpPr/>
          <p:nvPr userDrawn="1"/>
        </p:nvCxnSpPr>
        <p:spPr>
          <a:xfrm>
            <a:off x="4465199" y="2315511"/>
            <a:ext cx="43875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7">
            <a:extLst>
              <a:ext uri="{FF2B5EF4-FFF2-40B4-BE49-F238E27FC236}">
                <a16:creationId xmlns:a16="http://schemas.microsoft.com/office/drawing/2014/main" xmlns="" id="{C9E3E371-E110-4B2F-A30F-678A9E556ECC}"/>
              </a:ext>
            </a:extLst>
          </p:cNvPr>
          <p:cNvSpPr/>
          <p:nvPr userDrawn="1"/>
        </p:nvSpPr>
        <p:spPr>
          <a:xfrm>
            <a:off x="4907044" y="3645193"/>
            <a:ext cx="91912" cy="113122"/>
          </a:xfrm>
          <a:prstGeom prst="ellipse">
            <a:avLst/>
          </a:prstGeom>
          <a:solidFill>
            <a:schemeClr val="tx2"/>
          </a:solidFill>
          <a:ln w="508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22" name="Straight Connector 28">
            <a:extLst>
              <a:ext uri="{FF2B5EF4-FFF2-40B4-BE49-F238E27FC236}">
                <a16:creationId xmlns:a16="http://schemas.microsoft.com/office/drawing/2014/main" xmlns="" id="{45823006-C764-4B07-8F7A-7F3D6F665595}"/>
              </a:ext>
            </a:extLst>
          </p:cNvPr>
          <p:cNvCxnSpPr/>
          <p:nvPr userDrawn="1"/>
        </p:nvCxnSpPr>
        <p:spPr>
          <a:xfrm>
            <a:off x="4998956" y="3692900"/>
            <a:ext cx="426367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xmlns="" id="{C3169977-E8B8-4082-9803-CAD30AE9CB8C}"/>
              </a:ext>
            </a:extLst>
          </p:cNvPr>
          <p:cNvGrpSpPr/>
          <p:nvPr userDrawn="1"/>
        </p:nvGrpSpPr>
        <p:grpSpPr>
          <a:xfrm>
            <a:off x="3599060" y="1787947"/>
            <a:ext cx="856671" cy="1054364"/>
            <a:chOff x="4448467" y="1788329"/>
            <a:chExt cx="1054364" cy="1054364"/>
          </a:xfrm>
          <a:effectLst/>
        </p:grpSpPr>
        <p:sp>
          <p:nvSpPr>
            <p:cNvPr id="26" name="Rectangle 13">
              <a:extLst>
                <a:ext uri="{FF2B5EF4-FFF2-40B4-BE49-F238E27FC236}">
                  <a16:creationId xmlns:a16="http://schemas.microsoft.com/office/drawing/2014/main" xmlns="" id="{6524614D-2165-4261-B963-A17FDD803486}"/>
                </a:ext>
              </a:extLst>
            </p:cNvPr>
            <p:cNvSpPr/>
            <p:nvPr/>
          </p:nvSpPr>
          <p:spPr>
            <a:xfrm>
              <a:off x="4448467" y="1788329"/>
              <a:ext cx="1054364" cy="1054364"/>
            </a:xfrm>
            <a:prstGeom prst="rect">
              <a:avLst/>
            </a:prstGeom>
            <a:solidFill>
              <a:schemeClr val="accent1"/>
            </a:solidFill>
            <a:ln w="63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7" name="Rectangle 4">
              <a:extLst>
                <a:ext uri="{FF2B5EF4-FFF2-40B4-BE49-F238E27FC236}">
                  <a16:creationId xmlns:a16="http://schemas.microsoft.com/office/drawing/2014/main" xmlns="" id="{F3E2168E-2E6E-4B00-99C4-9EB42EE2B1EB}"/>
                </a:ext>
              </a:extLst>
            </p:cNvPr>
            <p:cNvSpPr/>
            <p:nvPr/>
          </p:nvSpPr>
          <p:spPr>
            <a:xfrm>
              <a:off x="4448467" y="2755823"/>
              <a:ext cx="1054364" cy="8687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xmlns="" id="{EA1D17E1-D26E-4810-B902-133B3ECFE31B}"/>
              </a:ext>
            </a:extLst>
          </p:cNvPr>
          <p:cNvGrpSpPr/>
          <p:nvPr userDrawn="1"/>
        </p:nvGrpSpPr>
        <p:grpSpPr>
          <a:xfrm>
            <a:off x="5425322" y="3165718"/>
            <a:ext cx="859861" cy="1054364"/>
            <a:chOff x="6677320" y="3165718"/>
            <a:chExt cx="1058290" cy="1054364"/>
          </a:xfrm>
          <a:effectLst/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xmlns="" id="{0DC14135-F5DA-4E6F-A025-4BC714CD401A}"/>
                </a:ext>
              </a:extLst>
            </p:cNvPr>
            <p:cNvSpPr/>
            <p:nvPr/>
          </p:nvSpPr>
          <p:spPr>
            <a:xfrm>
              <a:off x="6677320" y="3165718"/>
              <a:ext cx="1054364" cy="105436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31" name="Rectangle 33">
              <a:extLst>
                <a:ext uri="{FF2B5EF4-FFF2-40B4-BE49-F238E27FC236}">
                  <a16:creationId xmlns:a16="http://schemas.microsoft.com/office/drawing/2014/main" xmlns="" id="{3E25CB18-572D-42EC-97AF-D08300DCC736}"/>
                </a:ext>
              </a:extLst>
            </p:cNvPr>
            <p:cNvSpPr/>
            <p:nvPr/>
          </p:nvSpPr>
          <p:spPr>
            <a:xfrm>
              <a:off x="6681246" y="4133212"/>
              <a:ext cx="1054364" cy="8687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cxnSp>
        <p:nvCxnSpPr>
          <p:cNvPr id="34" name="Straight Connector 26">
            <a:extLst>
              <a:ext uri="{FF2B5EF4-FFF2-40B4-BE49-F238E27FC236}">
                <a16:creationId xmlns:a16="http://schemas.microsoft.com/office/drawing/2014/main" xmlns="" id="{16BBC598-1BDE-4D1A-BB88-72DA17CE70D4}"/>
              </a:ext>
            </a:extLst>
          </p:cNvPr>
          <p:cNvCxnSpPr/>
          <p:nvPr userDrawn="1"/>
        </p:nvCxnSpPr>
        <p:spPr>
          <a:xfrm>
            <a:off x="4960009" y="3758315"/>
            <a:ext cx="0" cy="3096000"/>
          </a:xfrm>
          <a:prstGeom prst="line">
            <a:avLst/>
          </a:prstGeom>
          <a:ln w="38100">
            <a:solidFill>
              <a:schemeClr val="tx2"/>
            </a:solidFill>
            <a:prstDash val="solid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Текст 2">
            <a:extLst>
              <a:ext uri="{FF2B5EF4-FFF2-40B4-BE49-F238E27FC236}">
                <a16:creationId xmlns:a16="http://schemas.microsoft.com/office/drawing/2014/main" xmlns="" id="{35F4A4C7-1501-4C9F-8958-D821FFB3FE7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52357" y="3092511"/>
            <a:ext cx="3099471" cy="31961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36" name="Текст 2">
            <a:extLst>
              <a:ext uri="{FF2B5EF4-FFF2-40B4-BE49-F238E27FC236}">
                <a16:creationId xmlns:a16="http://schemas.microsoft.com/office/drawing/2014/main" xmlns="" id="{AD7CB3B5-D1EF-42F4-9DE1-37EAB24E467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22965" y="1691760"/>
            <a:ext cx="3099471" cy="3196146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4" name="Заголовок 2">
            <a:extLst>
              <a:ext uri="{FF2B5EF4-FFF2-40B4-BE49-F238E27FC236}">
                <a16:creationId xmlns:a16="http://schemas.microsoft.com/office/drawing/2014/main" xmlns="" id="{9B80F71C-A499-45AC-8193-30D6AA3238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8862" y="399631"/>
            <a:ext cx="8827959" cy="695924"/>
          </a:xfrm>
          <a:prstGeom prst="rect">
            <a:avLst/>
          </a:prstGeom>
        </p:spPr>
        <p:txBody>
          <a:bodyPr anchor="ctr"/>
          <a:lstStyle>
            <a:lvl1pPr>
              <a:defRPr sz="2800" b="1"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796988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22613E47-EE21-490C-A99B-8BFD09B773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8862" y="399631"/>
            <a:ext cx="8827959" cy="695924"/>
          </a:xfrm>
          <a:prstGeom prst="rect">
            <a:avLst/>
          </a:prstGeom>
        </p:spPr>
        <p:txBody>
          <a:bodyPr anchor="ctr"/>
          <a:lstStyle>
            <a:lvl1pPr>
              <a:defRPr sz="2800" b="1"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235881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DC99FE11-9881-4EA9-ADC4-777EF1D48E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23799" y="1495974"/>
            <a:ext cx="4334558" cy="461928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3" name="Рисунок 2">
            <a:extLst>
              <a:ext uri="{FF2B5EF4-FFF2-40B4-BE49-F238E27FC236}">
                <a16:creationId xmlns:a16="http://schemas.microsoft.com/office/drawing/2014/main" xmlns="" id="{EBB194F7-AFF1-4565-AA29-DCFEC26EF93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953000" y="0"/>
            <a:ext cx="4953000" cy="6858000"/>
          </a:xfrm>
          <a:prstGeom prst="rect">
            <a:avLst/>
          </a:prstGeom>
          <a:solidFill>
            <a:schemeClr val="bg2"/>
          </a:solidFill>
        </p:spPr>
        <p:txBody>
          <a:bodyPr/>
          <a:lstStyle/>
          <a:p>
            <a:endParaRPr lang="ru-RU" dirty="0"/>
          </a:p>
        </p:txBody>
      </p:sp>
      <p:sp>
        <p:nvSpPr>
          <p:cNvPr id="15" name="Заголовок 2">
            <a:extLst>
              <a:ext uri="{FF2B5EF4-FFF2-40B4-BE49-F238E27FC236}">
                <a16:creationId xmlns:a16="http://schemas.microsoft.com/office/drawing/2014/main" xmlns="" id="{BCDB491C-6192-4569-8A02-5429D348D7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8862" y="399631"/>
            <a:ext cx="8827959" cy="695924"/>
          </a:xfrm>
          <a:prstGeom prst="rect">
            <a:avLst/>
          </a:prstGeom>
        </p:spPr>
        <p:txBody>
          <a:bodyPr anchor="ctr"/>
          <a:lstStyle>
            <a:lvl1pPr>
              <a:defRPr sz="2800" b="1"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053798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3">
            <a:extLst>
              <a:ext uri="{FF2B5EF4-FFF2-40B4-BE49-F238E27FC236}">
                <a16:creationId xmlns:a16="http://schemas.microsoft.com/office/drawing/2014/main" xmlns="" id="{E2139B24-BD53-4D4C-A303-1C2E2FEAD0E7}"/>
              </a:ext>
            </a:extLst>
          </p:cNvPr>
          <p:cNvSpPr/>
          <p:nvPr userDrawn="1"/>
        </p:nvSpPr>
        <p:spPr>
          <a:xfrm>
            <a:off x="824210" y="4566718"/>
            <a:ext cx="3829742" cy="1247071"/>
          </a:xfrm>
          <a:prstGeom prst="roundRect">
            <a:avLst>
              <a:gd name="adj" fmla="val 357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Текст 3">
            <a:extLst>
              <a:ext uri="{FF2B5EF4-FFF2-40B4-BE49-F238E27FC236}">
                <a16:creationId xmlns:a16="http://schemas.microsoft.com/office/drawing/2014/main" xmlns="" id="{B690B75D-C56C-4516-A269-71C0D816A0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24210" y="4566718"/>
            <a:ext cx="3829742" cy="1247071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FontTx/>
              <a:buNone/>
              <a:defRPr sz="1800" b="0">
                <a:solidFill>
                  <a:schemeClr val="tx1"/>
                </a:solidFill>
              </a:defRPr>
            </a:lvl1pPr>
            <a:lvl2pPr marL="457200" indent="0" algn="l">
              <a:buNone/>
              <a:defRPr sz="1400">
                <a:solidFill>
                  <a:schemeClr val="bg1"/>
                </a:solidFill>
              </a:defRPr>
            </a:lvl2pPr>
          </a:lstStyle>
          <a:p>
            <a:pPr lvl="0"/>
            <a:endParaRPr lang="ru-RU" dirty="0"/>
          </a:p>
        </p:txBody>
      </p:sp>
      <p:sp>
        <p:nvSpPr>
          <p:cNvPr id="5" name="Rounded Rectangle 3">
            <a:extLst>
              <a:ext uri="{FF2B5EF4-FFF2-40B4-BE49-F238E27FC236}">
                <a16:creationId xmlns:a16="http://schemas.microsoft.com/office/drawing/2014/main" xmlns="" id="{D1D352EC-0BDB-42A5-AD18-B94F5A0B6938}"/>
              </a:ext>
            </a:extLst>
          </p:cNvPr>
          <p:cNvSpPr/>
          <p:nvPr userDrawn="1"/>
        </p:nvSpPr>
        <p:spPr>
          <a:xfrm>
            <a:off x="824793" y="3026486"/>
            <a:ext cx="3829742" cy="1247071"/>
          </a:xfrm>
          <a:prstGeom prst="roundRect">
            <a:avLst>
              <a:gd name="adj" fmla="val 357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Текст 3">
            <a:extLst>
              <a:ext uri="{FF2B5EF4-FFF2-40B4-BE49-F238E27FC236}">
                <a16:creationId xmlns:a16="http://schemas.microsoft.com/office/drawing/2014/main" xmlns="" id="{0F1ECC38-595A-46F8-BB74-064491804CA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4793" y="3037138"/>
            <a:ext cx="3829742" cy="1225764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FontTx/>
              <a:buNone/>
              <a:defRPr sz="1800" b="0">
                <a:solidFill>
                  <a:schemeClr val="tx1"/>
                </a:solidFill>
              </a:defRPr>
            </a:lvl1pPr>
            <a:lvl2pPr marL="457200" indent="0" algn="l">
              <a:buNone/>
              <a:defRPr sz="1400">
                <a:solidFill>
                  <a:schemeClr val="bg1"/>
                </a:solidFill>
              </a:defRPr>
            </a:lvl2pPr>
          </a:lstStyle>
          <a:p>
            <a:pPr lvl="0"/>
            <a:endParaRPr lang="ru-RU" dirty="0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xmlns="" id="{A030F021-A705-4E91-8D9F-0F1C356ED8DE}"/>
              </a:ext>
            </a:extLst>
          </p:cNvPr>
          <p:cNvSpPr/>
          <p:nvPr userDrawn="1"/>
        </p:nvSpPr>
        <p:spPr>
          <a:xfrm>
            <a:off x="824210" y="1491301"/>
            <a:ext cx="3829742" cy="1247071"/>
          </a:xfrm>
          <a:prstGeom prst="roundRect">
            <a:avLst>
              <a:gd name="adj" fmla="val 357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Текст 3">
            <a:extLst>
              <a:ext uri="{FF2B5EF4-FFF2-40B4-BE49-F238E27FC236}">
                <a16:creationId xmlns:a16="http://schemas.microsoft.com/office/drawing/2014/main" xmlns="" id="{29315735-CF94-4DBB-A917-2D6ADAC1B69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33885" y="1501953"/>
            <a:ext cx="3810393" cy="1225764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FontTx/>
              <a:buNone/>
              <a:defRPr sz="1800" b="0">
                <a:solidFill>
                  <a:schemeClr val="tx1"/>
                </a:solidFill>
              </a:defRPr>
            </a:lvl1pPr>
            <a:lvl2pPr marL="457200" indent="0" algn="l">
              <a:buNone/>
              <a:defRPr sz="1400">
                <a:solidFill>
                  <a:schemeClr val="bg1"/>
                </a:solidFill>
              </a:defRPr>
            </a:lvl2pPr>
          </a:lstStyle>
          <a:p>
            <a:pPr lvl="0"/>
            <a:endParaRPr lang="ru-RU" dirty="0"/>
          </a:p>
        </p:txBody>
      </p:sp>
      <p:sp>
        <p:nvSpPr>
          <p:cNvPr id="14" name="Текст 3">
            <a:extLst>
              <a:ext uri="{FF2B5EF4-FFF2-40B4-BE49-F238E27FC236}">
                <a16:creationId xmlns:a16="http://schemas.microsoft.com/office/drawing/2014/main" xmlns="" id="{F0E8AFD7-082E-4B81-8630-2D4354082C3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953000" y="1491299"/>
            <a:ext cx="4533800" cy="4317444"/>
          </a:xfrm>
          <a:prstGeom prst="rect">
            <a:avLst/>
          </a:prstGeom>
        </p:spPr>
        <p:txBody>
          <a:bodyPr anchor="t"/>
          <a:lstStyle>
            <a:lvl1pPr marL="180975" indent="-180975" algn="l">
              <a:buClr>
                <a:schemeClr val="accent1"/>
              </a:buClr>
              <a:buFont typeface="Wingdings" panose="05000000000000000000" pitchFamily="2" charset="2"/>
              <a:buChar char="§"/>
              <a:defRPr sz="1600" b="0">
                <a:solidFill>
                  <a:schemeClr val="tx1"/>
                </a:solidFill>
              </a:defRPr>
            </a:lvl1pPr>
            <a:lvl2pPr marL="457200" indent="0" algn="l">
              <a:buNone/>
              <a:defRPr sz="1400">
                <a:solidFill>
                  <a:schemeClr val="bg1"/>
                </a:solidFill>
              </a:defRPr>
            </a:lvl2pPr>
          </a:lstStyle>
          <a:p>
            <a:pPr lvl="0"/>
            <a:endParaRPr lang="ru-RU" dirty="0"/>
          </a:p>
        </p:txBody>
      </p:sp>
      <p:sp>
        <p:nvSpPr>
          <p:cNvPr id="22" name="Oval 7">
            <a:extLst>
              <a:ext uri="{FF2B5EF4-FFF2-40B4-BE49-F238E27FC236}">
                <a16:creationId xmlns:a16="http://schemas.microsoft.com/office/drawing/2014/main" xmlns="" id="{8D241BC1-FE1A-4327-9819-38305DE7A001}"/>
              </a:ext>
            </a:extLst>
          </p:cNvPr>
          <p:cNvSpPr/>
          <p:nvPr/>
        </p:nvSpPr>
        <p:spPr>
          <a:xfrm>
            <a:off x="447509" y="1646835"/>
            <a:ext cx="760500" cy="936000"/>
          </a:xfrm>
          <a:prstGeom prst="ellipse">
            <a:avLst/>
          </a:prstGeom>
          <a:solidFill>
            <a:schemeClr val="accent4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Oval 7">
            <a:extLst>
              <a:ext uri="{FF2B5EF4-FFF2-40B4-BE49-F238E27FC236}">
                <a16:creationId xmlns:a16="http://schemas.microsoft.com/office/drawing/2014/main" xmlns="" id="{6A9B7A21-DA96-4CC5-90E1-18E81C0196D2}"/>
              </a:ext>
            </a:extLst>
          </p:cNvPr>
          <p:cNvSpPr/>
          <p:nvPr/>
        </p:nvSpPr>
        <p:spPr>
          <a:xfrm>
            <a:off x="447509" y="3182020"/>
            <a:ext cx="760500" cy="936000"/>
          </a:xfrm>
          <a:prstGeom prst="ellipse">
            <a:avLst/>
          </a:prstGeom>
          <a:solidFill>
            <a:schemeClr val="accent1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Oval 7">
            <a:extLst>
              <a:ext uri="{FF2B5EF4-FFF2-40B4-BE49-F238E27FC236}">
                <a16:creationId xmlns:a16="http://schemas.microsoft.com/office/drawing/2014/main" xmlns="" id="{76686AEE-B181-4A00-ABF7-E414758A43C0}"/>
              </a:ext>
            </a:extLst>
          </p:cNvPr>
          <p:cNvSpPr/>
          <p:nvPr/>
        </p:nvSpPr>
        <p:spPr>
          <a:xfrm>
            <a:off x="447509" y="4717205"/>
            <a:ext cx="760500" cy="936000"/>
          </a:xfrm>
          <a:prstGeom prst="ellipse">
            <a:avLst/>
          </a:prstGeom>
          <a:solidFill>
            <a:schemeClr val="accent2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Заголовок 2">
            <a:extLst>
              <a:ext uri="{FF2B5EF4-FFF2-40B4-BE49-F238E27FC236}">
                <a16:creationId xmlns:a16="http://schemas.microsoft.com/office/drawing/2014/main" xmlns="" id="{06110613-58B6-4E21-BCED-9D1E7D1F86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8862" y="399631"/>
            <a:ext cx="8827959" cy="695924"/>
          </a:xfrm>
          <a:prstGeom prst="rect">
            <a:avLst/>
          </a:prstGeom>
        </p:spPr>
        <p:txBody>
          <a:bodyPr anchor="ctr"/>
          <a:lstStyle>
            <a:lvl1pPr>
              <a:defRPr sz="2800" b="1"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852775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9342" y="69755"/>
            <a:ext cx="9764486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90600" y="274638"/>
            <a:ext cx="84201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90600" y="1447800"/>
            <a:ext cx="84201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686550" y="6191250"/>
            <a:ext cx="2682875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CE3BA57C-0639-4FF7-B6F8-51B11B6E47C7}" type="datetime1">
              <a:rPr lang="ru-RU" altLang="ru-RU" smtClean="0"/>
              <a:pPr>
                <a:defRPr/>
              </a:pPr>
              <a:t>29.12.2025</a:t>
            </a:fld>
            <a:endParaRPr lang="en-US" alt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90600" y="6172200"/>
            <a:ext cx="42926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58496" y="6210300"/>
            <a:ext cx="4953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fld id="{B6B540BF-8BC5-4770-AB5E-F5D0C8D6B57E}" type="slidenum">
              <a:rPr lang="en-US" altLang="ru-RU" smtClean="0"/>
              <a:pPr>
                <a:defRPr/>
              </a:pPr>
              <a:t>‹#›</a:t>
            </a:fld>
            <a:endParaRPr lang="en-US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597" r:id="rId1"/>
    <p:sldLayoutId id="2147485598" r:id="rId2"/>
    <p:sldLayoutId id="2147485599" r:id="rId3"/>
    <p:sldLayoutId id="2147485600" r:id="rId4"/>
    <p:sldLayoutId id="2147485601" r:id="rId5"/>
    <p:sldLayoutId id="2147485602" r:id="rId6"/>
    <p:sldLayoutId id="2147485603" r:id="rId7"/>
    <p:sldLayoutId id="2147485604" r:id="rId8"/>
    <p:sldLayoutId id="2147485605" r:id="rId9"/>
    <p:sldLayoutId id="2147485606" r:id="rId10"/>
    <p:sldLayoutId id="2147485607" r:id="rId11"/>
    <p:sldLayoutId id="2147485608" r:id="rId12"/>
    <p:sldLayoutId id="2147485609" r:id="rId13"/>
    <p:sldLayoutId id="2147485610" r:id="rId14"/>
    <p:sldLayoutId id="2147485611" r:id="rId15"/>
    <p:sldLayoutId id="2147485612" r:id="rId16"/>
    <p:sldLayoutId id="2147485613" r:id="rId17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9.png"/><Relationship Id="rId5" Type="http://schemas.openxmlformats.org/officeDocument/2006/relationships/image" Target="../media/image38.svg"/><Relationship Id="rId4" Type="http://schemas.openxmlformats.org/officeDocument/2006/relationships/image" Target="../media/image8.png"/><Relationship Id="rId9" Type="http://schemas.openxmlformats.org/officeDocument/2006/relationships/image" Target="../media/image42.sv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7" Type="http://schemas.openxmlformats.org/officeDocument/2006/relationships/image" Target="../media/image25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5.xml"/><Relationship Id="rId4" Type="http://schemas.openxmlformats.org/officeDocument/2006/relationships/chart" Target="../charts/chart1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311" y="5547378"/>
            <a:ext cx="9906000" cy="12926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600" b="1" dirty="0" smtClean="0">
                <a:cs typeface="Times New Roman" pitchFamily="18" charset="0"/>
              </a:rPr>
              <a:t> БЮДЖЕТ </a:t>
            </a:r>
            <a:r>
              <a:rPr lang="ru-RU" sz="2600" b="1" dirty="0">
                <a:cs typeface="Times New Roman" pitchFamily="18" charset="0"/>
              </a:rPr>
              <a:t>МУНИЦИПАЛЬНОГО ОБРАЗОВАНИЯ ГОРОДСКОЙ ОКРУГ ЕВПАТОРИЯ РЕСПУБЛИКИ КРЫМ НА </a:t>
            </a:r>
            <a:r>
              <a:rPr lang="ru-RU" sz="2600" b="1" dirty="0" smtClean="0">
                <a:cs typeface="Times New Roman" pitchFamily="18" charset="0"/>
              </a:rPr>
              <a:t>2025 </a:t>
            </a:r>
            <a:r>
              <a:rPr lang="ru-RU" sz="2600" b="1" dirty="0">
                <a:cs typeface="Times New Roman" pitchFamily="18" charset="0"/>
              </a:rPr>
              <a:t>ГОД И НА ПЛАНОВЫЙ ПЕРИОД </a:t>
            </a:r>
            <a:r>
              <a:rPr lang="ru-RU" sz="2600" b="1" dirty="0" smtClean="0">
                <a:cs typeface="Times New Roman" pitchFamily="18" charset="0"/>
              </a:rPr>
              <a:t>2026 </a:t>
            </a:r>
            <a:r>
              <a:rPr lang="ru-RU" sz="2600" b="1" dirty="0">
                <a:cs typeface="Times New Roman" pitchFamily="18" charset="0"/>
              </a:rPr>
              <a:t>И </a:t>
            </a:r>
            <a:r>
              <a:rPr lang="ru-RU" sz="2600" b="1" dirty="0" smtClean="0">
                <a:cs typeface="Times New Roman" pitchFamily="18" charset="0"/>
              </a:rPr>
              <a:t>2027 </a:t>
            </a:r>
            <a:r>
              <a:rPr lang="ru-RU" sz="2600" b="1" dirty="0">
                <a:cs typeface="Times New Roman" pitchFamily="18" charset="0"/>
              </a:rPr>
              <a:t>ГОДОВ</a:t>
            </a:r>
            <a:endParaRPr lang="ru-RU" sz="2600" b="1" cap="all" dirty="0">
              <a:ln w="0"/>
              <a:solidFill>
                <a:prstClr val="black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93" y="0"/>
            <a:ext cx="9821517" cy="5547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391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>
          <a:xfrm>
            <a:off x="495300" y="274639"/>
            <a:ext cx="8915400" cy="649287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/>
          <a:lstStyle/>
          <a:p>
            <a:pPr marL="320040" indent="-320040"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ru-RU" alt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Основные понятия и определения</a:t>
            </a:r>
          </a:p>
        </p:txBody>
      </p:sp>
      <p:sp>
        <p:nvSpPr>
          <p:cNvPr id="19459" name="Объект 2"/>
          <p:cNvSpPr>
            <a:spLocks noGrp="1"/>
          </p:cNvSpPr>
          <p:nvPr>
            <p:ph sz="quarter" idx="1"/>
          </p:nvPr>
        </p:nvSpPr>
        <p:spPr>
          <a:xfrm>
            <a:off x="495300" y="923925"/>
            <a:ext cx="8915400" cy="5476875"/>
          </a:xfrm>
          <a:prstGeom prst="rect">
            <a:avLst/>
          </a:prstGeom>
          <a:ln>
            <a:solidFill>
              <a:schemeClr val="tx1"/>
            </a:solidFill>
            <a:miter lim="800000"/>
            <a:headEnd/>
            <a:tailEnd/>
          </a:ln>
        </p:spPr>
        <p:txBody>
          <a:bodyPr>
            <a:normAutofit lnSpcReduction="10000"/>
          </a:bodyPr>
          <a:lstStyle/>
          <a:p>
            <a:pPr marL="0" indent="0" algn="just" eaLnBrk="1" hangingPunct="1">
              <a:lnSpc>
                <a:spcPct val="80000"/>
              </a:lnSpc>
              <a:spcAft>
                <a:spcPct val="0"/>
              </a:spcAft>
              <a:buFont typeface="Arial" charset="0"/>
              <a:buNone/>
            </a:pPr>
            <a:endParaRPr lang="ru-RU" alt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spcAft>
                <a:spcPct val="0"/>
              </a:spcAft>
              <a:buFont typeface="Arial" charset="0"/>
              <a:buNone/>
            </a:pPr>
            <a:r>
              <a:rPr lang="ru-RU" alt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</a:t>
            </a:r>
            <a:r>
              <a:rPr lang="ru-RU" alt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форма образования и расходования денежных средств, предназначенных для финансового обеспечения задач и функций государства и местного самоуправления;</a:t>
            </a:r>
          </a:p>
          <a:p>
            <a:pPr marL="0" indent="0" algn="just" eaLnBrk="1" hangingPunct="1">
              <a:lnSpc>
                <a:spcPct val="80000"/>
              </a:lnSpc>
              <a:spcAft>
                <a:spcPct val="0"/>
              </a:spcAft>
              <a:buFont typeface="Arial" charset="0"/>
              <a:buNone/>
            </a:pPr>
            <a:r>
              <a:rPr lang="ru-RU" alt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консолидированный бюджет</a:t>
            </a:r>
            <a:r>
              <a:rPr lang="ru-RU" alt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alt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свод бюджетов бюджетной системы Российской Федерации на соответствующей территории (за исключением бюджетов государственных внебюджетных фондов) без учета межбюджетных трансфертов между этими бюджетами;</a:t>
            </a:r>
          </a:p>
          <a:p>
            <a:pPr marL="0" indent="0" algn="just" eaLnBrk="1" hangingPunct="1">
              <a:lnSpc>
                <a:spcPct val="80000"/>
              </a:lnSpc>
              <a:spcAft>
                <a:spcPct val="0"/>
              </a:spcAft>
              <a:buFont typeface="Arial" charset="0"/>
              <a:buNone/>
            </a:pPr>
            <a:r>
              <a:rPr lang="ru-RU" alt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бюджетная система Российской Федерации</a:t>
            </a:r>
            <a:r>
              <a:rPr lang="ru-RU" alt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alt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основанная на экономических отношениях и государственном устройстве Российской Федерации, регулируемая законодательством Российской Федерации совокупность федерального бюджета, бюджетов субъектов Российской Федерации, местных бюджетов и бюджетов государственных внебюджетных фондов;</a:t>
            </a:r>
          </a:p>
          <a:p>
            <a:pPr marL="0" indent="0" algn="just" eaLnBrk="1" hangingPunct="1">
              <a:lnSpc>
                <a:spcPct val="80000"/>
              </a:lnSpc>
              <a:spcAft>
                <a:spcPct val="0"/>
              </a:spcAft>
              <a:buFont typeface="Arial" charset="0"/>
              <a:buNone/>
            </a:pPr>
            <a:r>
              <a:rPr lang="ru-RU" alt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бюджетный процесс - </a:t>
            </a:r>
            <a:r>
              <a:rPr lang="ru-RU" alt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регламентируемая законодательством Российской Федерации деятельность органов государственной власти, органов местного самоуправления и иных участников бюджетного процесса по составлению и рассмотрению проектов бюджетов, утверждению и исполнению бюджетов, контролю за их исполнением, осуществлению бюджетного учета, составлению, внешней проверке, рассмотрению и утверждению бюджетной отчетности; </a:t>
            </a:r>
          </a:p>
          <a:p>
            <a:pPr marL="0" indent="0" algn="just" eaLnBrk="1" hangingPunct="1">
              <a:lnSpc>
                <a:spcPct val="80000"/>
              </a:lnSpc>
              <a:spcAft>
                <a:spcPct val="0"/>
              </a:spcAft>
              <a:buFont typeface="Arial" charset="0"/>
              <a:buNone/>
            </a:pPr>
            <a:r>
              <a:rPr lang="ru-RU" alt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доходы бюджета - </a:t>
            </a:r>
            <a:r>
              <a:rPr lang="ru-RU" alt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поступающие в бюджет денежные средства, за исключением средств, являющихся источниками финансирования дефицита бюджета; </a:t>
            </a:r>
          </a:p>
          <a:p>
            <a:pPr marL="0" indent="0" algn="just" eaLnBrk="1" hangingPunct="1">
              <a:lnSpc>
                <a:spcPct val="80000"/>
              </a:lnSpc>
              <a:spcAft>
                <a:spcPct val="0"/>
              </a:spcAft>
              <a:buFont typeface="Arial" charset="0"/>
              <a:buNone/>
            </a:pPr>
            <a:r>
              <a:rPr lang="ru-RU" alt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расходы бюджета - </a:t>
            </a:r>
            <a:r>
              <a:rPr lang="ru-RU" alt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выплачиваемые из бюджета денежные средства, за исключением средств, являющихся источниками финансирования дефицита бюджета; </a:t>
            </a:r>
          </a:p>
          <a:p>
            <a:pPr marL="0" indent="0" algn="just">
              <a:lnSpc>
                <a:spcPct val="80000"/>
              </a:lnSpc>
              <a:spcAft>
                <a:spcPct val="0"/>
              </a:spcAft>
              <a:buNone/>
            </a:pPr>
            <a:r>
              <a:rPr lang="ru-RU" altLang="ru-RU" sz="1600" b="1" dirty="0">
                <a:latin typeface="Times New Roman" pitchFamily="18" charset="0"/>
                <a:cs typeface="Times New Roman" pitchFamily="18" charset="0"/>
              </a:rPr>
              <a:t>условно утверждаемые расходы бюджета - </a:t>
            </a:r>
            <a:r>
              <a:rPr lang="ru-RU" altLang="ru-RU" sz="1600" dirty="0">
                <a:latin typeface="Times New Roman" pitchFamily="18" charset="0"/>
                <a:cs typeface="Times New Roman" pitchFamily="18" charset="0"/>
              </a:rPr>
              <a:t>расходы, не распределенные в плановом периоде в соответствии с классификацией расходов бюджетов бюджетные ассигнования;</a:t>
            </a:r>
          </a:p>
          <a:p>
            <a:pPr marL="0" indent="0" algn="just">
              <a:lnSpc>
                <a:spcPct val="80000"/>
              </a:lnSpc>
              <a:spcAft>
                <a:spcPct val="0"/>
              </a:spcAft>
              <a:buNone/>
            </a:pPr>
            <a:r>
              <a:rPr lang="ru-RU" altLang="ru-RU" sz="1600" b="1" dirty="0">
                <a:latin typeface="Times New Roman" pitchFamily="18" charset="0"/>
                <a:cs typeface="Times New Roman" pitchFamily="18" charset="0"/>
              </a:rPr>
              <a:t>муниципальный долг - </a:t>
            </a:r>
            <a:r>
              <a:rPr lang="ru-RU" altLang="ru-RU" sz="1600" dirty="0">
                <a:latin typeface="Times New Roman" pitchFamily="18" charset="0"/>
                <a:cs typeface="Times New Roman" pitchFamily="18" charset="0"/>
              </a:rPr>
              <a:t>обязательства, возникающие из муниципальных заимствований, гарантий по обязательствам третьих лиц, другие обязательства в соответствии с видами долговых обязательств, принятые на себя муниципальным </a:t>
            </a:r>
            <a:r>
              <a:rPr lang="ru-RU" altLang="ru-RU" sz="1600" dirty="0" smtClean="0">
                <a:latin typeface="Times New Roman" pitchFamily="18" charset="0"/>
                <a:cs typeface="Times New Roman" pitchFamily="18" charset="0"/>
              </a:rPr>
              <a:t>образованием.</a:t>
            </a:r>
            <a:endParaRPr lang="ru-RU" altLang="ru-RU" sz="16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80000"/>
              </a:lnSpc>
              <a:spcAft>
                <a:spcPct val="0"/>
              </a:spcAft>
              <a:buNone/>
            </a:pPr>
            <a:r>
              <a:rPr lang="ru-RU" altLang="ru-RU" sz="8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 eaLnBrk="1" hangingPunct="1">
              <a:lnSpc>
                <a:spcPct val="80000"/>
              </a:lnSpc>
              <a:spcAft>
                <a:spcPct val="0"/>
              </a:spcAft>
              <a:buFont typeface="Arial" charset="0"/>
              <a:buNone/>
            </a:pPr>
            <a:endParaRPr lang="ru-RU" altLang="ru-RU" sz="6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8365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5f410b6fafbb7120f7db3c328ae337fb_XL.jpg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/>
          <a:srcRect t="2890" b="2890"/>
          <a:stretch>
            <a:fillRect/>
          </a:stretch>
        </p:blipFill>
        <p:spPr>
          <a:xfrm>
            <a:off x="5523470" y="2488019"/>
            <a:ext cx="3448409" cy="2757350"/>
          </a:xfrm>
        </p:spPr>
      </p:pic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401985" y="1275511"/>
            <a:ext cx="4223178" cy="4818061"/>
          </a:xfrm>
        </p:spPr>
        <p:txBody>
          <a:bodyPr>
            <a:normAutofit fontScale="92500" lnSpcReduction="20000"/>
          </a:bodyPr>
          <a:lstStyle/>
          <a:p>
            <a:r>
              <a:rPr lang="ru-RU" sz="2000" b="1" dirty="0" smtClean="0">
                <a:cs typeface="Times New Roman" pitchFamily="18" charset="0"/>
              </a:rPr>
              <a:t>«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</a:t>
            </a:r>
            <a:r>
              <a:rPr lang="ru-RU" sz="2000" b="1" dirty="0" smtClean="0">
                <a:cs typeface="Times New Roman" pitchFamily="18" charset="0"/>
              </a:rPr>
              <a:t> для граждан» </a:t>
            </a:r>
            <a:r>
              <a:rPr lang="ru-RU" sz="2000" dirty="0" smtClean="0">
                <a:cs typeface="Times New Roman" pitchFamily="18" charset="0"/>
              </a:rPr>
              <a:t>–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аналитический документ, разрабатываемый в целях предоставления гражданам актуальной информации о проекте  бюджета городского округа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впатория Республики Крым в формате, доступном для широкого круга пользователей. В представленной информации отражены положения проекта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городского округа Евпатория Республики Крым на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предстоящие три года: 2025 год и плановый период 2026 и 2027 годов.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«Бюджет для граждан» нацелен на получение обратной связи от граждан по интересующим их вопросам.</a:t>
            </a:r>
          </a:p>
          <a:p>
            <a:endParaRPr lang="ru-RU" sz="2000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43732" y="294856"/>
            <a:ext cx="8827959" cy="695924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БЮДЖЕТ ДЛЯ ГРАЖДАН?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7370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Изображение выглядит как человек, компьютер, женщина, стол&#10;&#10;Автоматически созданное описание">
            <a:extLst>
              <a:ext uri="{FF2B5EF4-FFF2-40B4-BE49-F238E27FC236}">
                <a16:creationId xmlns:a16="http://schemas.microsoft.com/office/drawing/2014/main" xmlns="" id="{ACF42FD6-36A3-461B-81A6-227EB7C894A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506" b="3506"/>
          <a:stretch>
            <a:fillRect/>
          </a:stretch>
        </p:blipFill>
        <p:spPr/>
      </p:pic>
      <p:sp>
        <p:nvSpPr>
          <p:cNvPr id="33" name="Freeform: Shape 32">
            <a:extLst>
              <a:ext uri="{FF2B5EF4-FFF2-40B4-BE49-F238E27FC236}">
                <a16:creationId xmlns:a16="http://schemas.microsoft.com/office/drawing/2014/main" xmlns="" id="{41414636-CE8E-465F-BFEE-0671819A6847}"/>
              </a:ext>
            </a:extLst>
          </p:cNvPr>
          <p:cNvSpPr/>
          <p:nvPr/>
        </p:nvSpPr>
        <p:spPr>
          <a:xfrm>
            <a:off x="5041420" y="4818046"/>
            <a:ext cx="357878" cy="420317"/>
          </a:xfrm>
          <a:custGeom>
            <a:avLst/>
            <a:gdLst>
              <a:gd name="connsiteX0" fmla="*/ 0 w 435703"/>
              <a:gd name="connsiteY0" fmla="*/ 0 h 420317"/>
              <a:gd name="connsiteX1" fmla="*/ 435703 w 435703"/>
              <a:gd name="connsiteY1" fmla="*/ 0 h 420317"/>
              <a:gd name="connsiteX2" fmla="*/ 176733 w 435703"/>
              <a:gd name="connsiteY2" fmla="*/ 420317 h 420317"/>
              <a:gd name="connsiteX3" fmla="*/ 175459 w 435703"/>
              <a:gd name="connsiteY3" fmla="*/ 420317 h 420317"/>
              <a:gd name="connsiteX4" fmla="*/ 0 w 435703"/>
              <a:gd name="connsiteY4" fmla="*/ 0 h 420317"/>
              <a:gd name="connsiteX0" fmla="*/ 0 w 435703"/>
              <a:gd name="connsiteY0" fmla="*/ 0 h 420317"/>
              <a:gd name="connsiteX1" fmla="*/ 435703 w 435703"/>
              <a:gd name="connsiteY1" fmla="*/ 14288 h 420317"/>
              <a:gd name="connsiteX2" fmla="*/ 176733 w 435703"/>
              <a:gd name="connsiteY2" fmla="*/ 420317 h 420317"/>
              <a:gd name="connsiteX3" fmla="*/ 175459 w 435703"/>
              <a:gd name="connsiteY3" fmla="*/ 420317 h 420317"/>
              <a:gd name="connsiteX4" fmla="*/ 0 w 435703"/>
              <a:gd name="connsiteY4" fmla="*/ 0 h 420317"/>
              <a:gd name="connsiteX0" fmla="*/ 0 w 440465"/>
              <a:gd name="connsiteY0" fmla="*/ 0 h 420317"/>
              <a:gd name="connsiteX1" fmla="*/ 440465 w 440465"/>
              <a:gd name="connsiteY1" fmla="*/ 19051 h 420317"/>
              <a:gd name="connsiteX2" fmla="*/ 176733 w 440465"/>
              <a:gd name="connsiteY2" fmla="*/ 420317 h 420317"/>
              <a:gd name="connsiteX3" fmla="*/ 175459 w 440465"/>
              <a:gd name="connsiteY3" fmla="*/ 420317 h 420317"/>
              <a:gd name="connsiteX4" fmla="*/ 0 w 440465"/>
              <a:gd name="connsiteY4" fmla="*/ 0 h 420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0465" h="420317">
                <a:moveTo>
                  <a:pt x="0" y="0"/>
                </a:moveTo>
                <a:lnTo>
                  <a:pt x="440465" y="19051"/>
                </a:lnTo>
                <a:lnTo>
                  <a:pt x="176733" y="420317"/>
                </a:lnTo>
                <a:lnTo>
                  <a:pt x="175459" y="420317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xmlns="" id="{D25C89B9-7A78-479F-9318-CA2484706F89}"/>
              </a:ext>
            </a:extLst>
          </p:cNvPr>
          <p:cNvSpPr/>
          <p:nvPr/>
        </p:nvSpPr>
        <p:spPr>
          <a:xfrm>
            <a:off x="1" y="1802676"/>
            <a:ext cx="5397615" cy="3038475"/>
          </a:xfrm>
          <a:custGeom>
            <a:avLst/>
            <a:gdLst>
              <a:gd name="connsiteX0" fmla="*/ 0 w 6643219"/>
              <a:gd name="connsiteY0" fmla="*/ 0 h 2821648"/>
              <a:gd name="connsiteX1" fmla="*/ 5465335 w 6643219"/>
              <a:gd name="connsiteY1" fmla="*/ 0 h 2821648"/>
              <a:gd name="connsiteX2" fmla="*/ 6643219 w 6643219"/>
              <a:gd name="connsiteY2" fmla="*/ 2821648 h 2821648"/>
              <a:gd name="connsiteX3" fmla="*/ 0 w 6643219"/>
              <a:gd name="connsiteY3" fmla="*/ 2821648 h 2821648"/>
              <a:gd name="connsiteX4" fmla="*/ 0 w 6643219"/>
              <a:gd name="connsiteY4" fmla="*/ 0 h 2821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43219" h="2821648">
                <a:moveTo>
                  <a:pt x="0" y="0"/>
                </a:moveTo>
                <a:lnTo>
                  <a:pt x="5465335" y="0"/>
                </a:lnTo>
                <a:lnTo>
                  <a:pt x="6643219" y="2821648"/>
                </a:lnTo>
                <a:lnTo>
                  <a:pt x="0" y="282164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8" name="Прямоугольник 77">
            <a:extLst>
              <a:ext uri="{FF2B5EF4-FFF2-40B4-BE49-F238E27FC236}">
                <a16:creationId xmlns:a16="http://schemas.microsoft.com/office/drawing/2014/main" xmlns="" id="{7BA77E3E-F038-4820-B2B7-A1DE2AC78C44}"/>
              </a:ext>
            </a:extLst>
          </p:cNvPr>
          <p:cNvSpPr/>
          <p:nvPr/>
        </p:nvSpPr>
        <p:spPr>
          <a:xfrm>
            <a:off x="-29984" y="3185578"/>
            <a:ext cx="4997397" cy="277830"/>
          </a:xfrm>
          <a:custGeom>
            <a:avLst/>
            <a:gdLst>
              <a:gd name="connsiteX0" fmla="*/ 0 w 2198246"/>
              <a:gd name="connsiteY0" fmla="*/ 0 h 252000"/>
              <a:gd name="connsiteX1" fmla="*/ 2198246 w 2198246"/>
              <a:gd name="connsiteY1" fmla="*/ 0 h 252000"/>
              <a:gd name="connsiteX2" fmla="*/ 2198246 w 2198246"/>
              <a:gd name="connsiteY2" fmla="*/ 252000 h 252000"/>
              <a:gd name="connsiteX3" fmla="*/ 0 w 2198246"/>
              <a:gd name="connsiteY3" fmla="*/ 252000 h 252000"/>
              <a:gd name="connsiteX4" fmla="*/ 0 w 2198246"/>
              <a:gd name="connsiteY4" fmla="*/ 0 h 252000"/>
              <a:gd name="connsiteX0" fmla="*/ 0 w 2258536"/>
              <a:gd name="connsiteY0" fmla="*/ 0 h 252000"/>
              <a:gd name="connsiteX1" fmla="*/ 2198246 w 2258536"/>
              <a:gd name="connsiteY1" fmla="*/ 0 h 252000"/>
              <a:gd name="connsiteX2" fmla="*/ 2258536 w 2258536"/>
              <a:gd name="connsiteY2" fmla="*/ 241952 h 252000"/>
              <a:gd name="connsiteX3" fmla="*/ 0 w 2258536"/>
              <a:gd name="connsiteY3" fmla="*/ 252000 h 252000"/>
              <a:gd name="connsiteX4" fmla="*/ 0 w 2258536"/>
              <a:gd name="connsiteY4" fmla="*/ 0 h 252000"/>
              <a:gd name="connsiteX0" fmla="*/ 0 w 2258536"/>
              <a:gd name="connsiteY0" fmla="*/ 0 h 252000"/>
              <a:gd name="connsiteX1" fmla="*/ 2137956 w 2258536"/>
              <a:gd name="connsiteY1" fmla="*/ 0 h 252000"/>
              <a:gd name="connsiteX2" fmla="*/ 2258536 w 2258536"/>
              <a:gd name="connsiteY2" fmla="*/ 241952 h 252000"/>
              <a:gd name="connsiteX3" fmla="*/ 0 w 2258536"/>
              <a:gd name="connsiteY3" fmla="*/ 252000 h 252000"/>
              <a:gd name="connsiteX4" fmla="*/ 0 w 2258536"/>
              <a:gd name="connsiteY4" fmla="*/ 0 h 252000"/>
              <a:gd name="connsiteX0" fmla="*/ 0 w 2243463"/>
              <a:gd name="connsiteY0" fmla="*/ 0 h 252000"/>
              <a:gd name="connsiteX1" fmla="*/ 2137956 w 2243463"/>
              <a:gd name="connsiteY1" fmla="*/ 0 h 252000"/>
              <a:gd name="connsiteX2" fmla="*/ 2243463 w 2243463"/>
              <a:gd name="connsiteY2" fmla="*/ 241952 h 252000"/>
              <a:gd name="connsiteX3" fmla="*/ 0 w 2243463"/>
              <a:gd name="connsiteY3" fmla="*/ 252000 h 252000"/>
              <a:gd name="connsiteX4" fmla="*/ 0 w 2243463"/>
              <a:gd name="connsiteY4" fmla="*/ 0 h 252000"/>
              <a:gd name="connsiteX0" fmla="*/ 0 w 2243463"/>
              <a:gd name="connsiteY0" fmla="*/ 0 h 252000"/>
              <a:gd name="connsiteX1" fmla="*/ 2148005 w 2243463"/>
              <a:gd name="connsiteY1" fmla="*/ 0 h 252000"/>
              <a:gd name="connsiteX2" fmla="*/ 2243463 w 2243463"/>
              <a:gd name="connsiteY2" fmla="*/ 241952 h 252000"/>
              <a:gd name="connsiteX3" fmla="*/ 0 w 2243463"/>
              <a:gd name="connsiteY3" fmla="*/ 252000 h 252000"/>
              <a:gd name="connsiteX4" fmla="*/ 0 w 2243463"/>
              <a:gd name="connsiteY4" fmla="*/ 0 h 252000"/>
              <a:gd name="connsiteX0" fmla="*/ 0 w 2243463"/>
              <a:gd name="connsiteY0" fmla="*/ 0 h 252000"/>
              <a:gd name="connsiteX1" fmla="*/ 2148005 w 2243463"/>
              <a:gd name="connsiteY1" fmla="*/ 0 h 252000"/>
              <a:gd name="connsiteX2" fmla="*/ 2243463 w 2243463"/>
              <a:gd name="connsiteY2" fmla="*/ 241952 h 252000"/>
              <a:gd name="connsiteX3" fmla="*/ 0 w 2243463"/>
              <a:gd name="connsiteY3" fmla="*/ 252000 h 252000"/>
              <a:gd name="connsiteX4" fmla="*/ 0 w 2243463"/>
              <a:gd name="connsiteY4" fmla="*/ 0 h 252000"/>
              <a:gd name="connsiteX0" fmla="*/ 0 w 2243463"/>
              <a:gd name="connsiteY0" fmla="*/ 0 h 252000"/>
              <a:gd name="connsiteX1" fmla="*/ 2138480 w 2243463"/>
              <a:gd name="connsiteY1" fmla="*/ 0 h 252000"/>
              <a:gd name="connsiteX2" fmla="*/ 2243463 w 2243463"/>
              <a:gd name="connsiteY2" fmla="*/ 241952 h 252000"/>
              <a:gd name="connsiteX3" fmla="*/ 0 w 2243463"/>
              <a:gd name="connsiteY3" fmla="*/ 252000 h 252000"/>
              <a:gd name="connsiteX4" fmla="*/ 0 w 2243463"/>
              <a:gd name="connsiteY4" fmla="*/ 0 h 252000"/>
              <a:gd name="connsiteX0" fmla="*/ 0 w 2243463"/>
              <a:gd name="connsiteY0" fmla="*/ 6350 h 258350"/>
              <a:gd name="connsiteX1" fmla="*/ 2148005 w 2243463"/>
              <a:gd name="connsiteY1" fmla="*/ 0 h 258350"/>
              <a:gd name="connsiteX2" fmla="*/ 2243463 w 2243463"/>
              <a:gd name="connsiteY2" fmla="*/ 248302 h 258350"/>
              <a:gd name="connsiteX3" fmla="*/ 0 w 2243463"/>
              <a:gd name="connsiteY3" fmla="*/ 258350 h 258350"/>
              <a:gd name="connsiteX4" fmla="*/ 0 w 2243463"/>
              <a:gd name="connsiteY4" fmla="*/ 6350 h 258350"/>
              <a:gd name="connsiteX0" fmla="*/ 0 w 2284524"/>
              <a:gd name="connsiteY0" fmla="*/ 6350 h 258350"/>
              <a:gd name="connsiteX1" fmla="*/ 2148005 w 2284524"/>
              <a:gd name="connsiteY1" fmla="*/ 0 h 258350"/>
              <a:gd name="connsiteX2" fmla="*/ 2284524 w 2284524"/>
              <a:gd name="connsiteY2" fmla="*/ 248302 h 258350"/>
              <a:gd name="connsiteX3" fmla="*/ 0 w 2284524"/>
              <a:gd name="connsiteY3" fmla="*/ 258350 h 258350"/>
              <a:gd name="connsiteX4" fmla="*/ 0 w 2284524"/>
              <a:gd name="connsiteY4" fmla="*/ 6350 h 258350"/>
              <a:gd name="connsiteX0" fmla="*/ 0 w 2284524"/>
              <a:gd name="connsiteY0" fmla="*/ 9881 h 261881"/>
              <a:gd name="connsiteX1" fmla="*/ 2142553 w 2284524"/>
              <a:gd name="connsiteY1" fmla="*/ 0 h 261881"/>
              <a:gd name="connsiteX2" fmla="*/ 2284524 w 2284524"/>
              <a:gd name="connsiteY2" fmla="*/ 251833 h 261881"/>
              <a:gd name="connsiteX3" fmla="*/ 0 w 2284524"/>
              <a:gd name="connsiteY3" fmla="*/ 261881 h 261881"/>
              <a:gd name="connsiteX4" fmla="*/ 0 w 2284524"/>
              <a:gd name="connsiteY4" fmla="*/ 9881 h 261881"/>
              <a:gd name="connsiteX0" fmla="*/ 0 w 2284524"/>
              <a:gd name="connsiteY0" fmla="*/ 9881 h 261881"/>
              <a:gd name="connsiteX1" fmla="*/ 2142553 w 2284524"/>
              <a:gd name="connsiteY1" fmla="*/ 0 h 261881"/>
              <a:gd name="connsiteX2" fmla="*/ 2284524 w 2284524"/>
              <a:gd name="connsiteY2" fmla="*/ 255363 h 261881"/>
              <a:gd name="connsiteX3" fmla="*/ 0 w 2284524"/>
              <a:gd name="connsiteY3" fmla="*/ 261881 h 261881"/>
              <a:gd name="connsiteX4" fmla="*/ 0 w 2284524"/>
              <a:gd name="connsiteY4" fmla="*/ 9881 h 261881"/>
              <a:gd name="connsiteX0" fmla="*/ 0 w 2284524"/>
              <a:gd name="connsiteY0" fmla="*/ 9881 h 261881"/>
              <a:gd name="connsiteX1" fmla="*/ 2119547 w 2284524"/>
              <a:gd name="connsiteY1" fmla="*/ 0 h 261881"/>
              <a:gd name="connsiteX2" fmla="*/ 2284524 w 2284524"/>
              <a:gd name="connsiteY2" fmla="*/ 255363 h 261881"/>
              <a:gd name="connsiteX3" fmla="*/ 0 w 2284524"/>
              <a:gd name="connsiteY3" fmla="*/ 261881 h 261881"/>
              <a:gd name="connsiteX4" fmla="*/ 0 w 2284524"/>
              <a:gd name="connsiteY4" fmla="*/ 9881 h 261881"/>
              <a:gd name="connsiteX0" fmla="*/ 0 w 2275322"/>
              <a:gd name="connsiteY0" fmla="*/ 9881 h 261881"/>
              <a:gd name="connsiteX1" fmla="*/ 2119547 w 2275322"/>
              <a:gd name="connsiteY1" fmla="*/ 0 h 261881"/>
              <a:gd name="connsiteX2" fmla="*/ 2275322 w 2275322"/>
              <a:gd name="connsiteY2" fmla="*/ 255363 h 261881"/>
              <a:gd name="connsiteX3" fmla="*/ 0 w 2275322"/>
              <a:gd name="connsiteY3" fmla="*/ 261881 h 261881"/>
              <a:gd name="connsiteX4" fmla="*/ 0 w 2275322"/>
              <a:gd name="connsiteY4" fmla="*/ 9881 h 261881"/>
              <a:gd name="connsiteX0" fmla="*/ 0 w 2266120"/>
              <a:gd name="connsiteY0" fmla="*/ 9881 h 261881"/>
              <a:gd name="connsiteX1" fmla="*/ 2119547 w 2266120"/>
              <a:gd name="connsiteY1" fmla="*/ 0 h 261881"/>
              <a:gd name="connsiteX2" fmla="*/ 2266120 w 2266120"/>
              <a:gd name="connsiteY2" fmla="*/ 255363 h 261881"/>
              <a:gd name="connsiteX3" fmla="*/ 0 w 2266120"/>
              <a:gd name="connsiteY3" fmla="*/ 261881 h 261881"/>
              <a:gd name="connsiteX4" fmla="*/ 0 w 2266120"/>
              <a:gd name="connsiteY4" fmla="*/ 9881 h 261881"/>
              <a:gd name="connsiteX0" fmla="*/ 0 w 2266120"/>
              <a:gd name="connsiteY0" fmla="*/ 9881 h 261881"/>
              <a:gd name="connsiteX1" fmla="*/ 2119547 w 2266120"/>
              <a:gd name="connsiteY1" fmla="*/ 0 h 261881"/>
              <a:gd name="connsiteX2" fmla="*/ 2266120 w 2266120"/>
              <a:gd name="connsiteY2" fmla="*/ 252384 h 261881"/>
              <a:gd name="connsiteX3" fmla="*/ 0 w 2266120"/>
              <a:gd name="connsiteY3" fmla="*/ 261881 h 261881"/>
              <a:gd name="connsiteX4" fmla="*/ 0 w 2266120"/>
              <a:gd name="connsiteY4" fmla="*/ 9881 h 261881"/>
              <a:gd name="connsiteX0" fmla="*/ 0 w 2266120"/>
              <a:gd name="connsiteY0" fmla="*/ 25830 h 277830"/>
              <a:gd name="connsiteX1" fmla="*/ 2225225 w 2266120"/>
              <a:gd name="connsiteY1" fmla="*/ 0 h 277830"/>
              <a:gd name="connsiteX2" fmla="*/ 2266120 w 2266120"/>
              <a:gd name="connsiteY2" fmla="*/ 268333 h 277830"/>
              <a:gd name="connsiteX3" fmla="*/ 0 w 2266120"/>
              <a:gd name="connsiteY3" fmla="*/ 277830 h 277830"/>
              <a:gd name="connsiteX4" fmla="*/ 0 w 2266120"/>
              <a:gd name="connsiteY4" fmla="*/ 25830 h 277830"/>
              <a:gd name="connsiteX0" fmla="*/ 0 w 2260249"/>
              <a:gd name="connsiteY0" fmla="*/ 25830 h 277830"/>
              <a:gd name="connsiteX1" fmla="*/ 2225225 w 2260249"/>
              <a:gd name="connsiteY1" fmla="*/ 0 h 277830"/>
              <a:gd name="connsiteX2" fmla="*/ 2260249 w 2260249"/>
              <a:gd name="connsiteY2" fmla="*/ 268333 h 277830"/>
              <a:gd name="connsiteX3" fmla="*/ 0 w 2260249"/>
              <a:gd name="connsiteY3" fmla="*/ 277830 h 277830"/>
              <a:gd name="connsiteX4" fmla="*/ 0 w 2260249"/>
              <a:gd name="connsiteY4" fmla="*/ 25830 h 277830"/>
              <a:gd name="connsiteX0" fmla="*/ 0 w 2260249"/>
              <a:gd name="connsiteY0" fmla="*/ 25830 h 277830"/>
              <a:gd name="connsiteX1" fmla="*/ 2225225 w 2260249"/>
              <a:gd name="connsiteY1" fmla="*/ 0 h 277830"/>
              <a:gd name="connsiteX2" fmla="*/ 2260249 w 2260249"/>
              <a:gd name="connsiteY2" fmla="*/ 268333 h 277830"/>
              <a:gd name="connsiteX3" fmla="*/ 0 w 2260249"/>
              <a:gd name="connsiteY3" fmla="*/ 277830 h 277830"/>
              <a:gd name="connsiteX4" fmla="*/ 0 w 2260249"/>
              <a:gd name="connsiteY4" fmla="*/ 25830 h 277830"/>
              <a:gd name="connsiteX0" fmla="*/ 0 w 2264148"/>
              <a:gd name="connsiteY0" fmla="*/ 25830 h 277830"/>
              <a:gd name="connsiteX1" fmla="*/ 2225225 w 2264148"/>
              <a:gd name="connsiteY1" fmla="*/ 0 h 277830"/>
              <a:gd name="connsiteX2" fmla="*/ 2264148 w 2264148"/>
              <a:gd name="connsiteY2" fmla="*/ 268333 h 277830"/>
              <a:gd name="connsiteX3" fmla="*/ 0 w 2264148"/>
              <a:gd name="connsiteY3" fmla="*/ 277830 h 277830"/>
              <a:gd name="connsiteX4" fmla="*/ 0 w 2264148"/>
              <a:gd name="connsiteY4" fmla="*/ 25830 h 277830"/>
              <a:gd name="connsiteX0" fmla="*/ 0 w 2264148"/>
              <a:gd name="connsiteY0" fmla="*/ 25830 h 277830"/>
              <a:gd name="connsiteX1" fmla="*/ 2226525 w 2264148"/>
              <a:gd name="connsiteY1" fmla="*/ 0 h 277830"/>
              <a:gd name="connsiteX2" fmla="*/ 2264148 w 2264148"/>
              <a:gd name="connsiteY2" fmla="*/ 268333 h 277830"/>
              <a:gd name="connsiteX3" fmla="*/ 0 w 2264148"/>
              <a:gd name="connsiteY3" fmla="*/ 277830 h 277830"/>
              <a:gd name="connsiteX4" fmla="*/ 0 w 2264148"/>
              <a:gd name="connsiteY4" fmla="*/ 25830 h 277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64148" h="277830">
                <a:moveTo>
                  <a:pt x="0" y="25830"/>
                </a:moveTo>
                <a:lnTo>
                  <a:pt x="2226525" y="0"/>
                </a:lnTo>
                <a:lnTo>
                  <a:pt x="2264148" y="268333"/>
                </a:lnTo>
                <a:lnTo>
                  <a:pt x="0" y="277830"/>
                </a:lnTo>
                <a:lnTo>
                  <a:pt x="0" y="2583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ABCB68E3-4E63-4297-A336-9092EF25B0A2}"/>
              </a:ext>
            </a:extLst>
          </p:cNvPr>
          <p:cNvSpPr/>
          <p:nvPr/>
        </p:nvSpPr>
        <p:spPr>
          <a:xfrm>
            <a:off x="319468" y="2054132"/>
            <a:ext cx="4178103" cy="3506696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Segoe UI Light" panose="020B0502040204020203" pitchFamily="34" charset="0"/>
              </a:rPr>
              <a:t>ВОЗМОЖНОСТЬ ГРАЖДАНИНА ПОВЛИЯТЬ НА ПРОЦЕСС СОСТАВЛЕНИЯ БЮДЖЕТА ГОРОДА</a:t>
            </a: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67923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5"/>
          </p:nvPr>
        </p:nvSpPr>
        <p:spPr>
          <a:xfrm>
            <a:off x="6352356" y="3092511"/>
            <a:ext cx="3553643" cy="3196146"/>
          </a:xfrm>
        </p:spPr>
        <p:txBody>
          <a:bodyPr>
            <a:normAutofit lnSpcReduction="10000"/>
          </a:bodyPr>
          <a:lstStyle/>
          <a:p>
            <a:pPr lvl="0"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Публичные слушания</a:t>
            </a:r>
          </a:p>
          <a:p>
            <a:pPr lvl="0"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отчету об исполнении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</a:t>
            </a:r>
          </a:p>
          <a:p>
            <a:pPr lvl="0"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городского округа Евпатория Республики Крым</a:t>
            </a:r>
          </a:p>
          <a:p>
            <a:pPr lvl="0"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(проходят ежегодно в мае)</a:t>
            </a:r>
          </a:p>
          <a:p>
            <a:pPr algn="ctr"/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6"/>
          </p:nvPr>
        </p:nvSpPr>
        <p:spPr>
          <a:xfrm>
            <a:off x="329608" y="1691760"/>
            <a:ext cx="3192827" cy="3196146"/>
          </a:xfrm>
        </p:spPr>
        <p:txBody>
          <a:bodyPr>
            <a:normAutofit lnSpcReduction="10000"/>
          </a:bodyPr>
          <a:lstStyle/>
          <a:p>
            <a:pPr lvl="0"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Публичные слушания </a:t>
            </a:r>
          </a:p>
          <a:p>
            <a:pPr lvl="0"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проекту бюджета</a:t>
            </a:r>
          </a:p>
          <a:p>
            <a:pPr lvl="0"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городского округа Евпатория Республики Крым</a:t>
            </a:r>
          </a:p>
          <a:p>
            <a:pPr lvl="0"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(проходят ежегодно в ноябре</a:t>
            </a:r>
            <a:r>
              <a:rPr lang="ru-RU" sz="2400" b="1" dirty="0" smtClean="0"/>
              <a:t>)</a:t>
            </a:r>
          </a:p>
          <a:p>
            <a:endParaRPr lang="ru-RU" sz="2400" b="1" dirty="0" smtClean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28862" y="240142"/>
            <a:ext cx="9311213" cy="69592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ВОЗМОЖНОСТЬ ВЛИЯНИЯ ГРАЖДАНИНА НА СОСТАВ БЮДЖЕТА</a:t>
            </a:r>
            <a:endParaRPr lang="ru-RU" dirty="0"/>
          </a:p>
        </p:txBody>
      </p:sp>
      <p:grpSp>
        <p:nvGrpSpPr>
          <p:cNvPr id="5" name="Group 281"/>
          <p:cNvGrpSpPr>
            <a:grpSpLocks noChangeAspect="1"/>
          </p:cNvGrpSpPr>
          <p:nvPr/>
        </p:nvGrpSpPr>
        <p:grpSpPr bwMode="auto">
          <a:xfrm>
            <a:off x="5496539" y="3437092"/>
            <a:ext cx="683970" cy="503972"/>
            <a:chOff x="502" y="1554"/>
            <a:chExt cx="907" cy="543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6" name="Freeform 283"/>
            <p:cNvSpPr>
              <a:spLocks/>
            </p:cNvSpPr>
            <p:nvPr/>
          </p:nvSpPr>
          <p:spPr bwMode="auto">
            <a:xfrm>
              <a:off x="852" y="1554"/>
              <a:ext cx="207" cy="266"/>
            </a:xfrm>
            <a:custGeom>
              <a:avLst/>
              <a:gdLst>
                <a:gd name="T0" fmla="*/ 414 w 828"/>
                <a:gd name="T1" fmla="*/ 0 h 1062"/>
                <a:gd name="T2" fmla="*/ 429 w 828"/>
                <a:gd name="T3" fmla="*/ 0 h 1062"/>
                <a:gd name="T4" fmla="*/ 458 w 828"/>
                <a:gd name="T5" fmla="*/ 2 h 1062"/>
                <a:gd name="T6" fmla="*/ 495 w 828"/>
                <a:gd name="T7" fmla="*/ 7 h 1062"/>
                <a:gd name="T8" fmla="*/ 539 w 828"/>
                <a:gd name="T9" fmla="*/ 16 h 1062"/>
                <a:gd name="T10" fmla="*/ 588 w 828"/>
                <a:gd name="T11" fmla="*/ 32 h 1062"/>
                <a:gd name="T12" fmla="*/ 637 w 828"/>
                <a:gd name="T13" fmla="*/ 58 h 1062"/>
                <a:gd name="T14" fmla="*/ 686 w 828"/>
                <a:gd name="T15" fmla="*/ 93 h 1062"/>
                <a:gd name="T16" fmla="*/ 731 w 828"/>
                <a:gd name="T17" fmla="*/ 139 h 1062"/>
                <a:gd name="T18" fmla="*/ 770 w 828"/>
                <a:gd name="T19" fmla="*/ 200 h 1062"/>
                <a:gd name="T20" fmla="*/ 800 w 828"/>
                <a:gd name="T21" fmla="*/ 275 h 1062"/>
                <a:gd name="T22" fmla="*/ 820 w 828"/>
                <a:gd name="T23" fmla="*/ 367 h 1062"/>
                <a:gd name="T24" fmla="*/ 824 w 828"/>
                <a:gd name="T25" fmla="*/ 423 h 1062"/>
                <a:gd name="T26" fmla="*/ 826 w 828"/>
                <a:gd name="T27" fmla="*/ 440 h 1062"/>
                <a:gd name="T28" fmla="*/ 827 w 828"/>
                <a:gd name="T29" fmla="*/ 471 h 1062"/>
                <a:gd name="T30" fmla="*/ 828 w 828"/>
                <a:gd name="T31" fmla="*/ 514 h 1062"/>
                <a:gd name="T32" fmla="*/ 826 w 828"/>
                <a:gd name="T33" fmla="*/ 567 h 1062"/>
                <a:gd name="T34" fmla="*/ 820 w 828"/>
                <a:gd name="T35" fmla="*/ 626 h 1062"/>
                <a:gd name="T36" fmla="*/ 810 w 828"/>
                <a:gd name="T37" fmla="*/ 690 h 1062"/>
                <a:gd name="T38" fmla="*/ 795 w 828"/>
                <a:gd name="T39" fmla="*/ 756 h 1062"/>
                <a:gd name="T40" fmla="*/ 772 w 828"/>
                <a:gd name="T41" fmla="*/ 821 h 1062"/>
                <a:gd name="T42" fmla="*/ 740 w 828"/>
                <a:gd name="T43" fmla="*/ 884 h 1062"/>
                <a:gd name="T44" fmla="*/ 699 w 828"/>
                <a:gd name="T45" fmla="*/ 941 h 1062"/>
                <a:gd name="T46" fmla="*/ 647 w 828"/>
                <a:gd name="T47" fmla="*/ 989 h 1062"/>
                <a:gd name="T48" fmla="*/ 584 w 828"/>
                <a:gd name="T49" fmla="*/ 1028 h 1062"/>
                <a:gd name="T50" fmla="*/ 507 w 828"/>
                <a:gd name="T51" fmla="*/ 1052 h 1062"/>
                <a:gd name="T52" fmla="*/ 417 w 828"/>
                <a:gd name="T53" fmla="*/ 1062 h 1062"/>
                <a:gd name="T54" fmla="*/ 363 w 828"/>
                <a:gd name="T55" fmla="*/ 1060 h 1062"/>
                <a:gd name="T56" fmla="*/ 280 w 828"/>
                <a:gd name="T57" fmla="*/ 1042 h 1062"/>
                <a:gd name="T58" fmla="*/ 210 w 828"/>
                <a:gd name="T59" fmla="*/ 1010 h 1062"/>
                <a:gd name="T60" fmla="*/ 152 w 828"/>
                <a:gd name="T61" fmla="*/ 966 h 1062"/>
                <a:gd name="T62" fmla="*/ 107 w 828"/>
                <a:gd name="T63" fmla="*/ 913 h 1062"/>
                <a:gd name="T64" fmla="*/ 71 w 828"/>
                <a:gd name="T65" fmla="*/ 854 h 1062"/>
                <a:gd name="T66" fmla="*/ 44 w 828"/>
                <a:gd name="T67" fmla="*/ 789 h 1062"/>
                <a:gd name="T68" fmla="*/ 24 w 828"/>
                <a:gd name="T69" fmla="*/ 724 h 1062"/>
                <a:gd name="T70" fmla="*/ 11 w 828"/>
                <a:gd name="T71" fmla="*/ 658 h 1062"/>
                <a:gd name="T72" fmla="*/ 4 w 828"/>
                <a:gd name="T73" fmla="*/ 596 h 1062"/>
                <a:gd name="T74" fmla="*/ 0 w 828"/>
                <a:gd name="T75" fmla="*/ 540 h 1062"/>
                <a:gd name="T76" fmla="*/ 0 w 828"/>
                <a:gd name="T77" fmla="*/ 492 h 1062"/>
                <a:gd name="T78" fmla="*/ 1 w 828"/>
                <a:gd name="T79" fmla="*/ 454 h 1062"/>
                <a:gd name="T80" fmla="*/ 2 w 828"/>
                <a:gd name="T81" fmla="*/ 430 h 1062"/>
                <a:gd name="T82" fmla="*/ 3 w 828"/>
                <a:gd name="T83" fmla="*/ 421 h 1062"/>
                <a:gd name="T84" fmla="*/ 15 w 828"/>
                <a:gd name="T85" fmla="*/ 319 h 1062"/>
                <a:gd name="T86" fmla="*/ 41 w 828"/>
                <a:gd name="T87" fmla="*/ 235 h 1062"/>
                <a:gd name="T88" fmla="*/ 76 w 828"/>
                <a:gd name="T89" fmla="*/ 168 h 1062"/>
                <a:gd name="T90" fmla="*/ 119 w 828"/>
                <a:gd name="T91" fmla="*/ 114 h 1062"/>
                <a:gd name="T92" fmla="*/ 166 w 828"/>
                <a:gd name="T93" fmla="*/ 74 h 1062"/>
                <a:gd name="T94" fmla="*/ 216 w 828"/>
                <a:gd name="T95" fmla="*/ 44 h 1062"/>
                <a:gd name="T96" fmla="*/ 265 w 828"/>
                <a:gd name="T97" fmla="*/ 24 h 1062"/>
                <a:gd name="T98" fmla="*/ 312 w 828"/>
                <a:gd name="T99" fmla="*/ 10 h 1062"/>
                <a:gd name="T100" fmla="*/ 352 w 828"/>
                <a:gd name="T101" fmla="*/ 4 h 1062"/>
                <a:gd name="T102" fmla="*/ 385 w 828"/>
                <a:gd name="T103" fmla="*/ 0 h 1062"/>
                <a:gd name="T104" fmla="*/ 407 w 828"/>
                <a:gd name="T105" fmla="*/ 0 h 10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28" h="1062">
                  <a:moveTo>
                    <a:pt x="407" y="0"/>
                  </a:moveTo>
                  <a:lnTo>
                    <a:pt x="414" y="0"/>
                  </a:lnTo>
                  <a:lnTo>
                    <a:pt x="421" y="0"/>
                  </a:lnTo>
                  <a:lnTo>
                    <a:pt x="429" y="0"/>
                  </a:lnTo>
                  <a:lnTo>
                    <a:pt x="443" y="0"/>
                  </a:lnTo>
                  <a:lnTo>
                    <a:pt x="458" y="2"/>
                  </a:lnTo>
                  <a:lnTo>
                    <a:pt x="476" y="4"/>
                  </a:lnTo>
                  <a:lnTo>
                    <a:pt x="495" y="7"/>
                  </a:lnTo>
                  <a:lnTo>
                    <a:pt x="516" y="10"/>
                  </a:lnTo>
                  <a:lnTo>
                    <a:pt x="539" y="16"/>
                  </a:lnTo>
                  <a:lnTo>
                    <a:pt x="562" y="24"/>
                  </a:lnTo>
                  <a:lnTo>
                    <a:pt x="588" y="32"/>
                  </a:lnTo>
                  <a:lnTo>
                    <a:pt x="612" y="44"/>
                  </a:lnTo>
                  <a:lnTo>
                    <a:pt x="637" y="58"/>
                  </a:lnTo>
                  <a:lnTo>
                    <a:pt x="662" y="74"/>
                  </a:lnTo>
                  <a:lnTo>
                    <a:pt x="686" y="93"/>
                  </a:lnTo>
                  <a:lnTo>
                    <a:pt x="709" y="114"/>
                  </a:lnTo>
                  <a:lnTo>
                    <a:pt x="731" y="139"/>
                  </a:lnTo>
                  <a:lnTo>
                    <a:pt x="752" y="168"/>
                  </a:lnTo>
                  <a:lnTo>
                    <a:pt x="770" y="200"/>
                  </a:lnTo>
                  <a:lnTo>
                    <a:pt x="787" y="235"/>
                  </a:lnTo>
                  <a:lnTo>
                    <a:pt x="800" y="275"/>
                  </a:lnTo>
                  <a:lnTo>
                    <a:pt x="811" y="319"/>
                  </a:lnTo>
                  <a:lnTo>
                    <a:pt x="820" y="367"/>
                  </a:lnTo>
                  <a:lnTo>
                    <a:pt x="824" y="421"/>
                  </a:lnTo>
                  <a:lnTo>
                    <a:pt x="824" y="423"/>
                  </a:lnTo>
                  <a:lnTo>
                    <a:pt x="824" y="429"/>
                  </a:lnTo>
                  <a:lnTo>
                    <a:pt x="826" y="440"/>
                  </a:lnTo>
                  <a:lnTo>
                    <a:pt x="827" y="453"/>
                  </a:lnTo>
                  <a:lnTo>
                    <a:pt x="827" y="471"/>
                  </a:lnTo>
                  <a:lnTo>
                    <a:pt x="828" y="492"/>
                  </a:lnTo>
                  <a:lnTo>
                    <a:pt x="828" y="514"/>
                  </a:lnTo>
                  <a:lnTo>
                    <a:pt x="827" y="539"/>
                  </a:lnTo>
                  <a:lnTo>
                    <a:pt x="826" y="567"/>
                  </a:lnTo>
                  <a:lnTo>
                    <a:pt x="823" y="596"/>
                  </a:lnTo>
                  <a:lnTo>
                    <a:pt x="820" y="626"/>
                  </a:lnTo>
                  <a:lnTo>
                    <a:pt x="816" y="658"/>
                  </a:lnTo>
                  <a:lnTo>
                    <a:pt x="810" y="690"/>
                  </a:lnTo>
                  <a:lnTo>
                    <a:pt x="804" y="723"/>
                  </a:lnTo>
                  <a:lnTo>
                    <a:pt x="795" y="756"/>
                  </a:lnTo>
                  <a:lnTo>
                    <a:pt x="784" y="789"/>
                  </a:lnTo>
                  <a:lnTo>
                    <a:pt x="772" y="821"/>
                  </a:lnTo>
                  <a:lnTo>
                    <a:pt x="757" y="853"/>
                  </a:lnTo>
                  <a:lnTo>
                    <a:pt x="740" y="884"/>
                  </a:lnTo>
                  <a:lnTo>
                    <a:pt x="721" y="913"/>
                  </a:lnTo>
                  <a:lnTo>
                    <a:pt x="699" y="941"/>
                  </a:lnTo>
                  <a:lnTo>
                    <a:pt x="675" y="966"/>
                  </a:lnTo>
                  <a:lnTo>
                    <a:pt x="647" y="989"/>
                  </a:lnTo>
                  <a:lnTo>
                    <a:pt x="618" y="1010"/>
                  </a:lnTo>
                  <a:lnTo>
                    <a:pt x="584" y="1028"/>
                  </a:lnTo>
                  <a:lnTo>
                    <a:pt x="548" y="1042"/>
                  </a:lnTo>
                  <a:lnTo>
                    <a:pt x="507" y="1052"/>
                  </a:lnTo>
                  <a:lnTo>
                    <a:pt x="465" y="1060"/>
                  </a:lnTo>
                  <a:lnTo>
                    <a:pt x="417" y="1062"/>
                  </a:lnTo>
                  <a:lnTo>
                    <a:pt x="411" y="1062"/>
                  </a:lnTo>
                  <a:lnTo>
                    <a:pt x="363" y="1060"/>
                  </a:lnTo>
                  <a:lnTo>
                    <a:pt x="319" y="1053"/>
                  </a:lnTo>
                  <a:lnTo>
                    <a:pt x="280" y="1042"/>
                  </a:lnTo>
                  <a:lnTo>
                    <a:pt x="243" y="1028"/>
                  </a:lnTo>
                  <a:lnTo>
                    <a:pt x="210" y="1010"/>
                  </a:lnTo>
                  <a:lnTo>
                    <a:pt x="179" y="989"/>
                  </a:lnTo>
                  <a:lnTo>
                    <a:pt x="152" y="966"/>
                  </a:lnTo>
                  <a:lnTo>
                    <a:pt x="128" y="941"/>
                  </a:lnTo>
                  <a:lnTo>
                    <a:pt x="107" y="913"/>
                  </a:lnTo>
                  <a:lnTo>
                    <a:pt x="87" y="884"/>
                  </a:lnTo>
                  <a:lnTo>
                    <a:pt x="71" y="854"/>
                  </a:lnTo>
                  <a:lnTo>
                    <a:pt x="56" y="822"/>
                  </a:lnTo>
                  <a:lnTo>
                    <a:pt x="44" y="789"/>
                  </a:lnTo>
                  <a:lnTo>
                    <a:pt x="33" y="757"/>
                  </a:lnTo>
                  <a:lnTo>
                    <a:pt x="24" y="724"/>
                  </a:lnTo>
                  <a:lnTo>
                    <a:pt x="18" y="691"/>
                  </a:lnTo>
                  <a:lnTo>
                    <a:pt x="11" y="658"/>
                  </a:lnTo>
                  <a:lnTo>
                    <a:pt x="7" y="627"/>
                  </a:lnTo>
                  <a:lnTo>
                    <a:pt x="4" y="596"/>
                  </a:lnTo>
                  <a:lnTo>
                    <a:pt x="2" y="568"/>
                  </a:lnTo>
                  <a:lnTo>
                    <a:pt x="0" y="540"/>
                  </a:lnTo>
                  <a:lnTo>
                    <a:pt x="0" y="515"/>
                  </a:lnTo>
                  <a:lnTo>
                    <a:pt x="0" y="492"/>
                  </a:lnTo>
                  <a:lnTo>
                    <a:pt x="0" y="471"/>
                  </a:lnTo>
                  <a:lnTo>
                    <a:pt x="1" y="454"/>
                  </a:lnTo>
                  <a:lnTo>
                    <a:pt x="2" y="440"/>
                  </a:lnTo>
                  <a:lnTo>
                    <a:pt x="2" y="430"/>
                  </a:lnTo>
                  <a:lnTo>
                    <a:pt x="3" y="423"/>
                  </a:lnTo>
                  <a:lnTo>
                    <a:pt x="3" y="421"/>
                  </a:lnTo>
                  <a:lnTo>
                    <a:pt x="8" y="367"/>
                  </a:lnTo>
                  <a:lnTo>
                    <a:pt x="15" y="319"/>
                  </a:lnTo>
                  <a:lnTo>
                    <a:pt x="26" y="275"/>
                  </a:lnTo>
                  <a:lnTo>
                    <a:pt x="41" y="235"/>
                  </a:lnTo>
                  <a:lnTo>
                    <a:pt x="57" y="200"/>
                  </a:lnTo>
                  <a:lnTo>
                    <a:pt x="76" y="168"/>
                  </a:lnTo>
                  <a:lnTo>
                    <a:pt x="97" y="139"/>
                  </a:lnTo>
                  <a:lnTo>
                    <a:pt x="119" y="114"/>
                  </a:lnTo>
                  <a:lnTo>
                    <a:pt x="142" y="93"/>
                  </a:lnTo>
                  <a:lnTo>
                    <a:pt x="166" y="74"/>
                  </a:lnTo>
                  <a:lnTo>
                    <a:pt x="190" y="58"/>
                  </a:lnTo>
                  <a:lnTo>
                    <a:pt x="216" y="44"/>
                  </a:lnTo>
                  <a:lnTo>
                    <a:pt x="240" y="32"/>
                  </a:lnTo>
                  <a:lnTo>
                    <a:pt x="265" y="24"/>
                  </a:lnTo>
                  <a:lnTo>
                    <a:pt x="288" y="16"/>
                  </a:lnTo>
                  <a:lnTo>
                    <a:pt x="312" y="10"/>
                  </a:lnTo>
                  <a:lnTo>
                    <a:pt x="332" y="7"/>
                  </a:lnTo>
                  <a:lnTo>
                    <a:pt x="352" y="4"/>
                  </a:lnTo>
                  <a:lnTo>
                    <a:pt x="370" y="2"/>
                  </a:lnTo>
                  <a:lnTo>
                    <a:pt x="385" y="0"/>
                  </a:lnTo>
                  <a:lnTo>
                    <a:pt x="397" y="0"/>
                  </a:lnTo>
                  <a:lnTo>
                    <a:pt x="40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" name="Freeform 284"/>
            <p:cNvSpPr>
              <a:spLocks/>
            </p:cNvSpPr>
            <p:nvPr/>
          </p:nvSpPr>
          <p:spPr bwMode="auto">
            <a:xfrm>
              <a:off x="1151" y="1660"/>
              <a:ext cx="166" cy="214"/>
            </a:xfrm>
            <a:custGeom>
              <a:avLst/>
              <a:gdLst>
                <a:gd name="T0" fmla="*/ 333 w 665"/>
                <a:gd name="T1" fmla="*/ 2 h 855"/>
                <a:gd name="T2" fmla="*/ 347 w 665"/>
                <a:gd name="T3" fmla="*/ 2 h 855"/>
                <a:gd name="T4" fmla="*/ 373 w 665"/>
                <a:gd name="T5" fmla="*/ 3 h 855"/>
                <a:gd name="T6" fmla="*/ 408 w 665"/>
                <a:gd name="T7" fmla="*/ 8 h 855"/>
                <a:gd name="T8" fmla="*/ 448 w 665"/>
                <a:gd name="T9" fmla="*/ 18 h 855"/>
                <a:gd name="T10" fmla="*/ 491 w 665"/>
                <a:gd name="T11" fmla="*/ 36 h 855"/>
                <a:gd name="T12" fmla="*/ 535 w 665"/>
                <a:gd name="T13" fmla="*/ 62 h 855"/>
                <a:gd name="T14" fmla="*/ 576 w 665"/>
                <a:gd name="T15" fmla="*/ 100 h 855"/>
                <a:gd name="T16" fmla="*/ 612 w 665"/>
                <a:gd name="T17" fmla="*/ 149 h 855"/>
                <a:gd name="T18" fmla="*/ 641 w 665"/>
                <a:gd name="T19" fmla="*/ 213 h 855"/>
                <a:gd name="T20" fmla="*/ 658 w 665"/>
                <a:gd name="T21" fmla="*/ 293 h 855"/>
                <a:gd name="T22" fmla="*/ 663 w 665"/>
                <a:gd name="T23" fmla="*/ 342 h 855"/>
                <a:gd name="T24" fmla="*/ 664 w 665"/>
                <a:gd name="T25" fmla="*/ 358 h 855"/>
                <a:gd name="T26" fmla="*/ 665 w 665"/>
                <a:gd name="T27" fmla="*/ 389 h 855"/>
                <a:gd name="T28" fmla="*/ 665 w 665"/>
                <a:gd name="T29" fmla="*/ 431 h 855"/>
                <a:gd name="T30" fmla="*/ 662 w 665"/>
                <a:gd name="T31" fmla="*/ 482 h 855"/>
                <a:gd name="T32" fmla="*/ 655 w 665"/>
                <a:gd name="T33" fmla="*/ 537 h 855"/>
                <a:gd name="T34" fmla="*/ 642 w 665"/>
                <a:gd name="T35" fmla="*/ 596 h 855"/>
                <a:gd name="T36" fmla="*/ 623 w 665"/>
                <a:gd name="T37" fmla="*/ 655 h 855"/>
                <a:gd name="T38" fmla="*/ 596 w 665"/>
                <a:gd name="T39" fmla="*/ 711 h 855"/>
                <a:gd name="T40" fmla="*/ 558 w 665"/>
                <a:gd name="T41" fmla="*/ 761 h 855"/>
                <a:gd name="T42" fmla="*/ 511 w 665"/>
                <a:gd name="T43" fmla="*/ 804 h 855"/>
                <a:gd name="T44" fmla="*/ 450 w 665"/>
                <a:gd name="T45" fmla="*/ 835 h 855"/>
                <a:gd name="T46" fmla="*/ 377 w 665"/>
                <a:gd name="T47" fmla="*/ 853 h 855"/>
                <a:gd name="T48" fmla="*/ 331 w 665"/>
                <a:gd name="T49" fmla="*/ 855 h 855"/>
                <a:gd name="T50" fmla="*/ 249 w 665"/>
                <a:gd name="T51" fmla="*/ 846 h 855"/>
                <a:gd name="T52" fmla="*/ 183 w 665"/>
                <a:gd name="T53" fmla="*/ 821 h 855"/>
                <a:gd name="T54" fmla="*/ 129 w 665"/>
                <a:gd name="T55" fmla="*/ 785 h 855"/>
                <a:gd name="T56" fmla="*/ 87 w 665"/>
                <a:gd name="T57" fmla="*/ 737 h 855"/>
                <a:gd name="T58" fmla="*/ 54 w 665"/>
                <a:gd name="T59" fmla="*/ 683 h 855"/>
                <a:gd name="T60" fmla="*/ 31 w 665"/>
                <a:gd name="T61" fmla="*/ 626 h 855"/>
                <a:gd name="T62" fmla="*/ 16 w 665"/>
                <a:gd name="T63" fmla="*/ 567 h 855"/>
                <a:gd name="T64" fmla="*/ 6 w 665"/>
                <a:gd name="T65" fmla="*/ 509 h 855"/>
                <a:gd name="T66" fmla="*/ 1 w 665"/>
                <a:gd name="T67" fmla="*/ 455 h 855"/>
                <a:gd name="T68" fmla="*/ 0 w 665"/>
                <a:gd name="T69" fmla="*/ 409 h 855"/>
                <a:gd name="T70" fmla="*/ 0 w 665"/>
                <a:gd name="T71" fmla="*/ 373 h 855"/>
                <a:gd name="T72" fmla="*/ 1 w 665"/>
                <a:gd name="T73" fmla="*/ 348 h 855"/>
                <a:gd name="T74" fmla="*/ 3 w 665"/>
                <a:gd name="T75" fmla="*/ 340 h 855"/>
                <a:gd name="T76" fmla="*/ 14 w 665"/>
                <a:gd name="T77" fmla="*/ 250 h 855"/>
                <a:gd name="T78" fmla="*/ 38 w 665"/>
                <a:gd name="T79" fmla="*/ 179 h 855"/>
                <a:gd name="T80" fmla="*/ 70 w 665"/>
                <a:gd name="T81" fmla="*/ 123 h 855"/>
                <a:gd name="T82" fmla="*/ 109 w 665"/>
                <a:gd name="T83" fmla="*/ 80 h 855"/>
                <a:gd name="T84" fmla="*/ 152 w 665"/>
                <a:gd name="T85" fmla="*/ 48 h 855"/>
                <a:gd name="T86" fmla="*/ 196 w 665"/>
                <a:gd name="T87" fmla="*/ 26 h 855"/>
                <a:gd name="T88" fmla="*/ 238 w 665"/>
                <a:gd name="T89" fmla="*/ 13 h 855"/>
                <a:gd name="T90" fmla="*/ 275 w 665"/>
                <a:gd name="T91" fmla="*/ 5 h 855"/>
                <a:gd name="T92" fmla="*/ 306 w 665"/>
                <a:gd name="T93" fmla="*/ 2 h 855"/>
                <a:gd name="T94" fmla="*/ 327 w 665"/>
                <a:gd name="T95" fmla="*/ 0 h 8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65" h="855">
                  <a:moveTo>
                    <a:pt x="327" y="0"/>
                  </a:moveTo>
                  <a:lnTo>
                    <a:pt x="333" y="2"/>
                  </a:lnTo>
                  <a:lnTo>
                    <a:pt x="338" y="2"/>
                  </a:lnTo>
                  <a:lnTo>
                    <a:pt x="347" y="2"/>
                  </a:lnTo>
                  <a:lnTo>
                    <a:pt x="359" y="2"/>
                  </a:lnTo>
                  <a:lnTo>
                    <a:pt x="373" y="3"/>
                  </a:lnTo>
                  <a:lnTo>
                    <a:pt x="390" y="5"/>
                  </a:lnTo>
                  <a:lnTo>
                    <a:pt x="408" y="8"/>
                  </a:lnTo>
                  <a:lnTo>
                    <a:pt x="427" y="13"/>
                  </a:lnTo>
                  <a:lnTo>
                    <a:pt x="448" y="18"/>
                  </a:lnTo>
                  <a:lnTo>
                    <a:pt x="469" y="26"/>
                  </a:lnTo>
                  <a:lnTo>
                    <a:pt x="491" y="36"/>
                  </a:lnTo>
                  <a:lnTo>
                    <a:pt x="513" y="48"/>
                  </a:lnTo>
                  <a:lnTo>
                    <a:pt x="535" y="62"/>
                  </a:lnTo>
                  <a:lnTo>
                    <a:pt x="556" y="80"/>
                  </a:lnTo>
                  <a:lnTo>
                    <a:pt x="576" y="100"/>
                  </a:lnTo>
                  <a:lnTo>
                    <a:pt x="596" y="123"/>
                  </a:lnTo>
                  <a:lnTo>
                    <a:pt x="612" y="149"/>
                  </a:lnTo>
                  <a:lnTo>
                    <a:pt x="628" y="179"/>
                  </a:lnTo>
                  <a:lnTo>
                    <a:pt x="641" y="213"/>
                  </a:lnTo>
                  <a:lnTo>
                    <a:pt x="651" y="250"/>
                  </a:lnTo>
                  <a:lnTo>
                    <a:pt x="658" y="293"/>
                  </a:lnTo>
                  <a:lnTo>
                    <a:pt x="663" y="340"/>
                  </a:lnTo>
                  <a:lnTo>
                    <a:pt x="663" y="342"/>
                  </a:lnTo>
                  <a:lnTo>
                    <a:pt x="663" y="348"/>
                  </a:lnTo>
                  <a:lnTo>
                    <a:pt x="664" y="358"/>
                  </a:lnTo>
                  <a:lnTo>
                    <a:pt x="665" y="372"/>
                  </a:lnTo>
                  <a:lnTo>
                    <a:pt x="665" y="389"/>
                  </a:lnTo>
                  <a:lnTo>
                    <a:pt x="665" y="409"/>
                  </a:lnTo>
                  <a:lnTo>
                    <a:pt x="665" y="431"/>
                  </a:lnTo>
                  <a:lnTo>
                    <a:pt x="664" y="455"/>
                  </a:lnTo>
                  <a:lnTo>
                    <a:pt x="662" y="482"/>
                  </a:lnTo>
                  <a:lnTo>
                    <a:pt x="658" y="508"/>
                  </a:lnTo>
                  <a:lnTo>
                    <a:pt x="655" y="537"/>
                  </a:lnTo>
                  <a:lnTo>
                    <a:pt x="650" y="567"/>
                  </a:lnTo>
                  <a:lnTo>
                    <a:pt x="642" y="596"/>
                  </a:lnTo>
                  <a:lnTo>
                    <a:pt x="633" y="626"/>
                  </a:lnTo>
                  <a:lnTo>
                    <a:pt x="623" y="655"/>
                  </a:lnTo>
                  <a:lnTo>
                    <a:pt x="610" y="683"/>
                  </a:lnTo>
                  <a:lnTo>
                    <a:pt x="596" y="711"/>
                  </a:lnTo>
                  <a:lnTo>
                    <a:pt x="578" y="737"/>
                  </a:lnTo>
                  <a:lnTo>
                    <a:pt x="558" y="761"/>
                  </a:lnTo>
                  <a:lnTo>
                    <a:pt x="536" y="785"/>
                  </a:lnTo>
                  <a:lnTo>
                    <a:pt x="511" y="804"/>
                  </a:lnTo>
                  <a:lnTo>
                    <a:pt x="482" y="821"/>
                  </a:lnTo>
                  <a:lnTo>
                    <a:pt x="450" y="835"/>
                  </a:lnTo>
                  <a:lnTo>
                    <a:pt x="415" y="846"/>
                  </a:lnTo>
                  <a:lnTo>
                    <a:pt x="377" y="853"/>
                  </a:lnTo>
                  <a:lnTo>
                    <a:pt x="335" y="855"/>
                  </a:lnTo>
                  <a:lnTo>
                    <a:pt x="331" y="855"/>
                  </a:lnTo>
                  <a:lnTo>
                    <a:pt x="288" y="853"/>
                  </a:lnTo>
                  <a:lnTo>
                    <a:pt x="249" y="846"/>
                  </a:lnTo>
                  <a:lnTo>
                    <a:pt x="215" y="835"/>
                  </a:lnTo>
                  <a:lnTo>
                    <a:pt x="183" y="821"/>
                  </a:lnTo>
                  <a:lnTo>
                    <a:pt x="154" y="804"/>
                  </a:lnTo>
                  <a:lnTo>
                    <a:pt x="129" y="785"/>
                  </a:lnTo>
                  <a:lnTo>
                    <a:pt x="107" y="761"/>
                  </a:lnTo>
                  <a:lnTo>
                    <a:pt x="87" y="737"/>
                  </a:lnTo>
                  <a:lnTo>
                    <a:pt x="70" y="711"/>
                  </a:lnTo>
                  <a:lnTo>
                    <a:pt x="54" y="683"/>
                  </a:lnTo>
                  <a:lnTo>
                    <a:pt x="42" y="655"/>
                  </a:lnTo>
                  <a:lnTo>
                    <a:pt x="31" y="626"/>
                  </a:lnTo>
                  <a:lnTo>
                    <a:pt x="22" y="596"/>
                  </a:lnTo>
                  <a:lnTo>
                    <a:pt x="16" y="567"/>
                  </a:lnTo>
                  <a:lnTo>
                    <a:pt x="10" y="538"/>
                  </a:lnTo>
                  <a:lnTo>
                    <a:pt x="6" y="509"/>
                  </a:lnTo>
                  <a:lnTo>
                    <a:pt x="4" y="482"/>
                  </a:lnTo>
                  <a:lnTo>
                    <a:pt x="1" y="455"/>
                  </a:lnTo>
                  <a:lnTo>
                    <a:pt x="0" y="431"/>
                  </a:lnTo>
                  <a:lnTo>
                    <a:pt x="0" y="409"/>
                  </a:lnTo>
                  <a:lnTo>
                    <a:pt x="0" y="389"/>
                  </a:lnTo>
                  <a:lnTo>
                    <a:pt x="0" y="373"/>
                  </a:lnTo>
                  <a:lnTo>
                    <a:pt x="1" y="358"/>
                  </a:lnTo>
                  <a:lnTo>
                    <a:pt x="1" y="348"/>
                  </a:lnTo>
                  <a:lnTo>
                    <a:pt x="3" y="342"/>
                  </a:lnTo>
                  <a:lnTo>
                    <a:pt x="3" y="340"/>
                  </a:lnTo>
                  <a:lnTo>
                    <a:pt x="7" y="293"/>
                  </a:lnTo>
                  <a:lnTo>
                    <a:pt x="14" y="250"/>
                  </a:lnTo>
                  <a:lnTo>
                    <a:pt x="25" y="213"/>
                  </a:lnTo>
                  <a:lnTo>
                    <a:pt x="38" y="179"/>
                  </a:lnTo>
                  <a:lnTo>
                    <a:pt x="53" y="149"/>
                  </a:lnTo>
                  <a:lnTo>
                    <a:pt x="70" y="123"/>
                  </a:lnTo>
                  <a:lnTo>
                    <a:pt x="88" y="100"/>
                  </a:lnTo>
                  <a:lnTo>
                    <a:pt x="109" y="80"/>
                  </a:lnTo>
                  <a:lnTo>
                    <a:pt x="130" y="62"/>
                  </a:lnTo>
                  <a:lnTo>
                    <a:pt x="152" y="48"/>
                  </a:lnTo>
                  <a:lnTo>
                    <a:pt x="174" y="36"/>
                  </a:lnTo>
                  <a:lnTo>
                    <a:pt x="196" y="26"/>
                  </a:lnTo>
                  <a:lnTo>
                    <a:pt x="217" y="18"/>
                  </a:lnTo>
                  <a:lnTo>
                    <a:pt x="238" y="13"/>
                  </a:lnTo>
                  <a:lnTo>
                    <a:pt x="258" y="8"/>
                  </a:lnTo>
                  <a:lnTo>
                    <a:pt x="275" y="5"/>
                  </a:lnTo>
                  <a:lnTo>
                    <a:pt x="292" y="3"/>
                  </a:lnTo>
                  <a:lnTo>
                    <a:pt x="306" y="2"/>
                  </a:lnTo>
                  <a:lnTo>
                    <a:pt x="318" y="0"/>
                  </a:lnTo>
                  <a:lnTo>
                    <a:pt x="32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Freeform 285"/>
            <p:cNvSpPr>
              <a:spLocks/>
            </p:cNvSpPr>
            <p:nvPr/>
          </p:nvSpPr>
          <p:spPr bwMode="auto">
            <a:xfrm>
              <a:off x="502" y="1846"/>
              <a:ext cx="907" cy="251"/>
            </a:xfrm>
            <a:custGeom>
              <a:avLst/>
              <a:gdLst>
                <a:gd name="T0" fmla="*/ 1830 w 3630"/>
                <a:gd name="T1" fmla="*/ 0 h 1001"/>
                <a:gd name="T2" fmla="*/ 1872 w 3630"/>
                <a:gd name="T3" fmla="*/ 9 h 1001"/>
                <a:gd name="T4" fmla="*/ 1914 w 3630"/>
                <a:gd name="T5" fmla="*/ 36 h 1001"/>
                <a:gd name="T6" fmla="*/ 1932 w 3630"/>
                <a:gd name="T7" fmla="*/ 91 h 1001"/>
                <a:gd name="T8" fmla="*/ 1902 w 3630"/>
                <a:gd name="T9" fmla="*/ 184 h 1001"/>
                <a:gd name="T10" fmla="*/ 2122 w 3630"/>
                <a:gd name="T11" fmla="*/ 0 h 1001"/>
                <a:gd name="T12" fmla="*/ 2163 w 3630"/>
                <a:gd name="T13" fmla="*/ 21 h 1001"/>
                <a:gd name="T14" fmla="*/ 2265 w 3630"/>
                <a:gd name="T15" fmla="*/ 74 h 1001"/>
                <a:gd name="T16" fmla="*/ 2404 w 3630"/>
                <a:gd name="T17" fmla="*/ 151 h 1001"/>
                <a:gd name="T18" fmla="*/ 2542 w 3630"/>
                <a:gd name="T19" fmla="*/ 237 h 1001"/>
                <a:gd name="T20" fmla="*/ 2640 w 3630"/>
                <a:gd name="T21" fmla="*/ 217 h 1001"/>
                <a:gd name="T22" fmla="*/ 2682 w 3630"/>
                <a:gd name="T23" fmla="*/ 197 h 1001"/>
                <a:gd name="T24" fmla="*/ 2857 w 3630"/>
                <a:gd name="T25" fmla="*/ 340 h 1001"/>
                <a:gd name="T26" fmla="*/ 2835 w 3630"/>
                <a:gd name="T27" fmla="*/ 261 h 1001"/>
                <a:gd name="T28" fmla="*/ 2857 w 3630"/>
                <a:gd name="T29" fmla="*/ 218 h 1001"/>
                <a:gd name="T30" fmla="*/ 2897 w 3630"/>
                <a:gd name="T31" fmla="*/ 200 h 1001"/>
                <a:gd name="T32" fmla="*/ 2928 w 3630"/>
                <a:gd name="T33" fmla="*/ 197 h 1001"/>
                <a:gd name="T34" fmla="*/ 2951 w 3630"/>
                <a:gd name="T35" fmla="*/ 199 h 1001"/>
                <a:gd name="T36" fmla="*/ 2990 w 3630"/>
                <a:gd name="T37" fmla="*/ 211 h 1001"/>
                <a:gd name="T38" fmla="*/ 3020 w 3630"/>
                <a:gd name="T39" fmla="*/ 248 h 1001"/>
                <a:gd name="T40" fmla="*/ 3011 w 3630"/>
                <a:gd name="T41" fmla="*/ 317 h 1001"/>
                <a:gd name="T42" fmla="*/ 3042 w 3630"/>
                <a:gd name="T43" fmla="*/ 619 h 1001"/>
                <a:gd name="T44" fmla="*/ 3196 w 3630"/>
                <a:gd name="T45" fmla="*/ 208 h 1001"/>
                <a:gd name="T46" fmla="*/ 3278 w 3630"/>
                <a:gd name="T47" fmla="*/ 250 h 1001"/>
                <a:gd name="T48" fmla="*/ 3395 w 3630"/>
                <a:gd name="T49" fmla="*/ 315 h 1001"/>
                <a:gd name="T50" fmla="*/ 3526 w 3630"/>
                <a:gd name="T51" fmla="*/ 396 h 1001"/>
                <a:gd name="T52" fmla="*/ 3608 w 3630"/>
                <a:gd name="T53" fmla="*/ 500 h 1001"/>
                <a:gd name="T54" fmla="*/ 3629 w 3630"/>
                <a:gd name="T55" fmla="*/ 630 h 1001"/>
                <a:gd name="T56" fmla="*/ 2 w 3630"/>
                <a:gd name="T57" fmla="*/ 594 h 1001"/>
                <a:gd name="T58" fmla="*/ 34 w 3630"/>
                <a:gd name="T59" fmla="*/ 471 h 1001"/>
                <a:gd name="T60" fmla="*/ 136 w 3630"/>
                <a:gd name="T61" fmla="*/ 371 h 1001"/>
                <a:gd name="T62" fmla="*/ 265 w 3630"/>
                <a:gd name="T63" fmla="*/ 296 h 1001"/>
                <a:gd name="T64" fmla="*/ 375 w 3630"/>
                <a:gd name="T65" fmla="*/ 236 h 1001"/>
                <a:gd name="T66" fmla="*/ 444 w 3630"/>
                <a:gd name="T67" fmla="*/ 201 h 1001"/>
                <a:gd name="T68" fmla="*/ 664 w 3630"/>
                <a:gd name="T69" fmla="*/ 398 h 1001"/>
                <a:gd name="T70" fmla="*/ 610 w 3630"/>
                <a:gd name="T71" fmla="*/ 295 h 1001"/>
                <a:gd name="T72" fmla="*/ 614 w 3630"/>
                <a:gd name="T73" fmla="*/ 236 h 1001"/>
                <a:gd name="T74" fmla="*/ 648 w 3630"/>
                <a:gd name="T75" fmla="*/ 207 h 1001"/>
                <a:gd name="T76" fmla="*/ 687 w 3630"/>
                <a:gd name="T77" fmla="*/ 198 h 1001"/>
                <a:gd name="T78" fmla="*/ 707 w 3630"/>
                <a:gd name="T79" fmla="*/ 197 h 1001"/>
                <a:gd name="T80" fmla="*/ 742 w 3630"/>
                <a:gd name="T81" fmla="*/ 204 h 1001"/>
                <a:gd name="T82" fmla="*/ 779 w 3630"/>
                <a:gd name="T83" fmla="*/ 226 h 1001"/>
                <a:gd name="T84" fmla="*/ 794 w 3630"/>
                <a:gd name="T85" fmla="*/ 277 h 1001"/>
                <a:gd name="T86" fmla="*/ 756 w 3630"/>
                <a:gd name="T87" fmla="*/ 368 h 1001"/>
                <a:gd name="T88" fmla="*/ 950 w 3630"/>
                <a:gd name="T89" fmla="*/ 198 h 1001"/>
                <a:gd name="T90" fmla="*/ 1010 w 3630"/>
                <a:gd name="T91" fmla="*/ 229 h 1001"/>
                <a:gd name="T92" fmla="*/ 1115 w 3630"/>
                <a:gd name="T93" fmla="*/ 218 h 1001"/>
                <a:gd name="T94" fmla="*/ 1265 w 3630"/>
                <a:gd name="T95" fmla="*/ 130 h 1001"/>
                <a:gd name="T96" fmla="*/ 1397 w 3630"/>
                <a:gd name="T97" fmla="*/ 58 h 1001"/>
                <a:gd name="T98" fmla="*/ 1486 w 3630"/>
                <a:gd name="T99" fmla="*/ 12 h 1001"/>
                <a:gd name="T100" fmla="*/ 1674 w 3630"/>
                <a:gd name="T101" fmla="*/ 523 h 1001"/>
                <a:gd name="T102" fmla="*/ 1716 w 3630"/>
                <a:gd name="T103" fmla="*/ 156 h 1001"/>
                <a:gd name="T104" fmla="*/ 1699 w 3630"/>
                <a:gd name="T105" fmla="*/ 74 h 1001"/>
                <a:gd name="T106" fmla="*/ 1726 w 3630"/>
                <a:gd name="T107" fmla="*/ 26 h 1001"/>
                <a:gd name="T108" fmla="*/ 1770 w 3630"/>
                <a:gd name="T109" fmla="*/ 5 h 1001"/>
                <a:gd name="T110" fmla="*/ 1808 w 3630"/>
                <a:gd name="T111" fmla="*/ 0 h 10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630" h="1001">
                  <a:moveTo>
                    <a:pt x="1815" y="0"/>
                  </a:moveTo>
                  <a:lnTo>
                    <a:pt x="1816" y="0"/>
                  </a:lnTo>
                  <a:lnTo>
                    <a:pt x="1823" y="0"/>
                  </a:lnTo>
                  <a:lnTo>
                    <a:pt x="1830" y="0"/>
                  </a:lnTo>
                  <a:lnTo>
                    <a:pt x="1839" y="1"/>
                  </a:lnTo>
                  <a:lnTo>
                    <a:pt x="1850" y="3"/>
                  </a:lnTo>
                  <a:lnTo>
                    <a:pt x="1861" y="5"/>
                  </a:lnTo>
                  <a:lnTo>
                    <a:pt x="1872" y="9"/>
                  </a:lnTo>
                  <a:lnTo>
                    <a:pt x="1884" y="14"/>
                  </a:lnTo>
                  <a:lnTo>
                    <a:pt x="1895" y="20"/>
                  </a:lnTo>
                  <a:lnTo>
                    <a:pt x="1905" y="26"/>
                  </a:lnTo>
                  <a:lnTo>
                    <a:pt x="1914" y="36"/>
                  </a:lnTo>
                  <a:lnTo>
                    <a:pt x="1922" y="46"/>
                  </a:lnTo>
                  <a:lnTo>
                    <a:pt x="1927" y="59"/>
                  </a:lnTo>
                  <a:lnTo>
                    <a:pt x="1932" y="74"/>
                  </a:lnTo>
                  <a:lnTo>
                    <a:pt x="1932" y="91"/>
                  </a:lnTo>
                  <a:lnTo>
                    <a:pt x="1929" y="110"/>
                  </a:lnTo>
                  <a:lnTo>
                    <a:pt x="1924" y="132"/>
                  </a:lnTo>
                  <a:lnTo>
                    <a:pt x="1915" y="156"/>
                  </a:lnTo>
                  <a:lnTo>
                    <a:pt x="1902" y="184"/>
                  </a:lnTo>
                  <a:lnTo>
                    <a:pt x="1883" y="215"/>
                  </a:lnTo>
                  <a:lnTo>
                    <a:pt x="1861" y="249"/>
                  </a:lnTo>
                  <a:lnTo>
                    <a:pt x="1957" y="523"/>
                  </a:lnTo>
                  <a:lnTo>
                    <a:pt x="2122" y="0"/>
                  </a:lnTo>
                  <a:lnTo>
                    <a:pt x="2125" y="2"/>
                  </a:lnTo>
                  <a:lnTo>
                    <a:pt x="2133" y="5"/>
                  </a:lnTo>
                  <a:lnTo>
                    <a:pt x="2145" y="12"/>
                  </a:lnTo>
                  <a:lnTo>
                    <a:pt x="2163" y="21"/>
                  </a:lnTo>
                  <a:lnTo>
                    <a:pt x="2183" y="31"/>
                  </a:lnTo>
                  <a:lnTo>
                    <a:pt x="2207" y="44"/>
                  </a:lnTo>
                  <a:lnTo>
                    <a:pt x="2234" y="58"/>
                  </a:lnTo>
                  <a:lnTo>
                    <a:pt x="2265" y="74"/>
                  </a:lnTo>
                  <a:lnTo>
                    <a:pt x="2297" y="91"/>
                  </a:lnTo>
                  <a:lnTo>
                    <a:pt x="2331" y="110"/>
                  </a:lnTo>
                  <a:lnTo>
                    <a:pt x="2366" y="130"/>
                  </a:lnTo>
                  <a:lnTo>
                    <a:pt x="2404" y="151"/>
                  </a:lnTo>
                  <a:lnTo>
                    <a:pt x="2440" y="173"/>
                  </a:lnTo>
                  <a:lnTo>
                    <a:pt x="2479" y="195"/>
                  </a:lnTo>
                  <a:lnTo>
                    <a:pt x="2516" y="218"/>
                  </a:lnTo>
                  <a:lnTo>
                    <a:pt x="2542" y="237"/>
                  </a:lnTo>
                  <a:lnTo>
                    <a:pt x="2568" y="255"/>
                  </a:lnTo>
                  <a:lnTo>
                    <a:pt x="2595" y="241"/>
                  </a:lnTo>
                  <a:lnTo>
                    <a:pt x="2619" y="228"/>
                  </a:lnTo>
                  <a:lnTo>
                    <a:pt x="2640" y="217"/>
                  </a:lnTo>
                  <a:lnTo>
                    <a:pt x="2658" y="208"/>
                  </a:lnTo>
                  <a:lnTo>
                    <a:pt x="2671" y="203"/>
                  </a:lnTo>
                  <a:lnTo>
                    <a:pt x="2679" y="198"/>
                  </a:lnTo>
                  <a:lnTo>
                    <a:pt x="2682" y="197"/>
                  </a:lnTo>
                  <a:lnTo>
                    <a:pt x="2815" y="618"/>
                  </a:lnTo>
                  <a:lnTo>
                    <a:pt x="2892" y="398"/>
                  </a:lnTo>
                  <a:lnTo>
                    <a:pt x="2873" y="368"/>
                  </a:lnTo>
                  <a:lnTo>
                    <a:pt x="2857" y="340"/>
                  </a:lnTo>
                  <a:lnTo>
                    <a:pt x="2846" y="317"/>
                  </a:lnTo>
                  <a:lnTo>
                    <a:pt x="2838" y="295"/>
                  </a:lnTo>
                  <a:lnTo>
                    <a:pt x="2835" y="277"/>
                  </a:lnTo>
                  <a:lnTo>
                    <a:pt x="2835" y="261"/>
                  </a:lnTo>
                  <a:lnTo>
                    <a:pt x="2837" y="248"/>
                  </a:lnTo>
                  <a:lnTo>
                    <a:pt x="2843" y="236"/>
                  </a:lnTo>
                  <a:lnTo>
                    <a:pt x="2849" y="226"/>
                  </a:lnTo>
                  <a:lnTo>
                    <a:pt x="2857" y="218"/>
                  </a:lnTo>
                  <a:lnTo>
                    <a:pt x="2867" y="211"/>
                  </a:lnTo>
                  <a:lnTo>
                    <a:pt x="2877" y="207"/>
                  </a:lnTo>
                  <a:lnTo>
                    <a:pt x="2887" y="204"/>
                  </a:lnTo>
                  <a:lnTo>
                    <a:pt x="2897" y="200"/>
                  </a:lnTo>
                  <a:lnTo>
                    <a:pt x="2907" y="199"/>
                  </a:lnTo>
                  <a:lnTo>
                    <a:pt x="2916" y="198"/>
                  </a:lnTo>
                  <a:lnTo>
                    <a:pt x="2922" y="197"/>
                  </a:lnTo>
                  <a:lnTo>
                    <a:pt x="2928" y="197"/>
                  </a:lnTo>
                  <a:lnTo>
                    <a:pt x="2930" y="197"/>
                  </a:lnTo>
                  <a:lnTo>
                    <a:pt x="2934" y="197"/>
                  </a:lnTo>
                  <a:lnTo>
                    <a:pt x="2942" y="198"/>
                  </a:lnTo>
                  <a:lnTo>
                    <a:pt x="2951" y="199"/>
                  </a:lnTo>
                  <a:lnTo>
                    <a:pt x="2960" y="200"/>
                  </a:lnTo>
                  <a:lnTo>
                    <a:pt x="2971" y="204"/>
                  </a:lnTo>
                  <a:lnTo>
                    <a:pt x="2980" y="207"/>
                  </a:lnTo>
                  <a:lnTo>
                    <a:pt x="2990" y="211"/>
                  </a:lnTo>
                  <a:lnTo>
                    <a:pt x="3000" y="218"/>
                  </a:lnTo>
                  <a:lnTo>
                    <a:pt x="3008" y="226"/>
                  </a:lnTo>
                  <a:lnTo>
                    <a:pt x="3015" y="236"/>
                  </a:lnTo>
                  <a:lnTo>
                    <a:pt x="3020" y="248"/>
                  </a:lnTo>
                  <a:lnTo>
                    <a:pt x="3022" y="261"/>
                  </a:lnTo>
                  <a:lnTo>
                    <a:pt x="3022" y="277"/>
                  </a:lnTo>
                  <a:lnTo>
                    <a:pt x="3018" y="295"/>
                  </a:lnTo>
                  <a:lnTo>
                    <a:pt x="3011" y="317"/>
                  </a:lnTo>
                  <a:lnTo>
                    <a:pt x="3000" y="340"/>
                  </a:lnTo>
                  <a:lnTo>
                    <a:pt x="2985" y="368"/>
                  </a:lnTo>
                  <a:lnTo>
                    <a:pt x="2965" y="398"/>
                  </a:lnTo>
                  <a:lnTo>
                    <a:pt x="3042" y="619"/>
                  </a:lnTo>
                  <a:lnTo>
                    <a:pt x="3175" y="197"/>
                  </a:lnTo>
                  <a:lnTo>
                    <a:pt x="3177" y="198"/>
                  </a:lnTo>
                  <a:lnTo>
                    <a:pt x="3185" y="203"/>
                  </a:lnTo>
                  <a:lnTo>
                    <a:pt x="3196" y="208"/>
                  </a:lnTo>
                  <a:lnTo>
                    <a:pt x="3212" y="216"/>
                  </a:lnTo>
                  <a:lnTo>
                    <a:pt x="3231" y="226"/>
                  </a:lnTo>
                  <a:lnTo>
                    <a:pt x="3253" y="237"/>
                  </a:lnTo>
                  <a:lnTo>
                    <a:pt x="3278" y="250"/>
                  </a:lnTo>
                  <a:lnTo>
                    <a:pt x="3305" y="264"/>
                  </a:lnTo>
                  <a:lnTo>
                    <a:pt x="3334" y="280"/>
                  </a:lnTo>
                  <a:lnTo>
                    <a:pt x="3363" y="296"/>
                  </a:lnTo>
                  <a:lnTo>
                    <a:pt x="3395" y="315"/>
                  </a:lnTo>
                  <a:lnTo>
                    <a:pt x="3427" y="333"/>
                  </a:lnTo>
                  <a:lnTo>
                    <a:pt x="3459" y="352"/>
                  </a:lnTo>
                  <a:lnTo>
                    <a:pt x="3492" y="372"/>
                  </a:lnTo>
                  <a:lnTo>
                    <a:pt x="3526" y="396"/>
                  </a:lnTo>
                  <a:lnTo>
                    <a:pt x="3554" y="421"/>
                  </a:lnTo>
                  <a:lnTo>
                    <a:pt x="3577" y="446"/>
                  </a:lnTo>
                  <a:lnTo>
                    <a:pt x="3595" y="472"/>
                  </a:lnTo>
                  <a:lnTo>
                    <a:pt x="3608" y="500"/>
                  </a:lnTo>
                  <a:lnTo>
                    <a:pt x="3617" y="530"/>
                  </a:lnTo>
                  <a:lnTo>
                    <a:pt x="3623" y="561"/>
                  </a:lnTo>
                  <a:lnTo>
                    <a:pt x="3626" y="594"/>
                  </a:lnTo>
                  <a:lnTo>
                    <a:pt x="3629" y="630"/>
                  </a:lnTo>
                  <a:lnTo>
                    <a:pt x="3630" y="1001"/>
                  </a:lnTo>
                  <a:lnTo>
                    <a:pt x="0" y="1001"/>
                  </a:lnTo>
                  <a:lnTo>
                    <a:pt x="0" y="629"/>
                  </a:lnTo>
                  <a:lnTo>
                    <a:pt x="2" y="594"/>
                  </a:lnTo>
                  <a:lnTo>
                    <a:pt x="6" y="561"/>
                  </a:lnTo>
                  <a:lnTo>
                    <a:pt x="12" y="529"/>
                  </a:lnTo>
                  <a:lnTo>
                    <a:pt x="21" y="500"/>
                  </a:lnTo>
                  <a:lnTo>
                    <a:pt x="34" y="471"/>
                  </a:lnTo>
                  <a:lnTo>
                    <a:pt x="52" y="445"/>
                  </a:lnTo>
                  <a:lnTo>
                    <a:pt x="74" y="420"/>
                  </a:lnTo>
                  <a:lnTo>
                    <a:pt x="102" y="395"/>
                  </a:lnTo>
                  <a:lnTo>
                    <a:pt x="136" y="371"/>
                  </a:lnTo>
                  <a:lnTo>
                    <a:pt x="168" y="351"/>
                  </a:lnTo>
                  <a:lnTo>
                    <a:pt x="201" y="333"/>
                  </a:lnTo>
                  <a:lnTo>
                    <a:pt x="233" y="314"/>
                  </a:lnTo>
                  <a:lnTo>
                    <a:pt x="265" y="296"/>
                  </a:lnTo>
                  <a:lnTo>
                    <a:pt x="295" y="279"/>
                  </a:lnTo>
                  <a:lnTo>
                    <a:pt x="324" y="263"/>
                  </a:lnTo>
                  <a:lnTo>
                    <a:pt x="351" y="249"/>
                  </a:lnTo>
                  <a:lnTo>
                    <a:pt x="375" y="236"/>
                  </a:lnTo>
                  <a:lnTo>
                    <a:pt x="397" y="225"/>
                  </a:lnTo>
                  <a:lnTo>
                    <a:pt x="417" y="215"/>
                  </a:lnTo>
                  <a:lnTo>
                    <a:pt x="433" y="207"/>
                  </a:lnTo>
                  <a:lnTo>
                    <a:pt x="444" y="201"/>
                  </a:lnTo>
                  <a:lnTo>
                    <a:pt x="451" y="198"/>
                  </a:lnTo>
                  <a:lnTo>
                    <a:pt x="453" y="197"/>
                  </a:lnTo>
                  <a:lnTo>
                    <a:pt x="587" y="618"/>
                  </a:lnTo>
                  <a:lnTo>
                    <a:pt x="664" y="398"/>
                  </a:lnTo>
                  <a:lnTo>
                    <a:pt x="644" y="368"/>
                  </a:lnTo>
                  <a:lnTo>
                    <a:pt x="628" y="340"/>
                  </a:lnTo>
                  <a:lnTo>
                    <a:pt x="617" y="317"/>
                  </a:lnTo>
                  <a:lnTo>
                    <a:pt x="610" y="295"/>
                  </a:lnTo>
                  <a:lnTo>
                    <a:pt x="606" y="277"/>
                  </a:lnTo>
                  <a:lnTo>
                    <a:pt x="606" y="261"/>
                  </a:lnTo>
                  <a:lnTo>
                    <a:pt x="609" y="248"/>
                  </a:lnTo>
                  <a:lnTo>
                    <a:pt x="614" y="236"/>
                  </a:lnTo>
                  <a:lnTo>
                    <a:pt x="621" y="226"/>
                  </a:lnTo>
                  <a:lnTo>
                    <a:pt x="628" y="218"/>
                  </a:lnTo>
                  <a:lnTo>
                    <a:pt x="638" y="211"/>
                  </a:lnTo>
                  <a:lnTo>
                    <a:pt x="648" y="207"/>
                  </a:lnTo>
                  <a:lnTo>
                    <a:pt x="658" y="204"/>
                  </a:lnTo>
                  <a:lnTo>
                    <a:pt x="669" y="200"/>
                  </a:lnTo>
                  <a:lnTo>
                    <a:pt x="678" y="199"/>
                  </a:lnTo>
                  <a:lnTo>
                    <a:pt x="687" y="198"/>
                  </a:lnTo>
                  <a:lnTo>
                    <a:pt x="693" y="197"/>
                  </a:lnTo>
                  <a:lnTo>
                    <a:pt x="699" y="197"/>
                  </a:lnTo>
                  <a:lnTo>
                    <a:pt x="701" y="197"/>
                  </a:lnTo>
                  <a:lnTo>
                    <a:pt x="707" y="197"/>
                  </a:lnTo>
                  <a:lnTo>
                    <a:pt x="713" y="198"/>
                  </a:lnTo>
                  <a:lnTo>
                    <a:pt x="722" y="199"/>
                  </a:lnTo>
                  <a:lnTo>
                    <a:pt x="732" y="200"/>
                  </a:lnTo>
                  <a:lnTo>
                    <a:pt x="742" y="204"/>
                  </a:lnTo>
                  <a:lnTo>
                    <a:pt x="752" y="207"/>
                  </a:lnTo>
                  <a:lnTo>
                    <a:pt x="762" y="211"/>
                  </a:lnTo>
                  <a:lnTo>
                    <a:pt x="772" y="218"/>
                  </a:lnTo>
                  <a:lnTo>
                    <a:pt x="779" y="226"/>
                  </a:lnTo>
                  <a:lnTo>
                    <a:pt x="786" y="236"/>
                  </a:lnTo>
                  <a:lnTo>
                    <a:pt x="791" y="248"/>
                  </a:lnTo>
                  <a:lnTo>
                    <a:pt x="794" y="261"/>
                  </a:lnTo>
                  <a:lnTo>
                    <a:pt x="794" y="277"/>
                  </a:lnTo>
                  <a:lnTo>
                    <a:pt x="790" y="295"/>
                  </a:lnTo>
                  <a:lnTo>
                    <a:pt x="783" y="317"/>
                  </a:lnTo>
                  <a:lnTo>
                    <a:pt x="772" y="340"/>
                  </a:lnTo>
                  <a:lnTo>
                    <a:pt x="756" y="368"/>
                  </a:lnTo>
                  <a:lnTo>
                    <a:pt x="736" y="398"/>
                  </a:lnTo>
                  <a:lnTo>
                    <a:pt x="813" y="618"/>
                  </a:lnTo>
                  <a:lnTo>
                    <a:pt x="947" y="197"/>
                  </a:lnTo>
                  <a:lnTo>
                    <a:pt x="950" y="198"/>
                  </a:lnTo>
                  <a:lnTo>
                    <a:pt x="958" y="203"/>
                  </a:lnTo>
                  <a:lnTo>
                    <a:pt x="971" y="209"/>
                  </a:lnTo>
                  <a:lnTo>
                    <a:pt x="988" y="218"/>
                  </a:lnTo>
                  <a:lnTo>
                    <a:pt x="1010" y="229"/>
                  </a:lnTo>
                  <a:lnTo>
                    <a:pt x="1035" y="241"/>
                  </a:lnTo>
                  <a:lnTo>
                    <a:pt x="1063" y="257"/>
                  </a:lnTo>
                  <a:lnTo>
                    <a:pt x="1087" y="237"/>
                  </a:lnTo>
                  <a:lnTo>
                    <a:pt x="1115" y="218"/>
                  </a:lnTo>
                  <a:lnTo>
                    <a:pt x="1152" y="195"/>
                  </a:lnTo>
                  <a:lnTo>
                    <a:pt x="1191" y="173"/>
                  </a:lnTo>
                  <a:lnTo>
                    <a:pt x="1227" y="151"/>
                  </a:lnTo>
                  <a:lnTo>
                    <a:pt x="1265" y="130"/>
                  </a:lnTo>
                  <a:lnTo>
                    <a:pt x="1300" y="110"/>
                  </a:lnTo>
                  <a:lnTo>
                    <a:pt x="1334" y="91"/>
                  </a:lnTo>
                  <a:lnTo>
                    <a:pt x="1366" y="74"/>
                  </a:lnTo>
                  <a:lnTo>
                    <a:pt x="1397" y="58"/>
                  </a:lnTo>
                  <a:lnTo>
                    <a:pt x="1424" y="44"/>
                  </a:lnTo>
                  <a:lnTo>
                    <a:pt x="1448" y="31"/>
                  </a:lnTo>
                  <a:lnTo>
                    <a:pt x="1468" y="21"/>
                  </a:lnTo>
                  <a:lnTo>
                    <a:pt x="1486" y="12"/>
                  </a:lnTo>
                  <a:lnTo>
                    <a:pt x="1498" y="5"/>
                  </a:lnTo>
                  <a:lnTo>
                    <a:pt x="1506" y="2"/>
                  </a:lnTo>
                  <a:lnTo>
                    <a:pt x="1509" y="0"/>
                  </a:lnTo>
                  <a:lnTo>
                    <a:pt x="1674" y="523"/>
                  </a:lnTo>
                  <a:lnTo>
                    <a:pt x="1770" y="249"/>
                  </a:lnTo>
                  <a:lnTo>
                    <a:pt x="1748" y="215"/>
                  </a:lnTo>
                  <a:lnTo>
                    <a:pt x="1729" y="184"/>
                  </a:lnTo>
                  <a:lnTo>
                    <a:pt x="1716" y="156"/>
                  </a:lnTo>
                  <a:lnTo>
                    <a:pt x="1707" y="132"/>
                  </a:lnTo>
                  <a:lnTo>
                    <a:pt x="1702" y="110"/>
                  </a:lnTo>
                  <a:lnTo>
                    <a:pt x="1699" y="90"/>
                  </a:lnTo>
                  <a:lnTo>
                    <a:pt x="1699" y="74"/>
                  </a:lnTo>
                  <a:lnTo>
                    <a:pt x="1704" y="58"/>
                  </a:lnTo>
                  <a:lnTo>
                    <a:pt x="1709" y="46"/>
                  </a:lnTo>
                  <a:lnTo>
                    <a:pt x="1717" y="35"/>
                  </a:lnTo>
                  <a:lnTo>
                    <a:pt x="1726" y="26"/>
                  </a:lnTo>
                  <a:lnTo>
                    <a:pt x="1736" y="19"/>
                  </a:lnTo>
                  <a:lnTo>
                    <a:pt x="1747" y="13"/>
                  </a:lnTo>
                  <a:lnTo>
                    <a:pt x="1759" y="9"/>
                  </a:lnTo>
                  <a:lnTo>
                    <a:pt x="1770" y="5"/>
                  </a:lnTo>
                  <a:lnTo>
                    <a:pt x="1781" y="3"/>
                  </a:lnTo>
                  <a:lnTo>
                    <a:pt x="1792" y="1"/>
                  </a:lnTo>
                  <a:lnTo>
                    <a:pt x="1801" y="0"/>
                  </a:lnTo>
                  <a:lnTo>
                    <a:pt x="1808" y="0"/>
                  </a:lnTo>
                  <a:lnTo>
                    <a:pt x="18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Freeform 286"/>
            <p:cNvSpPr>
              <a:spLocks/>
            </p:cNvSpPr>
            <p:nvPr/>
          </p:nvSpPr>
          <p:spPr bwMode="auto">
            <a:xfrm>
              <a:off x="593" y="1660"/>
              <a:ext cx="167" cy="214"/>
            </a:xfrm>
            <a:custGeom>
              <a:avLst/>
              <a:gdLst>
                <a:gd name="T0" fmla="*/ 333 w 665"/>
                <a:gd name="T1" fmla="*/ 2 h 855"/>
                <a:gd name="T2" fmla="*/ 347 w 665"/>
                <a:gd name="T3" fmla="*/ 2 h 855"/>
                <a:gd name="T4" fmla="*/ 374 w 665"/>
                <a:gd name="T5" fmla="*/ 3 h 855"/>
                <a:gd name="T6" fmla="*/ 408 w 665"/>
                <a:gd name="T7" fmla="*/ 8 h 855"/>
                <a:gd name="T8" fmla="*/ 448 w 665"/>
                <a:gd name="T9" fmla="*/ 18 h 855"/>
                <a:gd name="T10" fmla="*/ 491 w 665"/>
                <a:gd name="T11" fmla="*/ 36 h 855"/>
                <a:gd name="T12" fmla="*/ 535 w 665"/>
                <a:gd name="T13" fmla="*/ 62 h 855"/>
                <a:gd name="T14" fmla="*/ 576 w 665"/>
                <a:gd name="T15" fmla="*/ 100 h 855"/>
                <a:gd name="T16" fmla="*/ 612 w 665"/>
                <a:gd name="T17" fmla="*/ 149 h 855"/>
                <a:gd name="T18" fmla="*/ 641 w 665"/>
                <a:gd name="T19" fmla="*/ 213 h 855"/>
                <a:gd name="T20" fmla="*/ 659 w 665"/>
                <a:gd name="T21" fmla="*/ 293 h 855"/>
                <a:gd name="T22" fmla="*/ 663 w 665"/>
                <a:gd name="T23" fmla="*/ 342 h 855"/>
                <a:gd name="T24" fmla="*/ 664 w 665"/>
                <a:gd name="T25" fmla="*/ 358 h 855"/>
                <a:gd name="T26" fmla="*/ 665 w 665"/>
                <a:gd name="T27" fmla="*/ 389 h 855"/>
                <a:gd name="T28" fmla="*/ 665 w 665"/>
                <a:gd name="T29" fmla="*/ 431 h 855"/>
                <a:gd name="T30" fmla="*/ 662 w 665"/>
                <a:gd name="T31" fmla="*/ 482 h 855"/>
                <a:gd name="T32" fmla="*/ 655 w 665"/>
                <a:gd name="T33" fmla="*/ 537 h 855"/>
                <a:gd name="T34" fmla="*/ 643 w 665"/>
                <a:gd name="T35" fmla="*/ 596 h 855"/>
                <a:gd name="T36" fmla="*/ 623 w 665"/>
                <a:gd name="T37" fmla="*/ 655 h 855"/>
                <a:gd name="T38" fmla="*/ 596 w 665"/>
                <a:gd name="T39" fmla="*/ 711 h 855"/>
                <a:gd name="T40" fmla="*/ 558 w 665"/>
                <a:gd name="T41" fmla="*/ 761 h 855"/>
                <a:gd name="T42" fmla="*/ 511 w 665"/>
                <a:gd name="T43" fmla="*/ 804 h 855"/>
                <a:gd name="T44" fmla="*/ 451 w 665"/>
                <a:gd name="T45" fmla="*/ 835 h 855"/>
                <a:gd name="T46" fmla="*/ 377 w 665"/>
                <a:gd name="T47" fmla="*/ 853 h 855"/>
                <a:gd name="T48" fmla="*/ 331 w 665"/>
                <a:gd name="T49" fmla="*/ 855 h 855"/>
                <a:gd name="T50" fmla="*/ 250 w 665"/>
                <a:gd name="T51" fmla="*/ 846 h 855"/>
                <a:gd name="T52" fmla="*/ 183 w 665"/>
                <a:gd name="T53" fmla="*/ 821 h 855"/>
                <a:gd name="T54" fmla="*/ 129 w 665"/>
                <a:gd name="T55" fmla="*/ 785 h 855"/>
                <a:gd name="T56" fmla="*/ 87 w 665"/>
                <a:gd name="T57" fmla="*/ 737 h 855"/>
                <a:gd name="T58" fmla="*/ 55 w 665"/>
                <a:gd name="T59" fmla="*/ 683 h 855"/>
                <a:gd name="T60" fmla="*/ 32 w 665"/>
                <a:gd name="T61" fmla="*/ 626 h 855"/>
                <a:gd name="T62" fmla="*/ 16 w 665"/>
                <a:gd name="T63" fmla="*/ 567 h 855"/>
                <a:gd name="T64" fmla="*/ 7 w 665"/>
                <a:gd name="T65" fmla="*/ 509 h 855"/>
                <a:gd name="T66" fmla="*/ 2 w 665"/>
                <a:gd name="T67" fmla="*/ 455 h 855"/>
                <a:gd name="T68" fmla="*/ 0 w 665"/>
                <a:gd name="T69" fmla="*/ 409 h 855"/>
                <a:gd name="T70" fmla="*/ 0 w 665"/>
                <a:gd name="T71" fmla="*/ 373 h 855"/>
                <a:gd name="T72" fmla="*/ 3 w 665"/>
                <a:gd name="T73" fmla="*/ 348 h 855"/>
                <a:gd name="T74" fmla="*/ 3 w 665"/>
                <a:gd name="T75" fmla="*/ 340 h 855"/>
                <a:gd name="T76" fmla="*/ 15 w 665"/>
                <a:gd name="T77" fmla="*/ 250 h 855"/>
                <a:gd name="T78" fmla="*/ 38 w 665"/>
                <a:gd name="T79" fmla="*/ 179 h 855"/>
                <a:gd name="T80" fmla="*/ 70 w 665"/>
                <a:gd name="T81" fmla="*/ 123 h 855"/>
                <a:gd name="T82" fmla="*/ 109 w 665"/>
                <a:gd name="T83" fmla="*/ 80 h 855"/>
                <a:gd name="T84" fmla="*/ 152 w 665"/>
                <a:gd name="T85" fmla="*/ 48 h 855"/>
                <a:gd name="T86" fmla="*/ 196 w 665"/>
                <a:gd name="T87" fmla="*/ 26 h 855"/>
                <a:gd name="T88" fmla="*/ 238 w 665"/>
                <a:gd name="T89" fmla="*/ 13 h 855"/>
                <a:gd name="T90" fmla="*/ 276 w 665"/>
                <a:gd name="T91" fmla="*/ 5 h 855"/>
                <a:gd name="T92" fmla="*/ 306 w 665"/>
                <a:gd name="T93" fmla="*/ 2 h 855"/>
                <a:gd name="T94" fmla="*/ 327 w 665"/>
                <a:gd name="T95" fmla="*/ 0 h 8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65" h="855">
                  <a:moveTo>
                    <a:pt x="327" y="0"/>
                  </a:moveTo>
                  <a:lnTo>
                    <a:pt x="333" y="2"/>
                  </a:lnTo>
                  <a:lnTo>
                    <a:pt x="338" y="2"/>
                  </a:lnTo>
                  <a:lnTo>
                    <a:pt x="347" y="2"/>
                  </a:lnTo>
                  <a:lnTo>
                    <a:pt x="359" y="2"/>
                  </a:lnTo>
                  <a:lnTo>
                    <a:pt x="374" y="3"/>
                  </a:lnTo>
                  <a:lnTo>
                    <a:pt x="390" y="5"/>
                  </a:lnTo>
                  <a:lnTo>
                    <a:pt x="408" y="8"/>
                  </a:lnTo>
                  <a:lnTo>
                    <a:pt x="427" y="13"/>
                  </a:lnTo>
                  <a:lnTo>
                    <a:pt x="448" y="18"/>
                  </a:lnTo>
                  <a:lnTo>
                    <a:pt x="469" y="26"/>
                  </a:lnTo>
                  <a:lnTo>
                    <a:pt x="491" y="36"/>
                  </a:lnTo>
                  <a:lnTo>
                    <a:pt x="513" y="48"/>
                  </a:lnTo>
                  <a:lnTo>
                    <a:pt x="535" y="62"/>
                  </a:lnTo>
                  <a:lnTo>
                    <a:pt x="556" y="80"/>
                  </a:lnTo>
                  <a:lnTo>
                    <a:pt x="576" y="100"/>
                  </a:lnTo>
                  <a:lnTo>
                    <a:pt x="596" y="123"/>
                  </a:lnTo>
                  <a:lnTo>
                    <a:pt x="612" y="149"/>
                  </a:lnTo>
                  <a:lnTo>
                    <a:pt x="628" y="179"/>
                  </a:lnTo>
                  <a:lnTo>
                    <a:pt x="641" y="213"/>
                  </a:lnTo>
                  <a:lnTo>
                    <a:pt x="651" y="250"/>
                  </a:lnTo>
                  <a:lnTo>
                    <a:pt x="659" y="293"/>
                  </a:lnTo>
                  <a:lnTo>
                    <a:pt x="663" y="340"/>
                  </a:lnTo>
                  <a:lnTo>
                    <a:pt x="663" y="342"/>
                  </a:lnTo>
                  <a:lnTo>
                    <a:pt x="663" y="348"/>
                  </a:lnTo>
                  <a:lnTo>
                    <a:pt x="664" y="358"/>
                  </a:lnTo>
                  <a:lnTo>
                    <a:pt x="665" y="372"/>
                  </a:lnTo>
                  <a:lnTo>
                    <a:pt x="665" y="389"/>
                  </a:lnTo>
                  <a:lnTo>
                    <a:pt x="665" y="409"/>
                  </a:lnTo>
                  <a:lnTo>
                    <a:pt x="665" y="431"/>
                  </a:lnTo>
                  <a:lnTo>
                    <a:pt x="664" y="455"/>
                  </a:lnTo>
                  <a:lnTo>
                    <a:pt x="662" y="482"/>
                  </a:lnTo>
                  <a:lnTo>
                    <a:pt x="660" y="508"/>
                  </a:lnTo>
                  <a:lnTo>
                    <a:pt x="655" y="537"/>
                  </a:lnTo>
                  <a:lnTo>
                    <a:pt x="650" y="567"/>
                  </a:lnTo>
                  <a:lnTo>
                    <a:pt x="643" y="596"/>
                  </a:lnTo>
                  <a:lnTo>
                    <a:pt x="634" y="626"/>
                  </a:lnTo>
                  <a:lnTo>
                    <a:pt x="623" y="655"/>
                  </a:lnTo>
                  <a:lnTo>
                    <a:pt x="611" y="683"/>
                  </a:lnTo>
                  <a:lnTo>
                    <a:pt x="596" y="711"/>
                  </a:lnTo>
                  <a:lnTo>
                    <a:pt x="578" y="737"/>
                  </a:lnTo>
                  <a:lnTo>
                    <a:pt x="558" y="761"/>
                  </a:lnTo>
                  <a:lnTo>
                    <a:pt x="536" y="785"/>
                  </a:lnTo>
                  <a:lnTo>
                    <a:pt x="511" y="804"/>
                  </a:lnTo>
                  <a:lnTo>
                    <a:pt x="482" y="821"/>
                  </a:lnTo>
                  <a:lnTo>
                    <a:pt x="451" y="835"/>
                  </a:lnTo>
                  <a:lnTo>
                    <a:pt x="416" y="846"/>
                  </a:lnTo>
                  <a:lnTo>
                    <a:pt x="377" y="853"/>
                  </a:lnTo>
                  <a:lnTo>
                    <a:pt x="335" y="855"/>
                  </a:lnTo>
                  <a:lnTo>
                    <a:pt x="331" y="855"/>
                  </a:lnTo>
                  <a:lnTo>
                    <a:pt x="289" y="853"/>
                  </a:lnTo>
                  <a:lnTo>
                    <a:pt x="250" y="846"/>
                  </a:lnTo>
                  <a:lnTo>
                    <a:pt x="215" y="835"/>
                  </a:lnTo>
                  <a:lnTo>
                    <a:pt x="183" y="821"/>
                  </a:lnTo>
                  <a:lnTo>
                    <a:pt x="154" y="804"/>
                  </a:lnTo>
                  <a:lnTo>
                    <a:pt x="129" y="785"/>
                  </a:lnTo>
                  <a:lnTo>
                    <a:pt x="107" y="761"/>
                  </a:lnTo>
                  <a:lnTo>
                    <a:pt x="87" y="737"/>
                  </a:lnTo>
                  <a:lnTo>
                    <a:pt x="70" y="711"/>
                  </a:lnTo>
                  <a:lnTo>
                    <a:pt x="55" y="683"/>
                  </a:lnTo>
                  <a:lnTo>
                    <a:pt x="42" y="655"/>
                  </a:lnTo>
                  <a:lnTo>
                    <a:pt x="32" y="626"/>
                  </a:lnTo>
                  <a:lnTo>
                    <a:pt x="24" y="596"/>
                  </a:lnTo>
                  <a:lnTo>
                    <a:pt x="16" y="567"/>
                  </a:lnTo>
                  <a:lnTo>
                    <a:pt x="10" y="538"/>
                  </a:lnTo>
                  <a:lnTo>
                    <a:pt x="7" y="509"/>
                  </a:lnTo>
                  <a:lnTo>
                    <a:pt x="4" y="482"/>
                  </a:lnTo>
                  <a:lnTo>
                    <a:pt x="2" y="455"/>
                  </a:lnTo>
                  <a:lnTo>
                    <a:pt x="0" y="431"/>
                  </a:lnTo>
                  <a:lnTo>
                    <a:pt x="0" y="409"/>
                  </a:lnTo>
                  <a:lnTo>
                    <a:pt x="0" y="389"/>
                  </a:lnTo>
                  <a:lnTo>
                    <a:pt x="0" y="373"/>
                  </a:lnTo>
                  <a:lnTo>
                    <a:pt x="2" y="358"/>
                  </a:lnTo>
                  <a:lnTo>
                    <a:pt x="3" y="348"/>
                  </a:lnTo>
                  <a:lnTo>
                    <a:pt x="3" y="342"/>
                  </a:lnTo>
                  <a:lnTo>
                    <a:pt x="3" y="340"/>
                  </a:lnTo>
                  <a:lnTo>
                    <a:pt x="7" y="293"/>
                  </a:lnTo>
                  <a:lnTo>
                    <a:pt x="15" y="250"/>
                  </a:lnTo>
                  <a:lnTo>
                    <a:pt x="25" y="213"/>
                  </a:lnTo>
                  <a:lnTo>
                    <a:pt x="38" y="179"/>
                  </a:lnTo>
                  <a:lnTo>
                    <a:pt x="53" y="149"/>
                  </a:lnTo>
                  <a:lnTo>
                    <a:pt x="70" y="123"/>
                  </a:lnTo>
                  <a:lnTo>
                    <a:pt x="90" y="100"/>
                  </a:lnTo>
                  <a:lnTo>
                    <a:pt x="109" y="80"/>
                  </a:lnTo>
                  <a:lnTo>
                    <a:pt x="130" y="62"/>
                  </a:lnTo>
                  <a:lnTo>
                    <a:pt x="152" y="48"/>
                  </a:lnTo>
                  <a:lnTo>
                    <a:pt x="174" y="36"/>
                  </a:lnTo>
                  <a:lnTo>
                    <a:pt x="196" y="26"/>
                  </a:lnTo>
                  <a:lnTo>
                    <a:pt x="217" y="18"/>
                  </a:lnTo>
                  <a:lnTo>
                    <a:pt x="238" y="13"/>
                  </a:lnTo>
                  <a:lnTo>
                    <a:pt x="258" y="8"/>
                  </a:lnTo>
                  <a:lnTo>
                    <a:pt x="276" y="5"/>
                  </a:lnTo>
                  <a:lnTo>
                    <a:pt x="292" y="3"/>
                  </a:lnTo>
                  <a:lnTo>
                    <a:pt x="306" y="2"/>
                  </a:lnTo>
                  <a:lnTo>
                    <a:pt x="318" y="0"/>
                  </a:lnTo>
                  <a:lnTo>
                    <a:pt x="32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10" name="Group 710"/>
          <p:cNvGrpSpPr>
            <a:grpSpLocks noChangeAspect="1"/>
          </p:cNvGrpSpPr>
          <p:nvPr/>
        </p:nvGrpSpPr>
        <p:grpSpPr bwMode="auto">
          <a:xfrm>
            <a:off x="3735951" y="1939335"/>
            <a:ext cx="617736" cy="712659"/>
            <a:chOff x="5688" y="3183"/>
            <a:chExt cx="846" cy="793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11" name="Freeform 712"/>
            <p:cNvSpPr>
              <a:spLocks/>
            </p:cNvSpPr>
            <p:nvPr/>
          </p:nvSpPr>
          <p:spPr bwMode="auto">
            <a:xfrm>
              <a:off x="6264" y="3434"/>
              <a:ext cx="178" cy="178"/>
            </a:xfrm>
            <a:custGeom>
              <a:avLst/>
              <a:gdLst>
                <a:gd name="T0" fmla="*/ 354 w 710"/>
                <a:gd name="T1" fmla="*/ 0 h 712"/>
                <a:gd name="T2" fmla="*/ 402 w 710"/>
                <a:gd name="T3" fmla="*/ 3 h 712"/>
                <a:gd name="T4" fmla="*/ 449 w 710"/>
                <a:gd name="T5" fmla="*/ 13 h 712"/>
                <a:gd name="T6" fmla="*/ 493 w 710"/>
                <a:gd name="T7" fmla="*/ 28 h 712"/>
                <a:gd name="T8" fmla="*/ 533 w 710"/>
                <a:gd name="T9" fmla="*/ 49 h 712"/>
                <a:gd name="T10" fmla="*/ 571 w 710"/>
                <a:gd name="T11" fmla="*/ 74 h 712"/>
                <a:gd name="T12" fmla="*/ 605 w 710"/>
                <a:gd name="T13" fmla="*/ 104 h 712"/>
                <a:gd name="T14" fmla="*/ 636 w 710"/>
                <a:gd name="T15" fmla="*/ 138 h 712"/>
                <a:gd name="T16" fmla="*/ 660 w 710"/>
                <a:gd name="T17" fmla="*/ 176 h 712"/>
                <a:gd name="T18" fmla="*/ 682 w 710"/>
                <a:gd name="T19" fmla="*/ 218 h 712"/>
                <a:gd name="T20" fmla="*/ 696 w 710"/>
                <a:gd name="T21" fmla="*/ 262 h 712"/>
                <a:gd name="T22" fmla="*/ 707 w 710"/>
                <a:gd name="T23" fmla="*/ 308 h 712"/>
                <a:gd name="T24" fmla="*/ 710 w 710"/>
                <a:gd name="T25" fmla="*/ 356 h 712"/>
                <a:gd name="T26" fmla="*/ 707 w 710"/>
                <a:gd name="T27" fmla="*/ 404 h 712"/>
                <a:gd name="T28" fmla="*/ 696 w 710"/>
                <a:gd name="T29" fmla="*/ 451 h 712"/>
                <a:gd name="T30" fmla="*/ 682 w 710"/>
                <a:gd name="T31" fmla="*/ 495 h 712"/>
                <a:gd name="T32" fmla="*/ 660 w 710"/>
                <a:gd name="T33" fmla="*/ 536 h 712"/>
                <a:gd name="T34" fmla="*/ 636 w 710"/>
                <a:gd name="T35" fmla="*/ 573 h 712"/>
                <a:gd name="T36" fmla="*/ 605 w 710"/>
                <a:gd name="T37" fmla="*/ 608 h 712"/>
                <a:gd name="T38" fmla="*/ 571 w 710"/>
                <a:gd name="T39" fmla="*/ 638 h 712"/>
                <a:gd name="T40" fmla="*/ 533 w 710"/>
                <a:gd name="T41" fmla="*/ 664 h 712"/>
                <a:gd name="T42" fmla="*/ 493 w 710"/>
                <a:gd name="T43" fmla="*/ 685 h 712"/>
                <a:gd name="T44" fmla="*/ 449 w 710"/>
                <a:gd name="T45" fmla="*/ 699 h 712"/>
                <a:gd name="T46" fmla="*/ 402 w 710"/>
                <a:gd name="T47" fmla="*/ 709 h 712"/>
                <a:gd name="T48" fmla="*/ 354 w 710"/>
                <a:gd name="T49" fmla="*/ 712 h 712"/>
                <a:gd name="T50" fmla="*/ 306 w 710"/>
                <a:gd name="T51" fmla="*/ 709 h 712"/>
                <a:gd name="T52" fmla="*/ 260 w 710"/>
                <a:gd name="T53" fmla="*/ 699 h 712"/>
                <a:gd name="T54" fmla="*/ 216 w 710"/>
                <a:gd name="T55" fmla="*/ 685 h 712"/>
                <a:gd name="T56" fmla="*/ 175 w 710"/>
                <a:gd name="T57" fmla="*/ 664 h 712"/>
                <a:gd name="T58" fmla="*/ 137 w 710"/>
                <a:gd name="T59" fmla="*/ 638 h 712"/>
                <a:gd name="T60" fmla="*/ 103 w 710"/>
                <a:gd name="T61" fmla="*/ 608 h 712"/>
                <a:gd name="T62" fmla="*/ 74 w 710"/>
                <a:gd name="T63" fmla="*/ 573 h 712"/>
                <a:gd name="T64" fmla="*/ 48 w 710"/>
                <a:gd name="T65" fmla="*/ 536 h 712"/>
                <a:gd name="T66" fmla="*/ 27 w 710"/>
                <a:gd name="T67" fmla="*/ 495 h 712"/>
                <a:gd name="T68" fmla="*/ 12 w 710"/>
                <a:gd name="T69" fmla="*/ 451 h 712"/>
                <a:gd name="T70" fmla="*/ 3 w 710"/>
                <a:gd name="T71" fmla="*/ 404 h 712"/>
                <a:gd name="T72" fmla="*/ 0 w 710"/>
                <a:gd name="T73" fmla="*/ 356 h 712"/>
                <a:gd name="T74" fmla="*/ 3 w 710"/>
                <a:gd name="T75" fmla="*/ 308 h 712"/>
                <a:gd name="T76" fmla="*/ 12 w 710"/>
                <a:gd name="T77" fmla="*/ 262 h 712"/>
                <a:gd name="T78" fmla="*/ 27 w 710"/>
                <a:gd name="T79" fmla="*/ 218 h 712"/>
                <a:gd name="T80" fmla="*/ 48 w 710"/>
                <a:gd name="T81" fmla="*/ 176 h 712"/>
                <a:gd name="T82" fmla="*/ 74 w 710"/>
                <a:gd name="T83" fmla="*/ 138 h 712"/>
                <a:gd name="T84" fmla="*/ 103 w 710"/>
                <a:gd name="T85" fmla="*/ 104 h 712"/>
                <a:gd name="T86" fmla="*/ 137 w 710"/>
                <a:gd name="T87" fmla="*/ 74 h 712"/>
                <a:gd name="T88" fmla="*/ 175 w 710"/>
                <a:gd name="T89" fmla="*/ 49 h 712"/>
                <a:gd name="T90" fmla="*/ 216 w 710"/>
                <a:gd name="T91" fmla="*/ 28 h 712"/>
                <a:gd name="T92" fmla="*/ 260 w 710"/>
                <a:gd name="T93" fmla="*/ 13 h 712"/>
                <a:gd name="T94" fmla="*/ 306 w 710"/>
                <a:gd name="T95" fmla="*/ 3 h 712"/>
                <a:gd name="T96" fmla="*/ 354 w 710"/>
                <a:gd name="T97" fmla="*/ 0 h 7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10" h="712">
                  <a:moveTo>
                    <a:pt x="354" y="0"/>
                  </a:moveTo>
                  <a:lnTo>
                    <a:pt x="402" y="3"/>
                  </a:lnTo>
                  <a:lnTo>
                    <a:pt x="449" y="13"/>
                  </a:lnTo>
                  <a:lnTo>
                    <a:pt x="493" y="28"/>
                  </a:lnTo>
                  <a:lnTo>
                    <a:pt x="533" y="49"/>
                  </a:lnTo>
                  <a:lnTo>
                    <a:pt x="571" y="74"/>
                  </a:lnTo>
                  <a:lnTo>
                    <a:pt x="605" y="104"/>
                  </a:lnTo>
                  <a:lnTo>
                    <a:pt x="636" y="138"/>
                  </a:lnTo>
                  <a:lnTo>
                    <a:pt x="660" y="176"/>
                  </a:lnTo>
                  <a:lnTo>
                    <a:pt x="682" y="218"/>
                  </a:lnTo>
                  <a:lnTo>
                    <a:pt x="696" y="262"/>
                  </a:lnTo>
                  <a:lnTo>
                    <a:pt x="707" y="308"/>
                  </a:lnTo>
                  <a:lnTo>
                    <a:pt x="710" y="356"/>
                  </a:lnTo>
                  <a:lnTo>
                    <a:pt x="707" y="404"/>
                  </a:lnTo>
                  <a:lnTo>
                    <a:pt x="696" y="451"/>
                  </a:lnTo>
                  <a:lnTo>
                    <a:pt x="682" y="495"/>
                  </a:lnTo>
                  <a:lnTo>
                    <a:pt x="660" y="536"/>
                  </a:lnTo>
                  <a:lnTo>
                    <a:pt x="636" y="573"/>
                  </a:lnTo>
                  <a:lnTo>
                    <a:pt x="605" y="608"/>
                  </a:lnTo>
                  <a:lnTo>
                    <a:pt x="571" y="638"/>
                  </a:lnTo>
                  <a:lnTo>
                    <a:pt x="533" y="664"/>
                  </a:lnTo>
                  <a:lnTo>
                    <a:pt x="493" y="685"/>
                  </a:lnTo>
                  <a:lnTo>
                    <a:pt x="449" y="699"/>
                  </a:lnTo>
                  <a:lnTo>
                    <a:pt x="402" y="709"/>
                  </a:lnTo>
                  <a:lnTo>
                    <a:pt x="354" y="712"/>
                  </a:lnTo>
                  <a:lnTo>
                    <a:pt x="306" y="709"/>
                  </a:lnTo>
                  <a:lnTo>
                    <a:pt x="260" y="699"/>
                  </a:lnTo>
                  <a:lnTo>
                    <a:pt x="216" y="685"/>
                  </a:lnTo>
                  <a:lnTo>
                    <a:pt x="175" y="664"/>
                  </a:lnTo>
                  <a:lnTo>
                    <a:pt x="137" y="638"/>
                  </a:lnTo>
                  <a:lnTo>
                    <a:pt x="103" y="608"/>
                  </a:lnTo>
                  <a:lnTo>
                    <a:pt x="74" y="573"/>
                  </a:lnTo>
                  <a:lnTo>
                    <a:pt x="48" y="536"/>
                  </a:lnTo>
                  <a:lnTo>
                    <a:pt x="27" y="495"/>
                  </a:lnTo>
                  <a:lnTo>
                    <a:pt x="12" y="451"/>
                  </a:lnTo>
                  <a:lnTo>
                    <a:pt x="3" y="404"/>
                  </a:lnTo>
                  <a:lnTo>
                    <a:pt x="0" y="356"/>
                  </a:lnTo>
                  <a:lnTo>
                    <a:pt x="3" y="308"/>
                  </a:lnTo>
                  <a:lnTo>
                    <a:pt x="12" y="262"/>
                  </a:lnTo>
                  <a:lnTo>
                    <a:pt x="27" y="218"/>
                  </a:lnTo>
                  <a:lnTo>
                    <a:pt x="48" y="176"/>
                  </a:lnTo>
                  <a:lnTo>
                    <a:pt x="74" y="138"/>
                  </a:lnTo>
                  <a:lnTo>
                    <a:pt x="103" y="104"/>
                  </a:lnTo>
                  <a:lnTo>
                    <a:pt x="137" y="74"/>
                  </a:lnTo>
                  <a:lnTo>
                    <a:pt x="175" y="49"/>
                  </a:lnTo>
                  <a:lnTo>
                    <a:pt x="216" y="28"/>
                  </a:lnTo>
                  <a:lnTo>
                    <a:pt x="260" y="13"/>
                  </a:lnTo>
                  <a:lnTo>
                    <a:pt x="306" y="3"/>
                  </a:lnTo>
                  <a:lnTo>
                    <a:pt x="3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713"/>
            <p:cNvSpPr>
              <a:spLocks/>
            </p:cNvSpPr>
            <p:nvPr/>
          </p:nvSpPr>
          <p:spPr bwMode="auto">
            <a:xfrm>
              <a:off x="5939" y="3183"/>
              <a:ext cx="50" cy="87"/>
            </a:xfrm>
            <a:custGeom>
              <a:avLst/>
              <a:gdLst>
                <a:gd name="T0" fmla="*/ 100 w 201"/>
                <a:gd name="T1" fmla="*/ 0 h 349"/>
                <a:gd name="T2" fmla="*/ 124 w 201"/>
                <a:gd name="T3" fmla="*/ 2 h 349"/>
                <a:gd name="T4" fmla="*/ 145 w 201"/>
                <a:gd name="T5" fmla="*/ 11 h 349"/>
                <a:gd name="T6" fmla="*/ 164 w 201"/>
                <a:gd name="T7" fmla="*/ 22 h 349"/>
                <a:gd name="T8" fmla="*/ 179 w 201"/>
                <a:gd name="T9" fmla="*/ 37 h 349"/>
                <a:gd name="T10" fmla="*/ 190 w 201"/>
                <a:gd name="T11" fmla="*/ 56 h 349"/>
                <a:gd name="T12" fmla="*/ 199 w 201"/>
                <a:gd name="T13" fmla="*/ 78 h 349"/>
                <a:gd name="T14" fmla="*/ 201 w 201"/>
                <a:gd name="T15" fmla="*/ 101 h 349"/>
                <a:gd name="T16" fmla="*/ 201 w 201"/>
                <a:gd name="T17" fmla="*/ 248 h 349"/>
                <a:gd name="T18" fmla="*/ 199 w 201"/>
                <a:gd name="T19" fmla="*/ 271 h 349"/>
                <a:gd name="T20" fmla="*/ 190 w 201"/>
                <a:gd name="T21" fmla="*/ 292 h 349"/>
                <a:gd name="T22" fmla="*/ 179 w 201"/>
                <a:gd name="T23" fmla="*/ 311 h 349"/>
                <a:gd name="T24" fmla="*/ 164 w 201"/>
                <a:gd name="T25" fmla="*/ 326 h 349"/>
                <a:gd name="T26" fmla="*/ 145 w 201"/>
                <a:gd name="T27" fmla="*/ 338 h 349"/>
                <a:gd name="T28" fmla="*/ 124 w 201"/>
                <a:gd name="T29" fmla="*/ 346 h 349"/>
                <a:gd name="T30" fmla="*/ 100 w 201"/>
                <a:gd name="T31" fmla="*/ 349 h 349"/>
                <a:gd name="T32" fmla="*/ 77 w 201"/>
                <a:gd name="T33" fmla="*/ 346 h 349"/>
                <a:gd name="T34" fmla="*/ 56 w 201"/>
                <a:gd name="T35" fmla="*/ 338 h 349"/>
                <a:gd name="T36" fmla="*/ 37 w 201"/>
                <a:gd name="T37" fmla="*/ 326 h 349"/>
                <a:gd name="T38" fmla="*/ 22 w 201"/>
                <a:gd name="T39" fmla="*/ 311 h 349"/>
                <a:gd name="T40" fmla="*/ 11 w 201"/>
                <a:gd name="T41" fmla="*/ 292 h 349"/>
                <a:gd name="T42" fmla="*/ 2 w 201"/>
                <a:gd name="T43" fmla="*/ 271 h 349"/>
                <a:gd name="T44" fmla="*/ 0 w 201"/>
                <a:gd name="T45" fmla="*/ 248 h 349"/>
                <a:gd name="T46" fmla="*/ 0 w 201"/>
                <a:gd name="T47" fmla="*/ 101 h 349"/>
                <a:gd name="T48" fmla="*/ 2 w 201"/>
                <a:gd name="T49" fmla="*/ 78 h 349"/>
                <a:gd name="T50" fmla="*/ 11 w 201"/>
                <a:gd name="T51" fmla="*/ 56 h 349"/>
                <a:gd name="T52" fmla="*/ 22 w 201"/>
                <a:gd name="T53" fmla="*/ 37 h 349"/>
                <a:gd name="T54" fmla="*/ 37 w 201"/>
                <a:gd name="T55" fmla="*/ 22 h 349"/>
                <a:gd name="T56" fmla="*/ 56 w 201"/>
                <a:gd name="T57" fmla="*/ 11 h 349"/>
                <a:gd name="T58" fmla="*/ 77 w 201"/>
                <a:gd name="T59" fmla="*/ 2 h 349"/>
                <a:gd name="T60" fmla="*/ 100 w 201"/>
                <a:gd name="T61" fmla="*/ 0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01" h="349">
                  <a:moveTo>
                    <a:pt x="100" y="0"/>
                  </a:moveTo>
                  <a:lnTo>
                    <a:pt x="124" y="2"/>
                  </a:lnTo>
                  <a:lnTo>
                    <a:pt x="145" y="11"/>
                  </a:lnTo>
                  <a:lnTo>
                    <a:pt x="164" y="22"/>
                  </a:lnTo>
                  <a:lnTo>
                    <a:pt x="179" y="37"/>
                  </a:lnTo>
                  <a:lnTo>
                    <a:pt x="190" y="56"/>
                  </a:lnTo>
                  <a:lnTo>
                    <a:pt x="199" y="78"/>
                  </a:lnTo>
                  <a:lnTo>
                    <a:pt x="201" y="101"/>
                  </a:lnTo>
                  <a:lnTo>
                    <a:pt x="201" y="248"/>
                  </a:lnTo>
                  <a:lnTo>
                    <a:pt x="199" y="271"/>
                  </a:lnTo>
                  <a:lnTo>
                    <a:pt x="190" y="292"/>
                  </a:lnTo>
                  <a:lnTo>
                    <a:pt x="179" y="311"/>
                  </a:lnTo>
                  <a:lnTo>
                    <a:pt x="164" y="326"/>
                  </a:lnTo>
                  <a:lnTo>
                    <a:pt x="145" y="338"/>
                  </a:lnTo>
                  <a:lnTo>
                    <a:pt x="124" y="346"/>
                  </a:lnTo>
                  <a:lnTo>
                    <a:pt x="100" y="349"/>
                  </a:lnTo>
                  <a:lnTo>
                    <a:pt x="77" y="346"/>
                  </a:lnTo>
                  <a:lnTo>
                    <a:pt x="56" y="338"/>
                  </a:lnTo>
                  <a:lnTo>
                    <a:pt x="37" y="326"/>
                  </a:lnTo>
                  <a:lnTo>
                    <a:pt x="22" y="311"/>
                  </a:lnTo>
                  <a:lnTo>
                    <a:pt x="11" y="292"/>
                  </a:lnTo>
                  <a:lnTo>
                    <a:pt x="2" y="271"/>
                  </a:lnTo>
                  <a:lnTo>
                    <a:pt x="0" y="248"/>
                  </a:lnTo>
                  <a:lnTo>
                    <a:pt x="0" y="101"/>
                  </a:lnTo>
                  <a:lnTo>
                    <a:pt x="2" y="78"/>
                  </a:lnTo>
                  <a:lnTo>
                    <a:pt x="11" y="56"/>
                  </a:lnTo>
                  <a:lnTo>
                    <a:pt x="22" y="37"/>
                  </a:lnTo>
                  <a:lnTo>
                    <a:pt x="37" y="22"/>
                  </a:lnTo>
                  <a:lnTo>
                    <a:pt x="56" y="11"/>
                  </a:lnTo>
                  <a:lnTo>
                    <a:pt x="77" y="2"/>
                  </a:lnTo>
                  <a:lnTo>
                    <a:pt x="10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714"/>
            <p:cNvSpPr>
              <a:spLocks/>
            </p:cNvSpPr>
            <p:nvPr/>
          </p:nvSpPr>
          <p:spPr bwMode="auto">
            <a:xfrm>
              <a:off x="5719" y="3403"/>
              <a:ext cx="87" cy="51"/>
            </a:xfrm>
            <a:custGeom>
              <a:avLst/>
              <a:gdLst>
                <a:gd name="T0" fmla="*/ 101 w 349"/>
                <a:gd name="T1" fmla="*/ 0 h 202"/>
                <a:gd name="T2" fmla="*/ 248 w 349"/>
                <a:gd name="T3" fmla="*/ 0 h 202"/>
                <a:gd name="T4" fmla="*/ 271 w 349"/>
                <a:gd name="T5" fmla="*/ 3 h 202"/>
                <a:gd name="T6" fmla="*/ 292 w 349"/>
                <a:gd name="T7" fmla="*/ 11 h 202"/>
                <a:gd name="T8" fmla="*/ 311 w 349"/>
                <a:gd name="T9" fmla="*/ 22 h 202"/>
                <a:gd name="T10" fmla="*/ 326 w 349"/>
                <a:gd name="T11" fmla="*/ 39 h 202"/>
                <a:gd name="T12" fmla="*/ 339 w 349"/>
                <a:gd name="T13" fmla="*/ 57 h 202"/>
                <a:gd name="T14" fmla="*/ 346 w 349"/>
                <a:gd name="T15" fmla="*/ 78 h 202"/>
                <a:gd name="T16" fmla="*/ 349 w 349"/>
                <a:gd name="T17" fmla="*/ 101 h 202"/>
                <a:gd name="T18" fmla="*/ 346 w 349"/>
                <a:gd name="T19" fmla="*/ 124 h 202"/>
                <a:gd name="T20" fmla="*/ 339 w 349"/>
                <a:gd name="T21" fmla="*/ 146 h 202"/>
                <a:gd name="T22" fmla="*/ 326 w 349"/>
                <a:gd name="T23" fmla="*/ 164 h 202"/>
                <a:gd name="T24" fmla="*/ 311 w 349"/>
                <a:gd name="T25" fmla="*/ 180 h 202"/>
                <a:gd name="T26" fmla="*/ 292 w 349"/>
                <a:gd name="T27" fmla="*/ 192 h 202"/>
                <a:gd name="T28" fmla="*/ 271 w 349"/>
                <a:gd name="T29" fmla="*/ 199 h 202"/>
                <a:gd name="T30" fmla="*/ 248 w 349"/>
                <a:gd name="T31" fmla="*/ 202 h 202"/>
                <a:gd name="T32" fmla="*/ 101 w 349"/>
                <a:gd name="T33" fmla="*/ 202 h 202"/>
                <a:gd name="T34" fmla="*/ 79 w 349"/>
                <a:gd name="T35" fmla="*/ 199 h 202"/>
                <a:gd name="T36" fmla="*/ 57 w 349"/>
                <a:gd name="T37" fmla="*/ 192 h 202"/>
                <a:gd name="T38" fmla="*/ 38 w 349"/>
                <a:gd name="T39" fmla="*/ 180 h 202"/>
                <a:gd name="T40" fmla="*/ 23 w 349"/>
                <a:gd name="T41" fmla="*/ 164 h 202"/>
                <a:gd name="T42" fmla="*/ 11 w 349"/>
                <a:gd name="T43" fmla="*/ 146 h 202"/>
                <a:gd name="T44" fmla="*/ 3 w 349"/>
                <a:gd name="T45" fmla="*/ 124 h 202"/>
                <a:gd name="T46" fmla="*/ 0 w 349"/>
                <a:gd name="T47" fmla="*/ 101 h 202"/>
                <a:gd name="T48" fmla="*/ 3 w 349"/>
                <a:gd name="T49" fmla="*/ 78 h 202"/>
                <a:gd name="T50" fmla="*/ 11 w 349"/>
                <a:gd name="T51" fmla="*/ 57 h 202"/>
                <a:gd name="T52" fmla="*/ 23 w 349"/>
                <a:gd name="T53" fmla="*/ 39 h 202"/>
                <a:gd name="T54" fmla="*/ 38 w 349"/>
                <a:gd name="T55" fmla="*/ 22 h 202"/>
                <a:gd name="T56" fmla="*/ 57 w 349"/>
                <a:gd name="T57" fmla="*/ 11 h 202"/>
                <a:gd name="T58" fmla="*/ 79 w 349"/>
                <a:gd name="T59" fmla="*/ 3 h 202"/>
                <a:gd name="T60" fmla="*/ 101 w 349"/>
                <a:gd name="T6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49" h="202">
                  <a:moveTo>
                    <a:pt x="101" y="0"/>
                  </a:moveTo>
                  <a:lnTo>
                    <a:pt x="248" y="0"/>
                  </a:lnTo>
                  <a:lnTo>
                    <a:pt x="271" y="3"/>
                  </a:lnTo>
                  <a:lnTo>
                    <a:pt x="292" y="11"/>
                  </a:lnTo>
                  <a:lnTo>
                    <a:pt x="311" y="22"/>
                  </a:lnTo>
                  <a:lnTo>
                    <a:pt x="326" y="39"/>
                  </a:lnTo>
                  <a:lnTo>
                    <a:pt x="339" y="57"/>
                  </a:lnTo>
                  <a:lnTo>
                    <a:pt x="346" y="78"/>
                  </a:lnTo>
                  <a:lnTo>
                    <a:pt x="349" y="101"/>
                  </a:lnTo>
                  <a:lnTo>
                    <a:pt x="346" y="124"/>
                  </a:lnTo>
                  <a:lnTo>
                    <a:pt x="339" y="146"/>
                  </a:lnTo>
                  <a:lnTo>
                    <a:pt x="326" y="164"/>
                  </a:lnTo>
                  <a:lnTo>
                    <a:pt x="311" y="180"/>
                  </a:lnTo>
                  <a:lnTo>
                    <a:pt x="292" y="192"/>
                  </a:lnTo>
                  <a:lnTo>
                    <a:pt x="271" y="199"/>
                  </a:lnTo>
                  <a:lnTo>
                    <a:pt x="248" y="202"/>
                  </a:lnTo>
                  <a:lnTo>
                    <a:pt x="101" y="202"/>
                  </a:lnTo>
                  <a:lnTo>
                    <a:pt x="79" y="199"/>
                  </a:lnTo>
                  <a:lnTo>
                    <a:pt x="57" y="192"/>
                  </a:lnTo>
                  <a:lnTo>
                    <a:pt x="38" y="180"/>
                  </a:lnTo>
                  <a:lnTo>
                    <a:pt x="23" y="164"/>
                  </a:lnTo>
                  <a:lnTo>
                    <a:pt x="11" y="146"/>
                  </a:lnTo>
                  <a:lnTo>
                    <a:pt x="3" y="124"/>
                  </a:lnTo>
                  <a:lnTo>
                    <a:pt x="0" y="101"/>
                  </a:lnTo>
                  <a:lnTo>
                    <a:pt x="3" y="78"/>
                  </a:lnTo>
                  <a:lnTo>
                    <a:pt x="11" y="57"/>
                  </a:lnTo>
                  <a:lnTo>
                    <a:pt x="23" y="39"/>
                  </a:lnTo>
                  <a:lnTo>
                    <a:pt x="38" y="22"/>
                  </a:lnTo>
                  <a:lnTo>
                    <a:pt x="57" y="11"/>
                  </a:lnTo>
                  <a:lnTo>
                    <a:pt x="79" y="3"/>
                  </a:lnTo>
                  <a:lnTo>
                    <a:pt x="10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715"/>
            <p:cNvSpPr>
              <a:spLocks/>
            </p:cNvSpPr>
            <p:nvPr/>
          </p:nvSpPr>
          <p:spPr bwMode="auto">
            <a:xfrm>
              <a:off x="6122" y="3403"/>
              <a:ext cx="87" cy="51"/>
            </a:xfrm>
            <a:custGeom>
              <a:avLst/>
              <a:gdLst>
                <a:gd name="T0" fmla="*/ 101 w 349"/>
                <a:gd name="T1" fmla="*/ 0 h 202"/>
                <a:gd name="T2" fmla="*/ 248 w 349"/>
                <a:gd name="T3" fmla="*/ 0 h 202"/>
                <a:gd name="T4" fmla="*/ 270 w 349"/>
                <a:gd name="T5" fmla="*/ 3 h 202"/>
                <a:gd name="T6" fmla="*/ 292 w 349"/>
                <a:gd name="T7" fmla="*/ 11 h 202"/>
                <a:gd name="T8" fmla="*/ 311 w 349"/>
                <a:gd name="T9" fmla="*/ 22 h 202"/>
                <a:gd name="T10" fmla="*/ 326 w 349"/>
                <a:gd name="T11" fmla="*/ 39 h 202"/>
                <a:gd name="T12" fmla="*/ 338 w 349"/>
                <a:gd name="T13" fmla="*/ 57 h 202"/>
                <a:gd name="T14" fmla="*/ 345 w 349"/>
                <a:gd name="T15" fmla="*/ 78 h 202"/>
                <a:gd name="T16" fmla="*/ 349 w 349"/>
                <a:gd name="T17" fmla="*/ 101 h 202"/>
                <a:gd name="T18" fmla="*/ 345 w 349"/>
                <a:gd name="T19" fmla="*/ 124 h 202"/>
                <a:gd name="T20" fmla="*/ 338 w 349"/>
                <a:gd name="T21" fmla="*/ 146 h 202"/>
                <a:gd name="T22" fmla="*/ 326 w 349"/>
                <a:gd name="T23" fmla="*/ 164 h 202"/>
                <a:gd name="T24" fmla="*/ 311 w 349"/>
                <a:gd name="T25" fmla="*/ 180 h 202"/>
                <a:gd name="T26" fmla="*/ 292 w 349"/>
                <a:gd name="T27" fmla="*/ 192 h 202"/>
                <a:gd name="T28" fmla="*/ 270 w 349"/>
                <a:gd name="T29" fmla="*/ 199 h 202"/>
                <a:gd name="T30" fmla="*/ 248 w 349"/>
                <a:gd name="T31" fmla="*/ 202 h 202"/>
                <a:gd name="T32" fmla="*/ 101 w 349"/>
                <a:gd name="T33" fmla="*/ 202 h 202"/>
                <a:gd name="T34" fmla="*/ 78 w 349"/>
                <a:gd name="T35" fmla="*/ 199 h 202"/>
                <a:gd name="T36" fmla="*/ 57 w 349"/>
                <a:gd name="T37" fmla="*/ 192 h 202"/>
                <a:gd name="T38" fmla="*/ 38 w 349"/>
                <a:gd name="T39" fmla="*/ 180 h 202"/>
                <a:gd name="T40" fmla="*/ 23 w 349"/>
                <a:gd name="T41" fmla="*/ 164 h 202"/>
                <a:gd name="T42" fmla="*/ 10 w 349"/>
                <a:gd name="T43" fmla="*/ 146 h 202"/>
                <a:gd name="T44" fmla="*/ 3 w 349"/>
                <a:gd name="T45" fmla="*/ 124 h 202"/>
                <a:gd name="T46" fmla="*/ 0 w 349"/>
                <a:gd name="T47" fmla="*/ 101 h 202"/>
                <a:gd name="T48" fmla="*/ 3 w 349"/>
                <a:gd name="T49" fmla="*/ 78 h 202"/>
                <a:gd name="T50" fmla="*/ 10 w 349"/>
                <a:gd name="T51" fmla="*/ 57 h 202"/>
                <a:gd name="T52" fmla="*/ 23 w 349"/>
                <a:gd name="T53" fmla="*/ 39 h 202"/>
                <a:gd name="T54" fmla="*/ 38 w 349"/>
                <a:gd name="T55" fmla="*/ 22 h 202"/>
                <a:gd name="T56" fmla="*/ 57 w 349"/>
                <a:gd name="T57" fmla="*/ 11 h 202"/>
                <a:gd name="T58" fmla="*/ 78 w 349"/>
                <a:gd name="T59" fmla="*/ 3 h 202"/>
                <a:gd name="T60" fmla="*/ 101 w 349"/>
                <a:gd name="T6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49" h="202">
                  <a:moveTo>
                    <a:pt x="101" y="0"/>
                  </a:moveTo>
                  <a:lnTo>
                    <a:pt x="248" y="0"/>
                  </a:lnTo>
                  <a:lnTo>
                    <a:pt x="270" y="3"/>
                  </a:lnTo>
                  <a:lnTo>
                    <a:pt x="292" y="11"/>
                  </a:lnTo>
                  <a:lnTo>
                    <a:pt x="311" y="22"/>
                  </a:lnTo>
                  <a:lnTo>
                    <a:pt x="326" y="39"/>
                  </a:lnTo>
                  <a:lnTo>
                    <a:pt x="338" y="57"/>
                  </a:lnTo>
                  <a:lnTo>
                    <a:pt x="345" y="78"/>
                  </a:lnTo>
                  <a:lnTo>
                    <a:pt x="349" y="101"/>
                  </a:lnTo>
                  <a:lnTo>
                    <a:pt x="345" y="124"/>
                  </a:lnTo>
                  <a:lnTo>
                    <a:pt x="338" y="146"/>
                  </a:lnTo>
                  <a:lnTo>
                    <a:pt x="326" y="164"/>
                  </a:lnTo>
                  <a:lnTo>
                    <a:pt x="311" y="180"/>
                  </a:lnTo>
                  <a:lnTo>
                    <a:pt x="292" y="192"/>
                  </a:lnTo>
                  <a:lnTo>
                    <a:pt x="270" y="199"/>
                  </a:lnTo>
                  <a:lnTo>
                    <a:pt x="248" y="202"/>
                  </a:lnTo>
                  <a:lnTo>
                    <a:pt x="101" y="202"/>
                  </a:lnTo>
                  <a:lnTo>
                    <a:pt x="78" y="199"/>
                  </a:lnTo>
                  <a:lnTo>
                    <a:pt x="57" y="192"/>
                  </a:lnTo>
                  <a:lnTo>
                    <a:pt x="38" y="180"/>
                  </a:lnTo>
                  <a:lnTo>
                    <a:pt x="23" y="164"/>
                  </a:lnTo>
                  <a:lnTo>
                    <a:pt x="10" y="146"/>
                  </a:lnTo>
                  <a:lnTo>
                    <a:pt x="3" y="124"/>
                  </a:lnTo>
                  <a:lnTo>
                    <a:pt x="0" y="101"/>
                  </a:lnTo>
                  <a:lnTo>
                    <a:pt x="3" y="78"/>
                  </a:lnTo>
                  <a:lnTo>
                    <a:pt x="10" y="57"/>
                  </a:lnTo>
                  <a:lnTo>
                    <a:pt x="23" y="39"/>
                  </a:lnTo>
                  <a:lnTo>
                    <a:pt x="38" y="22"/>
                  </a:lnTo>
                  <a:lnTo>
                    <a:pt x="57" y="11"/>
                  </a:lnTo>
                  <a:lnTo>
                    <a:pt x="78" y="3"/>
                  </a:lnTo>
                  <a:lnTo>
                    <a:pt x="10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716"/>
            <p:cNvSpPr>
              <a:spLocks/>
            </p:cNvSpPr>
            <p:nvPr/>
          </p:nvSpPr>
          <p:spPr bwMode="auto">
            <a:xfrm>
              <a:off x="6080" y="3241"/>
              <a:ext cx="75" cy="76"/>
            </a:xfrm>
            <a:custGeom>
              <a:avLst/>
              <a:gdLst>
                <a:gd name="T0" fmla="*/ 215 w 304"/>
                <a:gd name="T1" fmla="*/ 0 h 305"/>
                <a:gd name="T2" fmla="*/ 237 w 304"/>
                <a:gd name="T3" fmla="*/ 5 h 305"/>
                <a:gd name="T4" fmla="*/ 257 w 304"/>
                <a:gd name="T5" fmla="*/ 15 h 305"/>
                <a:gd name="T6" fmla="*/ 275 w 304"/>
                <a:gd name="T7" fmla="*/ 29 h 305"/>
                <a:gd name="T8" fmla="*/ 289 w 304"/>
                <a:gd name="T9" fmla="*/ 48 h 305"/>
                <a:gd name="T10" fmla="*/ 300 w 304"/>
                <a:gd name="T11" fmla="*/ 68 h 305"/>
                <a:gd name="T12" fmla="*/ 304 w 304"/>
                <a:gd name="T13" fmla="*/ 90 h 305"/>
                <a:gd name="T14" fmla="*/ 304 w 304"/>
                <a:gd name="T15" fmla="*/ 112 h 305"/>
                <a:gd name="T16" fmla="*/ 300 w 304"/>
                <a:gd name="T17" fmla="*/ 133 h 305"/>
                <a:gd name="T18" fmla="*/ 289 w 304"/>
                <a:gd name="T19" fmla="*/ 154 h 305"/>
                <a:gd name="T20" fmla="*/ 275 w 304"/>
                <a:gd name="T21" fmla="*/ 172 h 305"/>
                <a:gd name="T22" fmla="*/ 171 w 304"/>
                <a:gd name="T23" fmla="*/ 276 h 305"/>
                <a:gd name="T24" fmla="*/ 156 w 304"/>
                <a:gd name="T25" fmla="*/ 289 h 305"/>
                <a:gd name="T26" fmla="*/ 138 w 304"/>
                <a:gd name="T27" fmla="*/ 298 h 305"/>
                <a:gd name="T28" fmla="*/ 120 w 304"/>
                <a:gd name="T29" fmla="*/ 303 h 305"/>
                <a:gd name="T30" fmla="*/ 100 w 304"/>
                <a:gd name="T31" fmla="*/ 305 h 305"/>
                <a:gd name="T32" fmla="*/ 82 w 304"/>
                <a:gd name="T33" fmla="*/ 303 h 305"/>
                <a:gd name="T34" fmla="*/ 62 w 304"/>
                <a:gd name="T35" fmla="*/ 298 h 305"/>
                <a:gd name="T36" fmla="*/ 45 w 304"/>
                <a:gd name="T37" fmla="*/ 289 h 305"/>
                <a:gd name="T38" fmla="*/ 29 w 304"/>
                <a:gd name="T39" fmla="*/ 276 h 305"/>
                <a:gd name="T40" fmla="*/ 15 w 304"/>
                <a:gd name="T41" fmla="*/ 258 h 305"/>
                <a:gd name="T42" fmla="*/ 6 w 304"/>
                <a:gd name="T43" fmla="*/ 237 h 305"/>
                <a:gd name="T44" fmla="*/ 0 w 304"/>
                <a:gd name="T45" fmla="*/ 216 h 305"/>
                <a:gd name="T46" fmla="*/ 0 w 304"/>
                <a:gd name="T47" fmla="*/ 194 h 305"/>
                <a:gd name="T48" fmla="*/ 6 w 304"/>
                <a:gd name="T49" fmla="*/ 172 h 305"/>
                <a:gd name="T50" fmla="*/ 15 w 304"/>
                <a:gd name="T51" fmla="*/ 152 h 305"/>
                <a:gd name="T52" fmla="*/ 29 w 304"/>
                <a:gd name="T53" fmla="*/ 133 h 305"/>
                <a:gd name="T54" fmla="*/ 133 w 304"/>
                <a:gd name="T55" fmla="*/ 29 h 305"/>
                <a:gd name="T56" fmla="*/ 152 w 304"/>
                <a:gd name="T57" fmla="*/ 15 h 305"/>
                <a:gd name="T58" fmla="*/ 171 w 304"/>
                <a:gd name="T59" fmla="*/ 5 h 305"/>
                <a:gd name="T60" fmla="*/ 193 w 304"/>
                <a:gd name="T61" fmla="*/ 0 h 305"/>
                <a:gd name="T62" fmla="*/ 215 w 304"/>
                <a:gd name="T63" fmla="*/ 0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04" h="305">
                  <a:moveTo>
                    <a:pt x="215" y="0"/>
                  </a:moveTo>
                  <a:lnTo>
                    <a:pt x="237" y="5"/>
                  </a:lnTo>
                  <a:lnTo>
                    <a:pt x="257" y="15"/>
                  </a:lnTo>
                  <a:lnTo>
                    <a:pt x="275" y="29"/>
                  </a:lnTo>
                  <a:lnTo>
                    <a:pt x="289" y="48"/>
                  </a:lnTo>
                  <a:lnTo>
                    <a:pt x="300" y="68"/>
                  </a:lnTo>
                  <a:lnTo>
                    <a:pt x="304" y="90"/>
                  </a:lnTo>
                  <a:lnTo>
                    <a:pt x="304" y="112"/>
                  </a:lnTo>
                  <a:lnTo>
                    <a:pt x="300" y="133"/>
                  </a:lnTo>
                  <a:lnTo>
                    <a:pt x="289" y="154"/>
                  </a:lnTo>
                  <a:lnTo>
                    <a:pt x="275" y="172"/>
                  </a:lnTo>
                  <a:lnTo>
                    <a:pt x="171" y="276"/>
                  </a:lnTo>
                  <a:lnTo>
                    <a:pt x="156" y="289"/>
                  </a:lnTo>
                  <a:lnTo>
                    <a:pt x="138" y="298"/>
                  </a:lnTo>
                  <a:lnTo>
                    <a:pt x="120" y="303"/>
                  </a:lnTo>
                  <a:lnTo>
                    <a:pt x="100" y="305"/>
                  </a:lnTo>
                  <a:lnTo>
                    <a:pt x="82" y="303"/>
                  </a:lnTo>
                  <a:lnTo>
                    <a:pt x="62" y="298"/>
                  </a:lnTo>
                  <a:lnTo>
                    <a:pt x="45" y="289"/>
                  </a:lnTo>
                  <a:lnTo>
                    <a:pt x="29" y="276"/>
                  </a:lnTo>
                  <a:lnTo>
                    <a:pt x="15" y="258"/>
                  </a:lnTo>
                  <a:lnTo>
                    <a:pt x="6" y="237"/>
                  </a:lnTo>
                  <a:lnTo>
                    <a:pt x="0" y="216"/>
                  </a:lnTo>
                  <a:lnTo>
                    <a:pt x="0" y="194"/>
                  </a:lnTo>
                  <a:lnTo>
                    <a:pt x="6" y="172"/>
                  </a:lnTo>
                  <a:lnTo>
                    <a:pt x="15" y="152"/>
                  </a:lnTo>
                  <a:lnTo>
                    <a:pt x="29" y="133"/>
                  </a:lnTo>
                  <a:lnTo>
                    <a:pt x="133" y="29"/>
                  </a:lnTo>
                  <a:lnTo>
                    <a:pt x="152" y="15"/>
                  </a:lnTo>
                  <a:lnTo>
                    <a:pt x="171" y="5"/>
                  </a:lnTo>
                  <a:lnTo>
                    <a:pt x="193" y="0"/>
                  </a:lnTo>
                  <a:lnTo>
                    <a:pt x="2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" name="Freeform 717"/>
            <p:cNvSpPr>
              <a:spLocks/>
            </p:cNvSpPr>
            <p:nvPr/>
          </p:nvSpPr>
          <p:spPr bwMode="auto">
            <a:xfrm>
              <a:off x="5773" y="3241"/>
              <a:ext cx="76" cy="76"/>
            </a:xfrm>
            <a:custGeom>
              <a:avLst/>
              <a:gdLst>
                <a:gd name="T0" fmla="*/ 111 w 303"/>
                <a:gd name="T1" fmla="*/ 0 h 305"/>
                <a:gd name="T2" fmla="*/ 133 w 303"/>
                <a:gd name="T3" fmla="*/ 5 h 305"/>
                <a:gd name="T4" fmla="*/ 153 w 303"/>
                <a:gd name="T5" fmla="*/ 15 h 305"/>
                <a:gd name="T6" fmla="*/ 171 w 303"/>
                <a:gd name="T7" fmla="*/ 29 h 305"/>
                <a:gd name="T8" fmla="*/ 275 w 303"/>
                <a:gd name="T9" fmla="*/ 133 h 305"/>
                <a:gd name="T10" fmla="*/ 289 w 303"/>
                <a:gd name="T11" fmla="*/ 152 h 305"/>
                <a:gd name="T12" fmla="*/ 298 w 303"/>
                <a:gd name="T13" fmla="*/ 172 h 305"/>
                <a:gd name="T14" fmla="*/ 303 w 303"/>
                <a:gd name="T15" fmla="*/ 194 h 305"/>
                <a:gd name="T16" fmla="*/ 303 w 303"/>
                <a:gd name="T17" fmla="*/ 216 h 305"/>
                <a:gd name="T18" fmla="*/ 298 w 303"/>
                <a:gd name="T19" fmla="*/ 237 h 305"/>
                <a:gd name="T20" fmla="*/ 289 w 303"/>
                <a:gd name="T21" fmla="*/ 258 h 305"/>
                <a:gd name="T22" fmla="*/ 275 w 303"/>
                <a:gd name="T23" fmla="*/ 276 h 305"/>
                <a:gd name="T24" fmla="*/ 259 w 303"/>
                <a:gd name="T25" fmla="*/ 289 h 305"/>
                <a:gd name="T26" fmla="*/ 242 w 303"/>
                <a:gd name="T27" fmla="*/ 298 h 305"/>
                <a:gd name="T28" fmla="*/ 223 w 303"/>
                <a:gd name="T29" fmla="*/ 303 h 305"/>
                <a:gd name="T30" fmla="*/ 204 w 303"/>
                <a:gd name="T31" fmla="*/ 305 h 305"/>
                <a:gd name="T32" fmla="*/ 184 w 303"/>
                <a:gd name="T33" fmla="*/ 303 h 305"/>
                <a:gd name="T34" fmla="*/ 166 w 303"/>
                <a:gd name="T35" fmla="*/ 298 h 305"/>
                <a:gd name="T36" fmla="*/ 148 w 303"/>
                <a:gd name="T37" fmla="*/ 289 h 305"/>
                <a:gd name="T38" fmla="*/ 133 w 303"/>
                <a:gd name="T39" fmla="*/ 276 h 305"/>
                <a:gd name="T40" fmla="*/ 29 w 303"/>
                <a:gd name="T41" fmla="*/ 172 h 305"/>
                <a:gd name="T42" fmla="*/ 15 w 303"/>
                <a:gd name="T43" fmla="*/ 154 h 305"/>
                <a:gd name="T44" fmla="*/ 4 w 303"/>
                <a:gd name="T45" fmla="*/ 133 h 305"/>
                <a:gd name="T46" fmla="*/ 0 w 303"/>
                <a:gd name="T47" fmla="*/ 112 h 305"/>
                <a:gd name="T48" fmla="*/ 0 w 303"/>
                <a:gd name="T49" fmla="*/ 90 h 305"/>
                <a:gd name="T50" fmla="*/ 4 w 303"/>
                <a:gd name="T51" fmla="*/ 68 h 305"/>
                <a:gd name="T52" fmla="*/ 15 w 303"/>
                <a:gd name="T53" fmla="*/ 48 h 305"/>
                <a:gd name="T54" fmla="*/ 29 w 303"/>
                <a:gd name="T55" fmla="*/ 29 h 305"/>
                <a:gd name="T56" fmla="*/ 47 w 303"/>
                <a:gd name="T57" fmla="*/ 15 h 305"/>
                <a:gd name="T58" fmla="*/ 67 w 303"/>
                <a:gd name="T59" fmla="*/ 5 h 305"/>
                <a:gd name="T60" fmla="*/ 89 w 303"/>
                <a:gd name="T61" fmla="*/ 0 h 305"/>
                <a:gd name="T62" fmla="*/ 111 w 303"/>
                <a:gd name="T63" fmla="*/ 0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03" h="305">
                  <a:moveTo>
                    <a:pt x="111" y="0"/>
                  </a:moveTo>
                  <a:lnTo>
                    <a:pt x="133" y="5"/>
                  </a:lnTo>
                  <a:lnTo>
                    <a:pt x="153" y="15"/>
                  </a:lnTo>
                  <a:lnTo>
                    <a:pt x="171" y="29"/>
                  </a:lnTo>
                  <a:lnTo>
                    <a:pt x="275" y="133"/>
                  </a:lnTo>
                  <a:lnTo>
                    <a:pt x="289" y="152"/>
                  </a:lnTo>
                  <a:lnTo>
                    <a:pt x="298" y="172"/>
                  </a:lnTo>
                  <a:lnTo>
                    <a:pt x="303" y="194"/>
                  </a:lnTo>
                  <a:lnTo>
                    <a:pt x="303" y="216"/>
                  </a:lnTo>
                  <a:lnTo>
                    <a:pt x="298" y="237"/>
                  </a:lnTo>
                  <a:lnTo>
                    <a:pt x="289" y="258"/>
                  </a:lnTo>
                  <a:lnTo>
                    <a:pt x="275" y="276"/>
                  </a:lnTo>
                  <a:lnTo>
                    <a:pt x="259" y="289"/>
                  </a:lnTo>
                  <a:lnTo>
                    <a:pt x="242" y="298"/>
                  </a:lnTo>
                  <a:lnTo>
                    <a:pt x="223" y="303"/>
                  </a:lnTo>
                  <a:lnTo>
                    <a:pt x="204" y="305"/>
                  </a:lnTo>
                  <a:lnTo>
                    <a:pt x="184" y="303"/>
                  </a:lnTo>
                  <a:lnTo>
                    <a:pt x="166" y="298"/>
                  </a:lnTo>
                  <a:lnTo>
                    <a:pt x="148" y="289"/>
                  </a:lnTo>
                  <a:lnTo>
                    <a:pt x="133" y="276"/>
                  </a:lnTo>
                  <a:lnTo>
                    <a:pt x="29" y="172"/>
                  </a:lnTo>
                  <a:lnTo>
                    <a:pt x="15" y="154"/>
                  </a:lnTo>
                  <a:lnTo>
                    <a:pt x="4" y="133"/>
                  </a:lnTo>
                  <a:lnTo>
                    <a:pt x="0" y="112"/>
                  </a:lnTo>
                  <a:lnTo>
                    <a:pt x="0" y="90"/>
                  </a:lnTo>
                  <a:lnTo>
                    <a:pt x="4" y="68"/>
                  </a:lnTo>
                  <a:lnTo>
                    <a:pt x="15" y="48"/>
                  </a:lnTo>
                  <a:lnTo>
                    <a:pt x="29" y="29"/>
                  </a:lnTo>
                  <a:lnTo>
                    <a:pt x="47" y="15"/>
                  </a:lnTo>
                  <a:lnTo>
                    <a:pt x="67" y="5"/>
                  </a:lnTo>
                  <a:lnTo>
                    <a:pt x="89" y="0"/>
                  </a:lnTo>
                  <a:lnTo>
                    <a:pt x="1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718"/>
            <p:cNvSpPr>
              <a:spLocks/>
            </p:cNvSpPr>
            <p:nvPr/>
          </p:nvSpPr>
          <p:spPr bwMode="auto">
            <a:xfrm>
              <a:off x="5688" y="3884"/>
              <a:ext cx="846" cy="92"/>
            </a:xfrm>
            <a:custGeom>
              <a:avLst/>
              <a:gdLst>
                <a:gd name="T0" fmla="*/ 65 w 3386"/>
                <a:gd name="T1" fmla="*/ 0 h 368"/>
                <a:gd name="T2" fmla="*/ 3322 w 3386"/>
                <a:gd name="T3" fmla="*/ 0 h 368"/>
                <a:gd name="T4" fmla="*/ 3339 w 3386"/>
                <a:gd name="T5" fmla="*/ 2 h 368"/>
                <a:gd name="T6" fmla="*/ 3354 w 3386"/>
                <a:gd name="T7" fmla="*/ 9 h 368"/>
                <a:gd name="T8" fmla="*/ 3367 w 3386"/>
                <a:gd name="T9" fmla="*/ 18 h 368"/>
                <a:gd name="T10" fmla="*/ 3378 w 3386"/>
                <a:gd name="T11" fmla="*/ 32 h 368"/>
                <a:gd name="T12" fmla="*/ 3384 w 3386"/>
                <a:gd name="T13" fmla="*/ 47 h 368"/>
                <a:gd name="T14" fmla="*/ 3386 w 3386"/>
                <a:gd name="T15" fmla="*/ 65 h 368"/>
                <a:gd name="T16" fmla="*/ 3386 w 3386"/>
                <a:gd name="T17" fmla="*/ 303 h 368"/>
                <a:gd name="T18" fmla="*/ 3384 w 3386"/>
                <a:gd name="T19" fmla="*/ 320 h 368"/>
                <a:gd name="T20" fmla="*/ 3378 w 3386"/>
                <a:gd name="T21" fmla="*/ 336 h 368"/>
                <a:gd name="T22" fmla="*/ 3367 w 3386"/>
                <a:gd name="T23" fmla="*/ 349 h 368"/>
                <a:gd name="T24" fmla="*/ 3354 w 3386"/>
                <a:gd name="T25" fmla="*/ 359 h 368"/>
                <a:gd name="T26" fmla="*/ 3339 w 3386"/>
                <a:gd name="T27" fmla="*/ 366 h 368"/>
                <a:gd name="T28" fmla="*/ 3322 w 3386"/>
                <a:gd name="T29" fmla="*/ 368 h 368"/>
                <a:gd name="T30" fmla="*/ 65 w 3386"/>
                <a:gd name="T31" fmla="*/ 368 h 368"/>
                <a:gd name="T32" fmla="*/ 47 w 3386"/>
                <a:gd name="T33" fmla="*/ 366 h 368"/>
                <a:gd name="T34" fmla="*/ 32 w 3386"/>
                <a:gd name="T35" fmla="*/ 359 h 368"/>
                <a:gd name="T36" fmla="*/ 19 w 3386"/>
                <a:gd name="T37" fmla="*/ 349 h 368"/>
                <a:gd name="T38" fmla="*/ 9 w 3386"/>
                <a:gd name="T39" fmla="*/ 336 h 368"/>
                <a:gd name="T40" fmla="*/ 2 w 3386"/>
                <a:gd name="T41" fmla="*/ 320 h 368"/>
                <a:gd name="T42" fmla="*/ 0 w 3386"/>
                <a:gd name="T43" fmla="*/ 303 h 368"/>
                <a:gd name="T44" fmla="*/ 0 w 3386"/>
                <a:gd name="T45" fmla="*/ 65 h 368"/>
                <a:gd name="T46" fmla="*/ 2 w 3386"/>
                <a:gd name="T47" fmla="*/ 47 h 368"/>
                <a:gd name="T48" fmla="*/ 9 w 3386"/>
                <a:gd name="T49" fmla="*/ 32 h 368"/>
                <a:gd name="T50" fmla="*/ 19 w 3386"/>
                <a:gd name="T51" fmla="*/ 18 h 368"/>
                <a:gd name="T52" fmla="*/ 32 w 3386"/>
                <a:gd name="T53" fmla="*/ 9 h 368"/>
                <a:gd name="T54" fmla="*/ 47 w 3386"/>
                <a:gd name="T55" fmla="*/ 2 h 368"/>
                <a:gd name="T56" fmla="*/ 65 w 3386"/>
                <a:gd name="T5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386" h="368">
                  <a:moveTo>
                    <a:pt x="65" y="0"/>
                  </a:moveTo>
                  <a:lnTo>
                    <a:pt x="3322" y="0"/>
                  </a:lnTo>
                  <a:lnTo>
                    <a:pt x="3339" y="2"/>
                  </a:lnTo>
                  <a:lnTo>
                    <a:pt x="3354" y="9"/>
                  </a:lnTo>
                  <a:lnTo>
                    <a:pt x="3367" y="18"/>
                  </a:lnTo>
                  <a:lnTo>
                    <a:pt x="3378" y="32"/>
                  </a:lnTo>
                  <a:lnTo>
                    <a:pt x="3384" y="47"/>
                  </a:lnTo>
                  <a:lnTo>
                    <a:pt x="3386" y="65"/>
                  </a:lnTo>
                  <a:lnTo>
                    <a:pt x="3386" y="303"/>
                  </a:lnTo>
                  <a:lnTo>
                    <a:pt x="3384" y="320"/>
                  </a:lnTo>
                  <a:lnTo>
                    <a:pt x="3378" y="336"/>
                  </a:lnTo>
                  <a:lnTo>
                    <a:pt x="3367" y="349"/>
                  </a:lnTo>
                  <a:lnTo>
                    <a:pt x="3354" y="359"/>
                  </a:lnTo>
                  <a:lnTo>
                    <a:pt x="3339" y="366"/>
                  </a:lnTo>
                  <a:lnTo>
                    <a:pt x="3322" y="368"/>
                  </a:lnTo>
                  <a:lnTo>
                    <a:pt x="65" y="368"/>
                  </a:lnTo>
                  <a:lnTo>
                    <a:pt x="47" y="366"/>
                  </a:lnTo>
                  <a:lnTo>
                    <a:pt x="32" y="359"/>
                  </a:lnTo>
                  <a:lnTo>
                    <a:pt x="19" y="349"/>
                  </a:lnTo>
                  <a:lnTo>
                    <a:pt x="9" y="336"/>
                  </a:lnTo>
                  <a:lnTo>
                    <a:pt x="2" y="320"/>
                  </a:lnTo>
                  <a:lnTo>
                    <a:pt x="0" y="303"/>
                  </a:lnTo>
                  <a:lnTo>
                    <a:pt x="0" y="65"/>
                  </a:lnTo>
                  <a:lnTo>
                    <a:pt x="2" y="47"/>
                  </a:lnTo>
                  <a:lnTo>
                    <a:pt x="9" y="32"/>
                  </a:lnTo>
                  <a:lnTo>
                    <a:pt x="19" y="18"/>
                  </a:lnTo>
                  <a:lnTo>
                    <a:pt x="32" y="9"/>
                  </a:lnTo>
                  <a:lnTo>
                    <a:pt x="47" y="2"/>
                  </a:lnTo>
                  <a:lnTo>
                    <a:pt x="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719"/>
            <p:cNvSpPr>
              <a:spLocks/>
            </p:cNvSpPr>
            <p:nvPr/>
          </p:nvSpPr>
          <p:spPr bwMode="auto">
            <a:xfrm>
              <a:off x="6180" y="3647"/>
              <a:ext cx="346" cy="202"/>
            </a:xfrm>
            <a:custGeom>
              <a:avLst/>
              <a:gdLst>
                <a:gd name="T0" fmla="*/ 426 w 1384"/>
                <a:gd name="T1" fmla="*/ 2 h 805"/>
                <a:gd name="T2" fmla="*/ 443 w 1384"/>
                <a:gd name="T3" fmla="*/ 20 h 805"/>
                <a:gd name="T4" fmla="*/ 662 w 1384"/>
                <a:gd name="T5" fmla="*/ 617 h 805"/>
                <a:gd name="T6" fmla="*/ 681 w 1384"/>
                <a:gd name="T7" fmla="*/ 630 h 805"/>
                <a:gd name="T8" fmla="*/ 703 w 1384"/>
                <a:gd name="T9" fmla="*/ 630 h 805"/>
                <a:gd name="T10" fmla="*/ 722 w 1384"/>
                <a:gd name="T11" fmla="*/ 617 h 805"/>
                <a:gd name="T12" fmla="*/ 942 w 1384"/>
                <a:gd name="T13" fmla="*/ 20 h 805"/>
                <a:gd name="T14" fmla="*/ 957 w 1384"/>
                <a:gd name="T15" fmla="*/ 3 h 805"/>
                <a:gd name="T16" fmla="*/ 980 w 1384"/>
                <a:gd name="T17" fmla="*/ 1 h 805"/>
                <a:gd name="T18" fmla="*/ 1169 w 1384"/>
                <a:gd name="T19" fmla="*/ 31 h 805"/>
                <a:gd name="T20" fmla="*/ 1241 w 1384"/>
                <a:gd name="T21" fmla="*/ 66 h 805"/>
                <a:gd name="T22" fmla="*/ 1301 w 1384"/>
                <a:gd name="T23" fmla="*/ 116 h 805"/>
                <a:gd name="T24" fmla="*/ 1346 w 1384"/>
                <a:gd name="T25" fmla="*/ 179 h 805"/>
                <a:gd name="T26" fmla="*/ 1374 w 1384"/>
                <a:gd name="T27" fmla="*/ 251 h 805"/>
                <a:gd name="T28" fmla="*/ 1384 w 1384"/>
                <a:gd name="T29" fmla="*/ 330 h 805"/>
                <a:gd name="T30" fmla="*/ 1382 w 1384"/>
                <a:gd name="T31" fmla="*/ 775 h 805"/>
                <a:gd name="T32" fmla="*/ 1365 w 1384"/>
                <a:gd name="T33" fmla="*/ 796 h 805"/>
                <a:gd name="T34" fmla="*/ 1339 w 1384"/>
                <a:gd name="T35" fmla="*/ 805 h 805"/>
                <a:gd name="T36" fmla="*/ 31 w 1384"/>
                <a:gd name="T37" fmla="*/ 802 h 805"/>
                <a:gd name="T38" fmla="*/ 9 w 1384"/>
                <a:gd name="T39" fmla="*/ 787 h 805"/>
                <a:gd name="T40" fmla="*/ 0 w 1384"/>
                <a:gd name="T41" fmla="*/ 760 h 805"/>
                <a:gd name="T42" fmla="*/ 2 w 1384"/>
                <a:gd name="T43" fmla="*/ 291 h 805"/>
                <a:gd name="T44" fmla="*/ 23 w 1384"/>
                <a:gd name="T45" fmla="*/ 215 h 805"/>
                <a:gd name="T46" fmla="*/ 60 w 1384"/>
                <a:gd name="T47" fmla="*/ 147 h 805"/>
                <a:gd name="T48" fmla="*/ 112 w 1384"/>
                <a:gd name="T49" fmla="*/ 89 h 805"/>
                <a:gd name="T50" fmla="*/ 179 w 1384"/>
                <a:gd name="T51" fmla="*/ 47 h 805"/>
                <a:gd name="T52" fmla="*/ 219 w 1384"/>
                <a:gd name="T53" fmla="*/ 31 h 805"/>
                <a:gd name="T54" fmla="*/ 243 w 1384"/>
                <a:gd name="T55" fmla="*/ 27 h 805"/>
                <a:gd name="T56" fmla="*/ 281 w 1384"/>
                <a:gd name="T57" fmla="*/ 21 h 805"/>
                <a:gd name="T58" fmla="*/ 325 w 1384"/>
                <a:gd name="T59" fmla="*/ 13 h 805"/>
                <a:gd name="T60" fmla="*/ 367 w 1384"/>
                <a:gd name="T61" fmla="*/ 7 h 805"/>
                <a:gd name="T62" fmla="*/ 400 w 1384"/>
                <a:gd name="T63" fmla="*/ 2 h 805"/>
                <a:gd name="T64" fmla="*/ 414 w 1384"/>
                <a:gd name="T65" fmla="*/ 0 h 8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384" h="805">
                  <a:moveTo>
                    <a:pt x="414" y="0"/>
                  </a:moveTo>
                  <a:lnTo>
                    <a:pt x="426" y="2"/>
                  </a:lnTo>
                  <a:lnTo>
                    <a:pt x="436" y="9"/>
                  </a:lnTo>
                  <a:lnTo>
                    <a:pt x="443" y="20"/>
                  </a:lnTo>
                  <a:lnTo>
                    <a:pt x="656" y="607"/>
                  </a:lnTo>
                  <a:lnTo>
                    <a:pt x="662" y="617"/>
                  </a:lnTo>
                  <a:lnTo>
                    <a:pt x="671" y="625"/>
                  </a:lnTo>
                  <a:lnTo>
                    <a:pt x="681" y="630"/>
                  </a:lnTo>
                  <a:lnTo>
                    <a:pt x="692" y="631"/>
                  </a:lnTo>
                  <a:lnTo>
                    <a:pt x="703" y="630"/>
                  </a:lnTo>
                  <a:lnTo>
                    <a:pt x="714" y="625"/>
                  </a:lnTo>
                  <a:lnTo>
                    <a:pt x="722" y="617"/>
                  </a:lnTo>
                  <a:lnTo>
                    <a:pt x="728" y="607"/>
                  </a:lnTo>
                  <a:lnTo>
                    <a:pt x="942" y="20"/>
                  </a:lnTo>
                  <a:lnTo>
                    <a:pt x="948" y="10"/>
                  </a:lnTo>
                  <a:lnTo>
                    <a:pt x="957" y="3"/>
                  </a:lnTo>
                  <a:lnTo>
                    <a:pt x="969" y="0"/>
                  </a:lnTo>
                  <a:lnTo>
                    <a:pt x="980" y="1"/>
                  </a:lnTo>
                  <a:lnTo>
                    <a:pt x="1168" y="31"/>
                  </a:lnTo>
                  <a:lnTo>
                    <a:pt x="1169" y="31"/>
                  </a:lnTo>
                  <a:lnTo>
                    <a:pt x="1206" y="47"/>
                  </a:lnTo>
                  <a:lnTo>
                    <a:pt x="1241" y="66"/>
                  </a:lnTo>
                  <a:lnTo>
                    <a:pt x="1272" y="89"/>
                  </a:lnTo>
                  <a:lnTo>
                    <a:pt x="1301" y="116"/>
                  </a:lnTo>
                  <a:lnTo>
                    <a:pt x="1324" y="146"/>
                  </a:lnTo>
                  <a:lnTo>
                    <a:pt x="1346" y="179"/>
                  </a:lnTo>
                  <a:lnTo>
                    <a:pt x="1362" y="214"/>
                  </a:lnTo>
                  <a:lnTo>
                    <a:pt x="1374" y="251"/>
                  </a:lnTo>
                  <a:lnTo>
                    <a:pt x="1382" y="290"/>
                  </a:lnTo>
                  <a:lnTo>
                    <a:pt x="1384" y="330"/>
                  </a:lnTo>
                  <a:lnTo>
                    <a:pt x="1384" y="760"/>
                  </a:lnTo>
                  <a:lnTo>
                    <a:pt x="1382" y="775"/>
                  </a:lnTo>
                  <a:lnTo>
                    <a:pt x="1376" y="787"/>
                  </a:lnTo>
                  <a:lnTo>
                    <a:pt x="1365" y="796"/>
                  </a:lnTo>
                  <a:lnTo>
                    <a:pt x="1353" y="802"/>
                  </a:lnTo>
                  <a:lnTo>
                    <a:pt x="1339" y="805"/>
                  </a:lnTo>
                  <a:lnTo>
                    <a:pt x="46" y="805"/>
                  </a:lnTo>
                  <a:lnTo>
                    <a:pt x="31" y="802"/>
                  </a:lnTo>
                  <a:lnTo>
                    <a:pt x="19" y="796"/>
                  </a:lnTo>
                  <a:lnTo>
                    <a:pt x="9" y="787"/>
                  </a:lnTo>
                  <a:lnTo>
                    <a:pt x="2" y="775"/>
                  </a:lnTo>
                  <a:lnTo>
                    <a:pt x="0" y="760"/>
                  </a:lnTo>
                  <a:lnTo>
                    <a:pt x="0" y="331"/>
                  </a:lnTo>
                  <a:lnTo>
                    <a:pt x="2" y="291"/>
                  </a:lnTo>
                  <a:lnTo>
                    <a:pt x="11" y="252"/>
                  </a:lnTo>
                  <a:lnTo>
                    <a:pt x="23" y="215"/>
                  </a:lnTo>
                  <a:lnTo>
                    <a:pt x="39" y="180"/>
                  </a:lnTo>
                  <a:lnTo>
                    <a:pt x="60" y="147"/>
                  </a:lnTo>
                  <a:lnTo>
                    <a:pt x="85" y="117"/>
                  </a:lnTo>
                  <a:lnTo>
                    <a:pt x="112" y="89"/>
                  </a:lnTo>
                  <a:lnTo>
                    <a:pt x="144" y="66"/>
                  </a:lnTo>
                  <a:lnTo>
                    <a:pt x="179" y="47"/>
                  </a:lnTo>
                  <a:lnTo>
                    <a:pt x="216" y="31"/>
                  </a:lnTo>
                  <a:lnTo>
                    <a:pt x="219" y="31"/>
                  </a:lnTo>
                  <a:lnTo>
                    <a:pt x="229" y="29"/>
                  </a:lnTo>
                  <a:lnTo>
                    <a:pt x="243" y="27"/>
                  </a:lnTo>
                  <a:lnTo>
                    <a:pt x="260" y="24"/>
                  </a:lnTo>
                  <a:lnTo>
                    <a:pt x="281" y="21"/>
                  </a:lnTo>
                  <a:lnTo>
                    <a:pt x="303" y="17"/>
                  </a:lnTo>
                  <a:lnTo>
                    <a:pt x="325" y="13"/>
                  </a:lnTo>
                  <a:lnTo>
                    <a:pt x="347" y="10"/>
                  </a:lnTo>
                  <a:lnTo>
                    <a:pt x="367" y="7"/>
                  </a:lnTo>
                  <a:lnTo>
                    <a:pt x="386" y="4"/>
                  </a:lnTo>
                  <a:lnTo>
                    <a:pt x="400" y="2"/>
                  </a:lnTo>
                  <a:lnTo>
                    <a:pt x="409" y="0"/>
                  </a:lnTo>
                  <a:lnTo>
                    <a:pt x="4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720"/>
            <p:cNvSpPr>
              <a:spLocks/>
            </p:cNvSpPr>
            <p:nvPr/>
          </p:nvSpPr>
          <p:spPr bwMode="auto">
            <a:xfrm>
              <a:off x="5817" y="3282"/>
              <a:ext cx="295" cy="295"/>
            </a:xfrm>
            <a:custGeom>
              <a:avLst/>
              <a:gdLst>
                <a:gd name="T0" fmla="*/ 650 w 1179"/>
                <a:gd name="T1" fmla="*/ 3 h 1179"/>
                <a:gd name="T2" fmla="*/ 765 w 1179"/>
                <a:gd name="T3" fmla="*/ 27 h 1179"/>
                <a:gd name="T4" fmla="*/ 870 w 1179"/>
                <a:gd name="T5" fmla="*/ 72 h 1179"/>
                <a:gd name="T6" fmla="*/ 964 w 1179"/>
                <a:gd name="T7" fmla="*/ 135 h 1179"/>
                <a:gd name="T8" fmla="*/ 1044 w 1179"/>
                <a:gd name="T9" fmla="*/ 216 h 1179"/>
                <a:gd name="T10" fmla="*/ 1107 w 1179"/>
                <a:gd name="T11" fmla="*/ 309 h 1179"/>
                <a:gd name="T12" fmla="*/ 1152 w 1179"/>
                <a:gd name="T13" fmla="*/ 415 h 1179"/>
                <a:gd name="T14" fmla="*/ 1176 w 1179"/>
                <a:gd name="T15" fmla="*/ 531 h 1179"/>
                <a:gd name="T16" fmla="*/ 1176 w 1179"/>
                <a:gd name="T17" fmla="*/ 644 h 1179"/>
                <a:gd name="T18" fmla="*/ 1157 w 1179"/>
                <a:gd name="T19" fmla="*/ 748 h 1179"/>
                <a:gd name="T20" fmla="*/ 1120 w 1179"/>
                <a:gd name="T21" fmla="*/ 846 h 1179"/>
                <a:gd name="T22" fmla="*/ 1068 w 1179"/>
                <a:gd name="T23" fmla="*/ 936 h 1179"/>
                <a:gd name="T24" fmla="*/ 1000 w 1179"/>
                <a:gd name="T25" fmla="*/ 1015 h 1179"/>
                <a:gd name="T26" fmla="*/ 918 w 1179"/>
                <a:gd name="T27" fmla="*/ 1081 h 1179"/>
                <a:gd name="T28" fmla="*/ 905 w 1179"/>
                <a:gd name="T29" fmla="*/ 1179 h 1179"/>
                <a:gd name="T30" fmla="*/ 787 w 1179"/>
                <a:gd name="T31" fmla="*/ 786 h 1179"/>
                <a:gd name="T32" fmla="*/ 786 w 1179"/>
                <a:gd name="T33" fmla="*/ 756 h 1179"/>
                <a:gd name="T34" fmla="*/ 773 w 1179"/>
                <a:gd name="T35" fmla="*/ 728 h 1179"/>
                <a:gd name="T36" fmla="*/ 748 w 1179"/>
                <a:gd name="T37" fmla="*/ 708 h 1179"/>
                <a:gd name="T38" fmla="*/ 717 w 1179"/>
                <a:gd name="T39" fmla="*/ 702 h 1179"/>
                <a:gd name="T40" fmla="*/ 446 w 1179"/>
                <a:gd name="T41" fmla="*/ 704 h 1179"/>
                <a:gd name="T42" fmla="*/ 417 w 1179"/>
                <a:gd name="T43" fmla="*/ 716 h 1179"/>
                <a:gd name="T44" fmla="*/ 398 w 1179"/>
                <a:gd name="T45" fmla="*/ 741 h 1179"/>
                <a:gd name="T46" fmla="*/ 391 w 1179"/>
                <a:gd name="T47" fmla="*/ 771 h 1179"/>
                <a:gd name="T48" fmla="*/ 468 w 1179"/>
                <a:gd name="T49" fmla="*/ 1179 h 1179"/>
                <a:gd name="T50" fmla="*/ 268 w 1179"/>
                <a:gd name="T51" fmla="*/ 1132 h 1179"/>
                <a:gd name="T52" fmla="*/ 219 w 1179"/>
                <a:gd name="T53" fmla="*/ 1050 h 1179"/>
                <a:gd name="T54" fmla="*/ 144 w 1179"/>
                <a:gd name="T55" fmla="*/ 977 h 1179"/>
                <a:gd name="T56" fmla="*/ 83 w 1179"/>
                <a:gd name="T57" fmla="*/ 893 h 1179"/>
                <a:gd name="T58" fmla="*/ 38 w 1179"/>
                <a:gd name="T59" fmla="*/ 798 h 1179"/>
                <a:gd name="T60" fmla="*/ 10 w 1179"/>
                <a:gd name="T61" fmla="*/ 697 h 1179"/>
                <a:gd name="T62" fmla="*/ 0 w 1179"/>
                <a:gd name="T63" fmla="*/ 591 h 1179"/>
                <a:gd name="T64" fmla="*/ 12 w 1179"/>
                <a:gd name="T65" fmla="*/ 472 h 1179"/>
                <a:gd name="T66" fmla="*/ 47 w 1179"/>
                <a:gd name="T67" fmla="*/ 362 h 1179"/>
                <a:gd name="T68" fmla="*/ 101 w 1179"/>
                <a:gd name="T69" fmla="*/ 261 h 1179"/>
                <a:gd name="T70" fmla="*/ 173 w 1179"/>
                <a:gd name="T71" fmla="*/ 173 h 1179"/>
                <a:gd name="T72" fmla="*/ 260 w 1179"/>
                <a:gd name="T73" fmla="*/ 101 h 1179"/>
                <a:gd name="T74" fmla="*/ 361 w 1179"/>
                <a:gd name="T75" fmla="*/ 46 h 1179"/>
                <a:gd name="T76" fmla="*/ 471 w 1179"/>
                <a:gd name="T77" fmla="*/ 12 h 1179"/>
                <a:gd name="T78" fmla="*/ 589 w 1179"/>
                <a:gd name="T79" fmla="*/ 0 h 1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179" h="1179">
                  <a:moveTo>
                    <a:pt x="589" y="0"/>
                  </a:moveTo>
                  <a:lnTo>
                    <a:pt x="650" y="3"/>
                  </a:lnTo>
                  <a:lnTo>
                    <a:pt x="708" y="12"/>
                  </a:lnTo>
                  <a:lnTo>
                    <a:pt x="765" y="27"/>
                  </a:lnTo>
                  <a:lnTo>
                    <a:pt x="818" y="46"/>
                  </a:lnTo>
                  <a:lnTo>
                    <a:pt x="870" y="72"/>
                  </a:lnTo>
                  <a:lnTo>
                    <a:pt x="919" y="101"/>
                  </a:lnTo>
                  <a:lnTo>
                    <a:pt x="964" y="135"/>
                  </a:lnTo>
                  <a:lnTo>
                    <a:pt x="1006" y="173"/>
                  </a:lnTo>
                  <a:lnTo>
                    <a:pt x="1044" y="216"/>
                  </a:lnTo>
                  <a:lnTo>
                    <a:pt x="1078" y="261"/>
                  </a:lnTo>
                  <a:lnTo>
                    <a:pt x="1107" y="309"/>
                  </a:lnTo>
                  <a:lnTo>
                    <a:pt x="1132" y="362"/>
                  </a:lnTo>
                  <a:lnTo>
                    <a:pt x="1152" y="415"/>
                  </a:lnTo>
                  <a:lnTo>
                    <a:pt x="1167" y="472"/>
                  </a:lnTo>
                  <a:lnTo>
                    <a:pt x="1176" y="531"/>
                  </a:lnTo>
                  <a:lnTo>
                    <a:pt x="1179" y="591"/>
                  </a:lnTo>
                  <a:lnTo>
                    <a:pt x="1176" y="644"/>
                  </a:lnTo>
                  <a:lnTo>
                    <a:pt x="1169" y="697"/>
                  </a:lnTo>
                  <a:lnTo>
                    <a:pt x="1157" y="748"/>
                  </a:lnTo>
                  <a:lnTo>
                    <a:pt x="1141" y="798"/>
                  </a:lnTo>
                  <a:lnTo>
                    <a:pt x="1120" y="846"/>
                  </a:lnTo>
                  <a:lnTo>
                    <a:pt x="1096" y="893"/>
                  </a:lnTo>
                  <a:lnTo>
                    <a:pt x="1068" y="936"/>
                  </a:lnTo>
                  <a:lnTo>
                    <a:pt x="1035" y="977"/>
                  </a:lnTo>
                  <a:lnTo>
                    <a:pt x="1000" y="1015"/>
                  </a:lnTo>
                  <a:lnTo>
                    <a:pt x="960" y="1050"/>
                  </a:lnTo>
                  <a:lnTo>
                    <a:pt x="918" y="1081"/>
                  </a:lnTo>
                  <a:lnTo>
                    <a:pt x="911" y="1132"/>
                  </a:lnTo>
                  <a:lnTo>
                    <a:pt x="905" y="1179"/>
                  </a:lnTo>
                  <a:lnTo>
                    <a:pt x="711" y="1179"/>
                  </a:lnTo>
                  <a:lnTo>
                    <a:pt x="787" y="786"/>
                  </a:lnTo>
                  <a:lnTo>
                    <a:pt x="788" y="771"/>
                  </a:lnTo>
                  <a:lnTo>
                    <a:pt x="786" y="756"/>
                  </a:lnTo>
                  <a:lnTo>
                    <a:pt x="781" y="741"/>
                  </a:lnTo>
                  <a:lnTo>
                    <a:pt x="773" y="728"/>
                  </a:lnTo>
                  <a:lnTo>
                    <a:pt x="762" y="716"/>
                  </a:lnTo>
                  <a:lnTo>
                    <a:pt x="748" y="708"/>
                  </a:lnTo>
                  <a:lnTo>
                    <a:pt x="733" y="704"/>
                  </a:lnTo>
                  <a:lnTo>
                    <a:pt x="717" y="702"/>
                  </a:lnTo>
                  <a:lnTo>
                    <a:pt x="462" y="702"/>
                  </a:lnTo>
                  <a:lnTo>
                    <a:pt x="446" y="704"/>
                  </a:lnTo>
                  <a:lnTo>
                    <a:pt x="431" y="708"/>
                  </a:lnTo>
                  <a:lnTo>
                    <a:pt x="417" y="716"/>
                  </a:lnTo>
                  <a:lnTo>
                    <a:pt x="406" y="728"/>
                  </a:lnTo>
                  <a:lnTo>
                    <a:pt x="398" y="741"/>
                  </a:lnTo>
                  <a:lnTo>
                    <a:pt x="393" y="756"/>
                  </a:lnTo>
                  <a:lnTo>
                    <a:pt x="391" y="771"/>
                  </a:lnTo>
                  <a:lnTo>
                    <a:pt x="392" y="786"/>
                  </a:lnTo>
                  <a:lnTo>
                    <a:pt x="468" y="1179"/>
                  </a:lnTo>
                  <a:lnTo>
                    <a:pt x="274" y="1179"/>
                  </a:lnTo>
                  <a:lnTo>
                    <a:pt x="268" y="1132"/>
                  </a:lnTo>
                  <a:lnTo>
                    <a:pt x="261" y="1081"/>
                  </a:lnTo>
                  <a:lnTo>
                    <a:pt x="219" y="1050"/>
                  </a:lnTo>
                  <a:lnTo>
                    <a:pt x="179" y="1015"/>
                  </a:lnTo>
                  <a:lnTo>
                    <a:pt x="144" y="977"/>
                  </a:lnTo>
                  <a:lnTo>
                    <a:pt x="111" y="936"/>
                  </a:lnTo>
                  <a:lnTo>
                    <a:pt x="83" y="893"/>
                  </a:lnTo>
                  <a:lnTo>
                    <a:pt x="59" y="846"/>
                  </a:lnTo>
                  <a:lnTo>
                    <a:pt x="38" y="798"/>
                  </a:lnTo>
                  <a:lnTo>
                    <a:pt x="22" y="748"/>
                  </a:lnTo>
                  <a:lnTo>
                    <a:pt x="10" y="697"/>
                  </a:lnTo>
                  <a:lnTo>
                    <a:pt x="3" y="644"/>
                  </a:lnTo>
                  <a:lnTo>
                    <a:pt x="0" y="591"/>
                  </a:lnTo>
                  <a:lnTo>
                    <a:pt x="3" y="531"/>
                  </a:lnTo>
                  <a:lnTo>
                    <a:pt x="12" y="472"/>
                  </a:lnTo>
                  <a:lnTo>
                    <a:pt x="27" y="415"/>
                  </a:lnTo>
                  <a:lnTo>
                    <a:pt x="47" y="362"/>
                  </a:lnTo>
                  <a:lnTo>
                    <a:pt x="72" y="309"/>
                  </a:lnTo>
                  <a:lnTo>
                    <a:pt x="101" y="261"/>
                  </a:lnTo>
                  <a:lnTo>
                    <a:pt x="135" y="216"/>
                  </a:lnTo>
                  <a:lnTo>
                    <a:pt x="173" y="173"/>
                  </a:lnTo>
                  <a:lnTo>
                    <a:pt x="215" y="135"/>
                  </a:lnTo>
                  <a:lnTo>
                    <a:pt x="260" y="101"/>
                  </a:lnTo>
                  <a:lnTo>
                    <a:pt x="309" y="72"/>
                  </a:lnTo>
                  <a:lnTo>
                    <a:pt x="361" y="46"/>
                  </a:lnTo>
                  <a:lnTo>
                    <a:pt x="414" y="27"/>
                  </a:lnTo>
                  <a:lnTo>
                    <a:pt x="471" y="12"/>
                  </a:lnTo>
                  <a:lnTo>
                    <a:pt x="529" y="3"/>
                  </a:lnTo>
                  <a:lnTo>
                    <a:pt x="58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" name="Freeform 721"/>
            <p:cNvSpPr>
              <a:spLocks/>
            </p:cNvSpPr>
            <p:nvPr/>
          </p:nvSpPr>
          <p:spPr bwMode="auto">
            <a:xfrm>
              <a:off x="5890" y="3612"/>
              <a:ext cx="149" cy="21"/>
            </a:xfrm>
            <a:custGeom>
              <a:avLst/>
              <a:gdLst>
                <a:gd name="T0" fmla="*/ 0 w 595"/>
                <a:gd name="T1" fmla="*/ 0 h 82"/>
                <a:gd name="T2" fmla="*/ 595 w 595"/>
                <a:gd name="T3" fmla="*/ 0 h 82"/>
                <a:gd name="T4" fmla="*/ 593 w 595"/>
                <a:gd name="T5" fmla="*/ 21 h 82"/>
                <a:gd name="T6" fmla="*/ 591 w 595"/>
                <a:gd name="T7" fmla="*/ 38 h 82"/>
                <a:gd name="T8" fmla="*/ 590 w 595"/>
                <a:gd name="T9" fmla="*/ 53 h 82"/>
                <a:gd name="T10" fmla="*/ 588 w 595"/>
                <a:gd name="T11" fmla="*/ 82 h 82"/>
                <a:gd name="T12" fmla="*/ 7 w 595"/>
                <a:gd name="T13" fmla="*/ 82 h 82"/>
                <a:gd name="T14" fmla="*/ 5 w 595"/>
                <a:gd name="T15" fmla="*/ 53 h 82"/>
                <a:gd name="T16" fmla="*/ 4 w 595"/>
                <a:gd name="T17" fmla="*/ 38 h 82"/>
                <a:gd name="T18" fmla="*/ 2 w 595"/>
                <a:gd name="T19" fmla="*/ 21 h 82"/>
                <a:gd name="T20" fmla="*/ 0 w 595"/>
                <a:gd name="T21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95" h="82">
                  <a:moveTo>
                    <a:pt x="0" y="0"/>
                  </a:moveTo>
                  <a:lnTo>
                    <a:pt x="595" y="0"/>
                  </a:lnTo>
                  <a:lnTo>
                    <a:pt x="593" y="21"/>
                  </a:lnTo>
                  <a:lnTo>
                    <a:pt x="591" y="38"/>
                  </a:lnTo>
                  <a:lnTo>
                    <a:pt x="590" y="53"/>
                  </a:lnTo>
                  <a:lnTo>
                    <a:pt x="588" y="82"/>
                  </a:lnTo>
                  <a:lnTo>
                    <a:pt x="7" y="82"/>
                  </a:lnTo>
                  <a:lnTo>
                    <a:pt x="5" y="53"/>
                  </a:lnTo>
                  <a:lnTo>
                    <a:pt x="4" y="38"/>
                  </a:lnTo>
                  <a:lnTo>
                    <a:pt x="2" y="2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Freeform 722"/>
            <p:cNvSpPr>
              <a:spLocks/>
            </p:cNvSpPr>
            <p:nvPr/>
          </p:nvSpPr>
          <p:spPr bwMode="auto">
            <a:xfrm>
              <a:off x="5954" y="3493"/>
              <a:ext cx="21" cy="54"/>
            </a:xfrm>
            <a:custGeom>
              <a:avLst/>
              <a:gdLst>
                <a:gd name="T0" fmla="*/ 0 w 83"/>
                <a:gd name="T1" fmla="*/ 0 h 217"/>
                <a:gd name="T2" fmla="*/ 83 w 83"/>
                <a:gd name="T3" fmla="*/ 0 h 217"/>
                <a:gd name="T4" fmla="*/ 41 w 83"/>
                <a:gd name="T5" fmla="*/ 217 h 217"/>
                <a:gd name="T6" fmla="*/ 0 w 83"/>
                <a:gd name="T7" fmla="*/ 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" h="217">
                  <a:moveTo>
                    <a:pt x="0" y="0"/>
                  </a:moveTo>
                  <a:lnTo>
                    <a:pt x="83" y="0"/>
                  </a:lnTo>
                  <a:lnTo>
                    <a:pt x="41" y="21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Freeform 723"/>
            <p:cNvSpPr>
              <a:spLocks/>
            </p:cNvSpPr>
            <p:nvPr/>
          </p:nvSpPr>
          <p:spPr bwMode="auto">
            <a:xfrm>
              <a:off x="5905" y="3669"/>
              <a:ext cx="119" cy="31"/>
            </a:xfrm>
            <a:custGeom>
              <a:avLst/>
              <a:gdLst>
                <a:gd name="T0" fmla="*/ 0 w 477"/>
                <a:gd name="T1" fmla="*/ 0 h 126"/>
                <a:gd name="T2" fmla="*/ 477 w 477"/>
                <a:gd name="T3" fmla="*/ 0 h 126"/>
                <a:gd name="T4" fmla="*/ 453 w 477"/>
                <a:gd name="T5" fmla="*/ 32 h 126"/>
                <a:gd name="T6" fmla="*/ 425 w 477"/>
                <a:gd name="T7" fmla="*/ 59 h 126"/>
                <a:gd name="T8" fmla="*/ 394 w 477"/>
                <a:gd name="T9" fmla="*/ 82 h 126"/>
                <a:gd name="T10" fmla="*/ 359 w 477"/>
                <a:gd name="T11" fmla="*/ 101 h 126"/>
                <a:gd name="T12" fmla="*/ 322 w 477"/>
                <a:gd name="T13" fmla="*/ 114 h 126"/>
                <a:gd name="T14" fmla="*/ 281 w 477"/>
                <a:gd name="T15" fmla="*/ 123 h 126"/>
                <a:gd name="T16" fmla="*/ 238 w 477"/>
                <a:gd name="T17" fmla="*/ 126 h 126"/>
                <a:gd name="T18" fmla="*/ 196 w 477"/>
                <a:gd name="T19" fmla="*/ 123 h 126"/>
                <a:gd name="T20" fmla="*/ 156 w 477"/>
                <a:gd name="T21" fmla="*/ 114 h 126"/>
                <a:gd name="T22" fmla="*/ 118 w 477"/>
                <a:gd name="T23" fmla="*/ 101 h 126"/>
                <a:gd name="T24" fmla="*/ 83 w 477"/>
                <a:gd name="T25" fmla="*/ 82 h 126"/>
                <a:gd name="T26" fmla="*/ 52 w 477"/>
                <a:gd name="T27" fmla="*/ 59 h 126"/>
                <a:gd name="T28" fmla="*/ 24 w 477"/>
                <a:gd name="T29" fmla="*/ 32 h 126"/>
                <a:gd name="T30" fmla="*/ 0 w 477"/>
                <a:gd name="T31" fmla="*/ 0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77" h="126">
                  <a:moveTo>
                    <a:pt x="0" y="0"/>
                  </a:moveTo>
                  <a:lnTo>
                    <a:pt x="477" y="0"/>
                  </a:lnTo>
                  <a:lnTo>
                    <a:pt x="453" y="32"/>
                  </a:lnTo>
                  <a:lnTo>
                    <a:pt x="425" y="59"/>
                  </a:lnTo>
                  <a:lnTo>
                    <a:pt x="394" y="82"/>
                  </a:lnTo>
                  <a:lnTo>
                    <a:pt x="359" y="101"/>
                  </a:lnTo>
                  <a:lnTo>
                    <a:pt x="322" y="114"/>
                  </a:lnTo>
                  <a:lnTo>
                    <a:pt x="281" y="123"/>
                  </a:lnTo>
                  <a:lnTo>
                    <a:pt x="238" y="126"/>
                  </a:lnTo>
                  <a:lnTo>
                    <a:pt x="196" y="123"/>
                  </a:lnTo>
                  <a:lnTo>
                    <a:pt x="156" y="114"/>
                  </a:lnTo>
                  <a:lnTo>
                    <a:pt x="118" y="101"/>
                  </a:lnTo>
                  <a:lnTo>
                    <a:pt x="83" y="82"/>
                  </a:lnTo>
                  <a:lnTo>
                    <a:pt x="52" y="59"/>
                  </a:lnTo>
                  <a:lnTo>
                    <a:pt x="24" y="3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" name="Freeform 724"/>
            <p:cNvSpPr>
              <a:spLocks/>
            </p:cNvSpPr>
            <p:nvPr/>
          </p:nvSpPr>
          <p:spPr bwMode="auto">
            <a:xfrm>
              <a:off x="6330" y="3641"/>
              <a:ext cx="46" cy="118"/>
            </a:xfrm>
            <a:custGeom>
              <a:avLst/>
              <a:gdLst>
                <a:gd name="T0" fmla="*/ 44 w 184"/>
                <a:gd name="T1" fmla="*/ 0 h 473"/>
                <a:gd name="T2" fmla="*/ 138 w 184"/>
                <a:gd name="T3" fmla="*/ 0 h 473"/>
                <a:gd name="T4" fmla="*/ 151 w 184"/>
                <a:gd name="T5" fmla="*/ 2 h 473"/>
                <a:gd name="T6" fmla="*/ 162 w 184"/>
                <a:gd name="T7" fmla="*/ 6 h 473"/>
                <a:gd name="T8" fmla="*/ 172 w 184"/>
                <a:gd name="T9" fmla="*/ 14 h 473"/>
                <a:gd name="T10" fmla="*/ 180 w 184"/>
                <a:gd name="T11" fmla="*/ 25 h 473"/>
                <a:gd name="T12" fmla="*/ 184 w 184"/>
                <a:gd name="T13" fmla="*/ 39 h 473"/>
                <a:gd name="T14" fmla="*/ 183 w 184"/>
                <a:gd name="T15" fmla="*/ 52 h 473"/>
                <a:gd name="T16" fmla="*/ 177 w 184"/>
                <a:gd name="T17" fmla="*/ 66 h 473"/>
                <a:gd name="T18" fmla="*/ 127 w 184"/>
                <a:gd name="T19" fmla="*/ 141 h 473"/>
                <a:gd name="T20" fmla="*/ 151 w 184"/>
                <a:gd name="T21" fmla="*/ 340 h 473"/>
                <a:gd name="T22" fmla="*/ 105 w 184"/>
                <a:gd name="T23" fmla="*/ 463 h 473"/>
                <a:gd name="T24" fmla="*/ 100 w 184"/>
                <a:gd name="T25" fmla="*/ 470 h 473"/>
                <a:gd name="T26" fmla="*/ 94 w 184"/>
                <a:gd name="T27" fmla="*/ 473 h 473"/>
                <a:gd name="T28" fmla="*/ 88 w 184"/>
                <a:gd name="T29" fmla="*/ 473 h 473"/>
                <a:gd name="T30" fmla="*/ 82 w 184"/>
                <a:gd name="T31" fmla="*/ 470 h 473"/>
                <a:gd name="T32" fmla="*/ 78 w 184"/>
                <a:gd name="T33" fmla="*/ 463 h 473"/>
                <a:gd name="T34" fmla="*/ 32 w 184"/>
                <a:gd name="T35" fmla="*/ 340 h 473"/>
                <a:gd name="T36" fmla="*/ 55 w 184"/>
                <a:gd name="T37" fmla="*/ 141 h 473"/>
                <a:gd name="T38" fmla="*/ 5 w 184"/>
                <a:gd name="T39" fmla="*/ 66 h 473"/>
                <a:gd name="T40" fmla="*/ 0 w 184"/>
                <a:gd name="T41" fmla="*/ 52 h 473"/>
                <a:gd name="T42" fmla="*/ 0 w 184"/>
                <a:gd name="T43" fmla="*/ 39 h 473"/>
                <a:gd name="T44" fmla="*/ 3 w 184"/>
                <a:gd name="T45" fmla="*/ 25 h 473"/>
                <a:gd name="T46" fmla="*/ 11 w 184"/>
                <a:gd name="T47" fmla="*/ 14 h 473"/>
                <a:gd name="T48" fmla="*/ 20 w 184"/>
                <a:gd name="T49" fmla="*/ 6 h 473"/>
                <a:gd name="T50" fmla="*/ 32 w 184"/>
                <a:gd name="T51" fmla="*/ 2 h 473"/>
                <a:gd name="T52" fmla="*/ 44 w 184"/>
                <a:gd name="T53" fmla="*/ 0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84" h="473">
                  <a:moveTo>
                    <a:pt x="44" y="0"/>
                  </a:moveTo>
                  <a:lnTo>
                    <a:pt x="138" y="0"/>
                  </a:lnTo>
                  <a:lnTo>
                    <a:pt x="151" y="2"/>
                  </a:lnTo>
                  <a:lnTo>
                    <a:pt x="162" y="6"/>
                  </a:lnTo>
                  <a:lnTo>
                    <a:pt x="172" y="14"/>
                  </a:lnTo>
                  <a:lnTo>
                    <a:pt x="180" y="25"/>
                  </a:lnTo>
                  <a:lnTo>
                    <a:pt x="184" y="39"/>
                  </a:lnTo>
                  <a:lnTo>
                    <a:pt x="183" y="52"/>
                  </a:lnTo>
                  <a:lnTo>
                    <a:pt x="177" y="66"/>
                  </a:lnTo>
                  <a:lnTo>
                    <a:pt x="127" y="141"/>
                  </a:lnTo>
                  <a:lnTo>
                    <a:pt x="151" y="340"/>
                  </a:lnTo>
                  <a:lnTo>
                    <a:pt x="105" y="463"/>
                  </a:lnTo>
                  <a:lnTo>
                    <a:pt x="100" y="470"/>
                  </a:lnTo>
                  <a:lnTo>
                    <a:pt x="94" y="473"/>
                  </a:lnTo>
                  <a:lnTo>
                    <a:pt x="88" y="473"/>
                  </a:lnTo>
                  <a:lnTo>
                    <a:pt x="82" y="470"/>
                  </a:lnTo>
                  <a:lnTo>
                    <a:pt x="78" y="463"/>
                  </a:lnTo>
                  <a:lnTo>
                    <a:pt x="32" y="340"/>
                  </a:lnTo>
                  <a:lnTo>
                    <a:pt x="55" y="141"/>
                  </a:lnTo>
                  <a:lnTo>
                    <a:pt x="5" y="66"/>
                  </a:lnTo>
                  <a:lnTo>
                    <a:pt x="0" y="52"/>
                  </a:lnTo>
                  <a:lnTo>
                    <a:pt x="0" y="39"/>
                  </a:lnTo>
                  <a:lnTo>
                    <a:pt x="3" y="25"/>
                  </a:lnTo>
                  <a:lnTo>
                    <a:pt x="11" y="14"/>
                  </a:lnTo>
                  <a:lnTo>
                    <a:pt x="20" y="6"/>
                  </a:lnTo>
                  <a:lnTo>
                    <a:pt x="32" y="2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806291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8">
            <a:extLst>
              <a:ext uri="{FF2B5EF4-FFF2-40B4-BE49-F238E27FC236}">
                <a16:creationId xmlns="" xmlns:a16="http://schemas.microsoft.com/office/drawing/2014/main" id="{80685417-3F23-41A3-9F1C-7376274612E8}"/>
              </a:ext>
            </a:extLst>
          </p:cNvPr>
          <p:cNvSpPr/>
          <p:nvPr/>
        </p:nvSpPr>
        <p:spPr>
          <a:xfrm>
            <a:off x="419199" y="2796047"/>
            <a:ext cx="3548053" cy="187414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Rectangle 67">
            <a:extLst>
              <a:ext uri="{FF2B5EF4-FFF2-40B4-BE49-F238E27FC236}">
                <a16:creationId xmlns="" xmlns:a16="http://schemas.microsoft.com/office/drawing/2014/main" id="{6DF07437-FD51-4A11-9A5E-3B112D5BF500}"/>
              </a:ext>
            </a:extLst>
          </p:cNvPr>
          <p:cNvSpPr/>
          <p:nvPr/>
        </p:nvSpPr>
        <p:spPr>
          <a:xfrm>
            <a:off x="5936283" y="2786920"/>
            <a:ext cx="3550519" cy="18722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" name="Group 60">
            <a:extLst>
              <a:ext uri="{FF2B5EF4-FFF2-40B4-BE49-F238E27FC236}">
                <a16:creationId xmlns="" xmlns:a16="http://schemas.microsoft.com/office/drawing/2014/main" id="{20EA24C2-E6FC-4848-9E71-B78511C55A4C}"/>
              </a:ext>
            </a:extLst>
          </p:cNvPr>
          <p:cNvGrpSpPr/>
          <p:nvPr/>
        </p:nvGrpSpPr>
        <p:grpSpPr>
          <a:xfrm>
            <a:off x="3642407" y="2080481"/>
            <a:ext cx="1171893" cy="3313016"/>
            <a:chOff x="2950590" y="2204216"/>
            <a:chExt cx="1442330" cy="3313016"/>
          </a:xfrm>
        </p:grpSpPr>
        <p:sp>
          <p:nvSpPr>
            <p:cNvPr id="9" name="Up-Down Arrow 47">
              <a:extLst>
                <a:ext uri="{FF2B5EF4-FFF2-40B4-BE49-F238E27FC236}">
                  <a16:creationId xmlns="" xmlns:a16="http://schemas.microsoft.com/office/drawing/2014/main" id="{D94EA5B1-1B6D-4D78-AED8-EE08A27AE94E}"/>
                </a:ext>
              </a:extLst>
            </p:cNvPr>
            <p:cNvSpPr/>
            <p:nvPr/>
          </p:nvSpPr>
          <p:spPr>
            <a:xfrm>
              <a:off x="2950590" y="2204864"/>
              <a:ext cx="1440160" cy="3312368"/>
            </a:xfrm>
            <a:prstGeom prst="upDownArrow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>
              <a:outerShdw blurRad="38100" dist="12700" dir="2700000" algn="tl" rotWithShape="0">
                <a:prstClr val="black">
                  <a:alpha val="4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Up-Down Arrow 45">
              <a:extLst>
                <a:ext uri="{FF2B5EF4-FFF2-40B4-BE49-F238E27FC236}">
                  <a16:creationId xmlns="" xmlns:a16="http://schemas.microsoft.com/office/drawing/2014/main" id="{D9C4E09F-4DA1-4F41-91D0-86BF2B9355F7}"/>
                </a:ext>
              </a:extLst>
            </p:cNvPr>
            <p:cNvSpPr/>
            <p:nvPr/>
          </p:nvSpPr>
          <p:spPr>
            <a:xfrm>
              <a:off x="2952760" y="2204216"/>
              <a:ext cx="720080" cy="2592288"/>
            </a:xfrm>
            <a:custGeom>
              <a:avLst/>
              <a:gdLst/>
              <a:ahLst/>
              <a:cxnLst/>
              <a:rect l="l" t="t" r="r" b="b"/>
              <a:pathLst>
                <a:path w="720080" h="2592288">
                  <a:moveTo>
                    <a:pt x="720080" y="0"/>
                  </a:moveTo>
                  <a:lnTo>
                    <a:pt x="720080" y="720080"/>
                  </a:lnTo>
                  <a:lnTo>
                    <a:pt x="720080" y="2592288"/>
                  </a:lnTo>
                  <a:lnTo>
                    <a:pt x="360040" y="2592288"/>
                  </a:lnTo>
                  <a:lnTo>
                    <a:pt x="360040" y="720080"/>
                  </a:lnTo>
                  <a:lnTo>
                    <a:pt x="0" y="72008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1" name="Up-Down Arrow 45">
              <a:extLst>
                <a:ext uri="{FF2B5EF4-FFF2-40B4-BE49-F238E27FC236}">
                  <a16:creationId xmlns="" xmlns:a16="http://schemas.microsoft.com/office/drawing/2014/main" id="{D66DAB4F-0963-4FB0-8B50-D4256533801C}"/>
                </a:ext>
              </a:extLst>
            </p:cNvPr>
            <p:cNvSpPr/>
            <p:nvPr/>
          </p:nvSpPr>
          <p:spPr>
            <a:xfrm>
              <a:off x="3672840" y="2213742"/>
              <a:ext cx="720080" cy="720080"/>
            </a:xfrm>
            <a:custGeom>
              <a:avLst/>
              <a:gdLst/>
              <a:ahLst/>
              <a:cxnLst/>
              <a:rect l="l" t="t" r="r" b="b"/>
              <a:pathLst>
                <a:path w="720080" h="720080">
                  <a:moveTo>
                    <a:pt x="0" y="0"/>
                  </a:moveTo>
                  <a:lnTo>
                    <a:pt x="720080" y="720080"/>
                  </a:lnTo>
                  <a:lnTo>
                    <a:pt x="360040" y="720080"/>
                  </a:lnTo>
                  <a:lnTo>
                    <a:pt x="0" y="72008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" name="Group 66">
            <a:extLst>
              <a:ext uri="{FF2B5EF4-FFF2-40B4-BE49-F238E27FC236}">
                <a16:creationId xmlns="" xmlns:a16="http://schemas.microsoft.com/office/drawing/2014/main" id="{E8014414-78BC-43A4-8BD4-D431A7649B3C}"/>
              </a:ext>
            </a:extLst>
          </p:cNvPr>
          <p:cNvGrpSpPr/>
          <p:nvPr/>
        </p:nvGrpSpPr>
        <p:grpSpPr>
          <a:xfrm>
            <a:off x="5076815" y="2066840"/>
            <a:ext cx="1170130" cy="3312368"/>
            <a:chOff x="4716016" y="2204864"/>
            <a:chExt cx="1440160" cy="3312368"/>
          </a:xfrm>
        </p:grpSpPr>
        <p:sp>
          <p:nvSpPr>
            <p:cNvPr id="13" name="Up-Down Arrow 52">
              <a:extLst>
                <a:ext uri="{FF2B5EF4-FFF2-40B4-BE49-F238E27FC236}">
                  <a16:creationId xmlns="" xmlns:a16="http://schemas.microsoft.com/office/drawing/2014/main" id="{445B30A0-24D5-4797-99F2-44C8DC2D7DFF}"/>
                </a:ext>
              </a:extLst>
            </p:cNvPr>
            <p:cNvSpPr/>
            <p:nvPr/>
          </p:nvSpPr>
          <p:spPr>
            <a:xfrm>
              <a:off x="4716016" y="2204864"/>
              <a:ext cx="1440160" cy="3312368"/>
            </a:xfrm>
            <a:prstGeom prst="upDownArrow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>
              <a:outerShdw blurRad="38100" dist="12700" dir="2700000" algn="tl" rotWithShape="0">
                <a:prstClr val="black">
                  <a:alpha val="4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Up-Down Arrow 46">
              <a:extLst>
                <a:ext uri="{FF2B5EF4-FFF2-40B4-BE49-F238E27FC236}">
                  <a16:creationId xmlns="" xmlns:a16="http://schemas.microsoft.com/office/drawing/2014/main" id="{5C604238-ECDC-4598-95BC-03E4D850F3B0}"/>
                </a:ext>
              </a:extLst>
            </p:cNvPr>
            <p:cNvSpPr/>
            <p:nvPr/>
          </p:nvSpPr>
          <p:spPr>
            <a:xfrm>
              <a:off x="4716016" y="2920181"/>
              <a:ext cx="728958" cy="2592288"/>
            </a:xfrm>
            <a:custGeom>
              <a:avLst/>
              <a:gdLst/>
              <a:ahLst/>
              <a:cxnLst/>
              <a:rect l="l" t="t" r="r" b="b"/>
              <a:pathLst>
                <a:path w="728958" h="2592288">
                  <a:moveTo>
                    <a:pt x="360040" y="0"/>
                  </a:moveTo>
                  <a:lnTo>
                    <a:pt x="720080" y="0"/>
                  </a:lnTo>
                  <a:lnTo>
                    <a:pt x="720080" y="1872208"/>
                  </a:lnTo>
                  <a:lnTo>
                    <a:pt x="728958" y="1872208"/>
                  </a:lnTo>
                  <a:lnTo>
                    <a:pt x="728958" y="2583410"/>
                  </a:lnTo>
                  <a:lnTo>
                    <a:pt x="720080" y="2592288"/>
                  </a:lnTo>
                  <a:lnTo>
                    <a:pt x="0" y="1872208"/>
                  </a:lnTo>
                  <a:lnTo>
                    <a:pt x="360040" y="187220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Up-Down Arrow 46">
              <a:extLst>
                <a:ext uri="{FF2B5EF4-FFF2-40B4-BE49-F238E27FC236}">
                  <a16:creationId xmlns="" xmlns:a16="http://schemas.microsoft.com/office/drawing/2014/main" id="{E39E97F3-2CE0-4266-B033-990C9BC7663D}"/>
                </a:ext>
              </a:extLst>
            </p:cNvPr>
            <p:cNvSpPr/>
            <p:nvPr/>
          </p:nvSpPr>
          <p:spPr>
            <a:xfrm>
              <a:off x="5427218" y="2916318"/>
              <a:ext cx="728958" cy="2592288"/>
            </a:xfrm>
            <a:custGeom>
              <a:avLst/>
              <a:gdLst/>
              <a:ahLst/>
              <a:cxnLst/>
              <a:rect l="l" t="t" r="r" b="b"/>
              <a:pathLst>
                <a:path w="728958" h="2592288">
                  <a:moveTo>
                    <a:pt x="0" y="0"/>
                  </a:moveTo>
                  <a:lnTo>
                    <a:pt x="8878" y="0"/>
                  </a:lnTo>
                  <a:lnTo>
                    <a:pt x="8878" y="1872208"/>
                  </a:lnTo>
                  <a:lnTo>
                    <a:pt x="368918" y="1872208"/>
                  </a:lnTo>
                  <a:lnTo>
                    <a:pt x="728958" y="1872208"/>
                  </a:lnTo>
                  <a:lnTo>
                    <a:pt x="8878" y="2592288"/>
                  </a:lnTo>
                  <a:lnTo>
                    <a:pt x="0" y="258341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611DAC48-1F05-4643-9828-AC0712A4FDC3}"/>
              </a:ext>
            </a:extLst>
          </p:cNvPr>
          <p:cNvSpPr txBox="1"/>
          <p:nvPr/>
        </p:nvSpPr>
        <p:spPr>
          <a:xfrm>
            <a:off x="511383" y="2926488"/>
            <a:ext cx="3439072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defRPr/>
            </a:pPr>
            <a:r>
              <a:rPr lang="ru-RU" sz="1600" dirty="0" smtClean="0">
                <a:solidFill>
                  <a:schemeClr val="bg1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Участвует в формировании доходной части бюджета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51B6586C-CF85-44F7-91FF-F0477E24346B}"/>
              </a:ext>
            </a:extLst>
          </p:cNvPr>
          <p:cNvSpPr txBox="1"/>
          <p:nvPr/>
        </p:nvSpPr>
        <p:spPr>
          <a:xfrm>
            <a:off x="6107940" y="2878157"/>
            <a:ext cx="3366795" cy="195438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defRPr/>
            </a:pPr>
            <a:r>
              <a:rPr lang="ru-RU" sz="1500" dirty="0" smtClean="0">
                <a:solidFill>
                  <a:schemeClr val="bg1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Получает социальные гарантии в области образования, жилищно-коммунального хозяйства, культуры, физической культуры и спорта, социальных льгот и в области других направлений социальных гарантий населению – расходная часть бюджета </a:t>
            </a:r>
          </a:p>
          <a:p>
            <a:pPr algn="ctr"/>
            <a:endParaRPr lang="ru-RU" altLang="ko-KR" sz="1600" dirty="0">
              <a:solidFill>
                <a:schemeClr val="bg1"/>
              </a:solidFill>
            </a:endParaRPr>
          </a:p>
        </p:txBody>
      </p:sp>
      <p:pic>
        <p:nvPicPr>
          <p:cNvPr id="18" name="Рисунок 17" descr="Учитель">
            <a:extLst>
              <a:ext uri="{FF2B5EF4-FFF2-40B4-BE49-F238E27FC236}">
                <a16:creationId xmlns="" xmlns:a16="http://schemas.microsoft.com/office/drawing/2014/main" id="{329778A4-5C1C-4109-ADC3-FCF6A40A481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75141" y="4659128"/>
            <a:ext cx="987079" cy="1214866"/>
          </a:xfrm>
          <a:prstGeom prst="rect">
            <a:avLst/>
          </a:prstGeom>
        </p:spPr>
      </p:pic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E4EF8A49-5EDB-4573-965D-C170F1B8B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ГРАЖДАНИН, ЕГО УЧАСТИЕ В БЮДЖЕТНОМ ПРОЦЕССЕ</a:t>
            </a:r>
            <a:endParaRPr lang="ru-RU" dirty="0"/>
          </a:p>
        </p:txBody>
      </p:sp>
      <p:grpSp>
        <p:nvGrpSpPr>
          <p:cNvPr id="20" name="Group 836"/>
          <p:cNvGrpSpPr>
            <a:grpSpLocks noChangeAspect="1"/>
          </p:cNvGrpSpPr>
          <p:nvPr/>
        </p:nvGrpSpPr>
        <p:grpSpPr bwMode="auto">
          <a:xfrm>
            <a:off x="481934" y="1737487"/>
            <a:ext cx="491330" cy="834454"/>
            <a:chOff x="536" y="300"/>
            <a:chExt cx="687" cy="948"/>
          </a:xfrm>
          <a:solidFill>
            <a:schemeClr val="accent4">
              <a:lumMod val="75000"/>
            </a:schemeClr>
          </a:solidFill>
        </p:grpSpPr>
        <p:sp>
          <p:nvSpPr>
            <p:cNvPr id="21" name="Freeform 838"/>
            <p:cNvSpPr>
              <a:spLocks noEditPoints="1"/>
            </p:cNvSpPr>
            <p:nvPr/>
          </p:nvSpPr>
          <p:spPr bwMode="auto">
            <a:xfrm>
              <a:off x="536" y="300"/>
              <a:ext cx="687" cy="948"/>
            </a:xfrm>
            <a:custGeom>
              <a:avLst/>
              <a:gdLst>
                <a:gd name="T0" fmla="*/ 2126 w 2748"/>
                <a:gd name="T1" fmla="*/ 3169 h 3792"/>
                <a:gd name="T2" fmla="*/ 2126 w 2748"/>
                <a:gd name="T3" fmla="*/ 3535 h 3792"/>
                <a:gd name="T4" fmla="*/ 2490 w 2748"/>
                <a:gd name="T5" fmla="*/ 3169 h 3792"/>
                <a:gd name="T6" fmla="*/ 2126 w 2748"/>
                <a:gd name="T7" fmla="*/ 3169 h 3792"/>
                <a:gd name="T8" fmla="*/ 152 w 2748"/>
                <a:gd name="T9" fmla="*/ 151 h 3792"/>
                <a:gd name="T10" fmla="*/ 152 w 2748"/>
                <a:gd name="T11" fmla="*/ 3641 h 3792"/>
                <a:gd name="T12" fmla="*/ 1974 w 2748"/>
                <a:gd name="T13" fmla="*/ 3641 h 3792"/>
                <a:gd name="T14" fmla="*/ 1974 w 2748"/>
                <a:gd name="T15" fmla="*/ 3093 h 3792"/>
                <a:gd name="T16" fmla="*/ 1977 w 2748"/>
                <a:gd name="T17" fmla="*/ 3074 h 3792"/>
                <a:gd name="T18" fmla="*/ 1985 w 2748"/>
                <a:gd name="T19" fmla="*/ 3057 h 3792"/>
                <a:gd name="T20" fmla="*/ 1996 w 2748"/>
                <a:gd name="T21" fmla="*/ 3040 h 3792"/>
                <a:gd name="T22" fmla="*/ 2012 w 2748"/>
                <a:gd name="T23" fmla="*/ 3028 h 3792"/>
                <a:gd name="T24" fmla="*/ 2031 w 2748"/>
                <a:gd name="T25" fmla="*/ 3021 h 3792"/>
                <a:gd name="T26" fmla="*/ 2050 w 2748"/>
                <a:gd name="T27" fmla="*/ 3019 h 3792"/>
                <a:gd name="T28" fmla="*/ 2050 w 2748"/>
                <a:gd name="T29" fmla="*/ 3019 h 3792"/>
                <a:gd name="T30" fmla="*/ 2597 w 2748"/>
                <a:gd name="T31" fmla="*/ 3019 h 3792"/>
                <a:gd name="T32" fmla="*/ 2597 w 2748"/>
                <a:gd name="T33" fmla="*/ 151 h 3792"/>
                <a:gd name="T34" fmla="*/ 152 w 2748"/>
                <a:gd name="T35" fmla="*/ 151 h 3792"/>
                <a:gd name="T36" fmla="*/ 76 w 2748"/>
                <a:gd name="T37" fmla="*/ 0 h 3792"/>
                <a:gd name="T38" fmla="*/ 2673 w 2748"/>
                <a:gd name="T39" fmla="*/ 0 h 3792"/>
                <a:gd name="T40" fmla="*/ 2693 w 2748"/>
                <a:gd name="T41" fmla="*/ 2 h 3792"/>
                <a:gd name="T42" fmla="*/ 2711 w 2748"/>
                <a:gd name="T43" fmla="*/ 10 h 3792"/>
                <a:gd name="T44" fmla="*/ 2726 w 2748"/>
                <a:gd name="T45" fmla="*/ 22 h 3792"/>
                <a:gd name="T46" fmla="*/ 2738 w 2748"/>
                <a:gd name="T47" fmla="*/ 38 h 3792"/>
                <a:gd name="T48" fmla="*/ 2746 w 2748"/>
                <a:gd name="T49" fmla="*/ 55 h 3792"/>
                <a:gd name="T50" fmla="*/ 2748 w 2748"/>
                <a:gd name="T51" fmla="*/ 76 h 3792"/>
                <a:gd name="T52" fmla="*/ 2748 w 2748"/>
                <a:gd name="T53" fmla="*/ 3095 h 3792"/>
                <a:gd name="T54" fmla="*/ 2746 w 2748"/>
                <a:gd name="T55" fmla="*/ 3114 h 3792"/>
                <a:gd name="T56" fmla="*/ 2739 w 2748"/>
                <a:gd name="T57" fmla="*/ 3132 h 3792"/>
                <a:gd name="T58" fmla="*/ 2726 w 2748"/>
                <a:gd name="T59" fmla="*/ 3147 h 3792"/>
                <a:gd name="T60" fmla="*/ 2104 w 2748"/>
                <a:gd name="T61" fmla="*/ 3770 h 3792"/>
                <a:gd name="T62" fmla="*/ 2088 w 2748"/>
                <a:gd name="T63" fmla="*/ 3782 h 3792"/>
                <a:gd name="T64" fmla="*/ 2070 w 2748"/>
                <a:gd name="T65" fmla="*/ 3790 h 3792"/>
                <a:gd name="T66" fmla="*/ 2050 w 2748"/>
                <a:gd name="T67" fmla="*/ 3792 h 3792"/>
                <a:gd name="T68" fmla="*/ 76 w 2748"/>
                <a:gd name="T69" fmla="*/ 3792 h 3792"/>
                <a:gd name="T70" fmla="*/ 56 w 2748"/>
                <a:gd name="T71" fmla="*/ 3790 h 3792"/>
                <a:gd name="T72" fmla="*/ 38 w 2748"/>
                <a:gd name="T73" fmla="*/ 3782 h 3792"/>
                <a:gd name="T74" fmla="*/ 23 w 2748"/>
                <a:gd name="T75" fmla="*/ 3770 h 3792"/>
                <a:gd name="T76" fmla="*/ 10 w 2748"/>
                <a:gd name="T77" fmla="*/ 3754 h 3792"/>
                <a:gd name="T78" fmla="*/ 3 w 2748"/>
                <a:gd name="T79" fmla="*/ 3737 h 3792"/>
                <a:gd name="T80" fmla="*/ 0 w 2748"/>
                <a:gd name="T81" fmla="*/ 3716 h 3792"/>
                <a:gd name="T82" fmla="*/ 0 w 2748"/>
                <a:gd name="T83" fmla="*/ 76 h 3792"/>
                <a:gd name="T84" fmla="*/ 3 w 2748"/>
                <a:gd name="T85" fmla="*/ 55 h 3792"/>
                <a:gd name="T86" fmla="*/ 10 w 2748"/>
                <a:gd name="T87" fmla="*/ 38 h 3792"/>
                <a:gd name="T88" fmla="*/ 23 w 2748"/>
                <a:gd name="T89" fmla="*/ 22 h 3792"/>
                <a:gd name="T90" fmla="*/ 38 w 2748"/>
                <a:gd name="T91" fmla="*/ 10 h 3792"/>
                <a:gd name="T92" fmla="*/ 56 w 2748"/>
                <a:gd name="T93" fmla="*/ 2 h 3792"/>
                <a:gd name="T94" fmla="*/ 76 w 2748"/>
                <a:gd name="T95" fmla="*/ 0 h 3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748" h="3792">
                  <a:moveTo>
                    <a:pt x="2126" y="3169"/>
                  </a:moveTo>
                  <a:lnTo>
                    <a:pt x="2126" y="3535"/>
                  </a:lnTo>
                  <a:lnTo>
                    <a:pt x="2490" y="3169"/>
                  </a:lnTo>
                  <a:lnTo>
                    <a:pt x="2126" y="3169"/>
                  </a:lnTo>
                  <a:close/>
                  <a:moveTo>
                    <a:pt x="152" y="151"/>
                  </a:moveTo>
                  <a:lnTo>
                    <a:pt x="152" y="3641"/>
                  </a:lnTo>
                  <a:lnTo>
                    <a:pt x="1974" y="3641"/>
                  </a:lnTo>
                  <a:lnTo>
                    <a:pt x="1974" y="3093"/>
                  </a:lnTo>
                  <a:lnTo>
                    <a:pt x="1977" y="3074"/>
                  </a:lnTo>
                  <a:lnTo>
                    <a:pt x="1985" y="3057"/>
                  </a:lnTo>
                  <a:lnTo>
                    <a:pt x="1996" y="3040"/>
                  </a:lnTo>
                  <a:lnTo>
                    <a:pt x="2012" y="3028"/>
                  </a:lnTo>
                  <a:lnTo>
                    <a:pt x="2031" y="3021"/>
                  </a:lnTo>
                  <a:lnTo>
                    <a:pt x="2050" y="3019"/>
                  </a:lnTo>
                  <a:lnTo>
                    <a:pt x="2050" y="3019"/>
                  </a:lnTo>
                  <a:lnTo>
                    <a:pt x="2597" y="3019"/>
                  </a:lnTo>
                  <a:lnTo>
                    <a:pt x="2597" y="151"/>
                  </a:lnTo>
                  <a:lnTo>
                    <a:pt x="152" y="151"/>
                  </a:lnTo>
                  <a:close/>
                  <a:moveTo>
                    <a:pt x="76" y="0"/>
                  </a:moveTo>
                  <a:lnTo>
                    <a:pt x="2673" y="0"/>
                  </a:lnTo>
                  <a:lnTo>
                    <a:pt x="2693" y="2"/>
                  </a:lnTo>
                  <a:lnTo>
                    <a:pt x="2711" y="10"/>
                  </a:lnTo>
                  <a:lnTo>
                    <a:pt x="2726" y="22"/>
                  </a:lnTo>
                  <a:lnTo>
                    <a:pt x="2738" y="38"/>
                  </a:lnTo>
                  <a:lnTo>
                    <a:pt x="2746" y="55"/>
                  </a:lnTo>
                  <a:lnTo>
                    <a:pt x="2748" y="76"/>
                  </a:lnTo>
                  <a:lnTo>
                    <a:pt x="2748" y="3095"/>
                  </a:lnTo>
                  <a:lnTo>
                    <a:pt x="2746" y="3114"/>
                  </a:lnTo>
                  <a:lnTo>
                    <a:pt x="2739" y="3132"/>
                  </a:lnTo>
                  <a:lnTo>
                    <a:pt x="2726" y="3147"/>
                  </a:lnTo>
                  <a:lnTo>
                    <a:pt x="2104" y="3770"/>
                  </a:lnTo>
                  <a:lnTo>
                    <a:pt x="2088" y="3782"/>
                  </a:lnTo>
                  <a:lnTo>
                    <a:pt x="2070" y="3790"/>
                  </a:lnTo>
                  <a:lnTo>
                    <a:pt x="2050" y="3792"/>
                  </a:lnTo>
                  <a:lnTo>
                    <a:pt x="76" y="3792"/>
                  </a:lnTo>
                  <a:lnTo>
                    <a:pt x="56" y="3790"/>
                  </a:lnTo>
                  <a:lnTo>
                    <a:pt x="38" y="3782"/>
                  </a:lnTo>
                  <a:lnTo>
                    <a:pt x="23" y="3770"/>
                  </a:lnTo>
                  <a:lnTo>
                    <a:pt x="10" y="3754"/>
                  </a:lnTo>
                  <a:lnTo>
                    <a:pt x="3" y="3737"/>
                  </a:lnTo>
                  <a:lnTo>
                    <a:pt x="0" y="3716"/>
                  </a:lnTo>
                  <a:lnTo>
                    <a:pt x="0" y="76"/>
                  </a:lnTo>
                  <a:lnTo>
                    <a:pt x="3" y="55"/>
                  </a:lnTo>
                  <a:lnTo>
                    <a:pt x="10" y="38"/>
                  </a:lnTo>
                  <a:lnTo>
                    <a:pt x="23" y="22"/>
                  </a:lnTo>
                  <a:lnTo>
                    <a:pt x="38" y="10"/>
                  </a:lnTo>
                  <a:lnTo>
                    <a:pt x="56" y="2"/>
                  </a:lnTo>
                  <a:lnTo>
                    <a:pt x="7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Freeform 839"/>
            <p:cNvSpPr>
              <a:spLocks/>
            </p:cNvSpPr>
            <p:nvPr/>
          </p:nvSpPr>
          <p:spPr bwMode="auto">
            <a:xfrm>
              <a:off x="637" y="453"/>
              <a:ext cx="133" cy="107"/>
            </a:xfrm>
            <a:custGeom>
              <a:avLst/>
              <a:gdLst>
                <a:gd name="T0" fmla="*/ 460 w 536"/>
                <a:gd name="T1" fmla="*/ 0 h 426"/>
                <a:gd name="T2" fmla="*/ 480 w 536"/>
                <a:gd name="T3" fmla="*/ 2 h 426"/>
                <a:gd name="T4" fmla="*/ 498 w 536"/>
                <a:gd name="T5" fmla="*/ 9 h 426"/>
                <a:gd name="T6" fmla="*/ 514 w 536"/>
                <a:gd name="T7" fmla="*/ 21 h 426"/>
                <a:gd name="T8" fmla="*/ 525 w 536"/>
                <a:gd name="T9" fmla="*/ 38 h 426"/>
                <a:gd name="T10" fmla="*/ 534 w 536"/>
                <a:gd name="T11" fmla="*/ 56 h 426"/>
                <a:gd name="T12" fmla="*/ 536 w 536"/>
                <a:gd name="T13" fmla="*/ 74 h 426"/>
                <a:gd name="T14" fmla="*/ 534 w 536"/>
                <a:gd name="T15" fmla="*/ 94 h 426"/>
                <a:gd name="T16" fmla="*/ 525 w 536"/>
                <a:gd name="T17" fmla="*/ 112 h 426"/>
                <a:gd name="T18" fmla="*/ 514 w 536"/>
                <a:gd name="T19" fmla="*/ 128 h 426"/>
                <a:gd name="T20" fmla="*/ 238 w 536"/>
                <a:gd name="T21" fmla="*/ 404 h 426"/>
                <a:gd name="T22" fmla="*/ 222 w 536"/>
                <a:gd name="T23" fmla="*/ 416 h 426"/>
                <a:gd name="T24" fmla="*/ 204 w 536"/>
                <a:gd name="T25" fmla="*/ 424 h 426"/>
                <a:gd name="T26" fmla="*/ 184 w 536"/>
                <a:gd name="T27" fmla="*/ 426 h 426"/>
                <a:gd name="T28" fmla="*/ 165 w 536"/>
                <a:gd name="T29" fmla="*/ 424 h 426"/>
                <a:gd name="T30" fmla="*/ 147 w 536"/>
                <a:gd name="T31" fmla="*/ 416 h 426"/>
                <a:gd name="T32" fmla="*/ 131 w 536"/>
                <a:gd name="T33" fmla="*/ 404 h 426"/>
                <a:gd name="T34" fmla="*/ 22 w 536"/>
                <a:gd name="T35" fmla="*/ 295 h 426"/>
                <a:gd name="T36" fmla="*/ 11 w 536"/>
                <a:gd name="T37" fmla="*/ 279 h 426"/>
                <a:gd name="T38" fmla="*/ 3 w 536"/>
                <a:gd name="T39" fmla="*/ 262 h 426"/>
                <a:gd name="T40" fmla="*/ 0 w 536"/>
                <a:gd name="T41" fmla="*/ 242 h 426"/>
                <a:gd name="T42" fmla="*/ 3 w 536"/>
                <a:gd name="T43" fmla="*/ 223 h 426"/>
                <a:gd name="T44" fmla="*/ 11 w 536"/>
                <a:gd name="T45" fmla="*/ 204 h 426"/>
                <a:gd name="T46" fmla="*/ 22 w 536"/>
                <a:gd name="T47" fmla="*/ 188 h 426"/>
                <a:gd name="T48" fmla="*/ 38 w 536"/>
                <a:gd name="T49" fmla="*/ 177 h 426"/>
                <a:gd name="T50" fmla="*/ 57 w 536"/>
                <a:gd name="T51" fmla="*/ 169 h 426"/>
                <a:gd name="T52" fmla="*/ 76 w 536"/>
                <a:gd name="T53" fmla="*/ 166 h 426"/>
                <a:gd name="T54" fmla="*/ 96 w 536"/>
                <a:gd name="T55" fmla="*/ 169 h 426"/>
                <a:gd name="T56" fmla="*/ 113 w 536"/>
                <a:gd name="T57" fmla="*/ 177 h 426"/>
                <a:gd name="T58" fmla="*/ 129 w 536"/>
                <a:gd name="T59" fmla="*/ 188 h 426"/>
                <a:gd name="T60" fmla="*/ 184 w 536"/>
                <a:gd name="T61" fmla="*/ 243 h 426"/>
                <a:gd name="T62" fmla="*/ 407 w 536"/>
                <a:gd name="T63" fmla="*/ 21 h 426"/>
                <a:gd name="T64" fmla="*/ 423 w 536"/>
                <a:gd name="T65" fmla="*/ 9 h 426"/>
                <a:gd name="T66" fmla="*/ 442 w 536"/>
                <a:gd name="T67" fmla="*/ 2 h 426"/>
                <a:gd name="T68" fmla="*/ 460 w 536"/>
                <a:gd name="T69" fmla="*/ 0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36" h="426">
                  <a:moveTo>
                    <a:pt x="460" y="0"/>
                  </a:moveTo>
                  <a:lnTo>
                    <a:pt x="480" y="2"/>
                  </a:lnTo>
                  <a:lnTo>
                    <a:pt x="498" y="9"/>
                  </a:lnTo>
                  <a:lnTo>
                    <a:pt x="514" y="21"/>
                  </a:lnTo>
                  <a:lnTo>
                    <a:pt x="525" y="38"/>
                  </a:lnTo>
                  <a:lnTo>
                    <a:pt x="534" y="56"/>
                  </a:lnTo>
                  <a:lnTo>
                    <a:pt x="536" y="74"/>
                  </a:lnTo>
                  <a:lnTo>
                    <a:pt x="534" y="94"/>
                  </a:lnTo>
                  <a:lnTo>
                    <a:pt x="525" y="112"/>
                  </a:lnTo>
                  <a:lnTo>
                    <a:pt x="514" y="128"/>
                  </a:lnTo>
                  <a:lnTo>
                    <a:pt x="238" y="404"/>
                  </a:lnTo>
                  <a:lnTo>
                    <a:pt x="222" y="416"/>
                  </a:lnTo>
                  <a:lnTo>
                    <a:pt x="204" y="424"/>
                  </a:lnTo>
                  <a:lnTo>
                    <a:pt x="184" y="426"/>
                  </a:lnTo>
                  <a:lnTo>
                    <a:pt x="165" y="424"/>
                  </a:lnTo>
                  <a:lnTo>
                    <a:pt x="147" y="416"/>
                  </a:lnTo>
                  <a:lnTo>
                    <a:pt x="131" y="404"/>
                  </a:lnTo>
                  <a:lnTo>
                    <a:pt x="22" y="295"/>
                  </a:lnTo>
                  <a:lnTo>
                    <a:pt x="11" y="279"/>
                  </a:lnTo>
                  <a:lnTo>
                    <a:pt x="3" y="262"/>
                  </a:lnTo>
                  <a:lnTo>
                    <a:pt x="0" y="242"/>
                  </a:lnTo>
                  <a:lnTo>
                    <a:pt x="3" y="223"/>
                  </a:lnTo>
                  <a:lnTo>
                    <a:pt x="11" y="204"/>
                  </a:lnTo>
                  <a:lnTo>
                    <a:pt x="22" y="188"/>
                  </a:lnTo>
                  <a:lnTo>
                    <a:pt x="38" y="177"/>
                  </a:lnTo>
                  <a:lnTo>
                    <a:pt x="57" y="169"/>
                  </a:lnTo>
                  <a:lnTo>
                    <a:pt x="76" y="166"/>
                  </a:lnTo>
                  <a:lnTo>
                    <a:pt x="96" y="169"/>
                  </a:lnTo>
                  <a:lnTo>
                    <a:pt x="113" y="177"/>
                  </a:lnTo>
                  <a:lnTo>
                    <a:pt x="129" y="188"/>
                  </a:lnTo>
                  <a:lnTo>
                    <a:pt x="184" y="243"/>
                  </a:lnTo>
                  <a:lnTo>
                    <a:pt x="407" y="21"/>
                  </a:lnTo>
                  <a:lnTo>
                    <a:pt x="423" y="9"/>
                  </a:lnTo>
                  <a:lnTo>
                    <a:pt x="442" y="2"/>
                  </a:lnTo>
                  <a:lnTo>
                    <a:pt x="46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" name="Freeform 840"/>
            <p:cNvSpPr>
              <a:spLocks/>
            </p:cNvSpPr>
            <p:nvPr/>
          </p:nvSpPr>
          <p:spPr bwMode="auto">
            <a:xfrm>
              <a:off x="1078" y="496"/>
              <a:ext cx="44" cy="38"/>
            </a:xfrm>
            <a:custGeom>
              <a:avLst/>
              <a:gdLst>
                <a:gd name="T0" fmla="*/ 76 w 179"/>
                <a:gd name="T1" fmla="*/ 0 h 151"/>
                <a:gd name="T2" fmla="*/ 103 w 179"/>
                <a:gd name="T3" fmla="*/ 0 h 151"/>
                <a:gd name="T4" fmla="*/ 122 w 179"/>
                <a:gd name="T5" fmla="*/ 2 h 151"/>
                <a:gd name="T6" fmla="*/ 141 w 179"/>
                <a:gd name="T7" fmla="*/ 10 h 151"/>
                <a:gd name="T8" fmla="*/ 156 w 179"/>
                <a:gd name="T9" fmla="*/ 22 h 151"/>
                <a:gd name="T10" fmla="*/ 168 w 179"/>
                <a:gd name="T11" fmla="*/ 38 h 151"/>
                <a:gd name="T12" fmla="*/ 175 w 179"/>
                <a:gd name="T13" fmla="*/ 55 h 151"/>
                <a:gd name="T14" fmla="*/ 179 w 179"/>
                <a:gd name="T15" fmla="*/ 76 h 151"/>
                <a:gd name="T16" fmla="*/ 175 w 179"/>
                <a:gd name="T17" fmla="*/ 95 h 151"/>
                <a:gd name="T18" fmla="*/ 168 w 179"/>
                <a:gd name="T19" fmla="*/ 114 h 151"/>
                <a:gd name="T20" fmla="*/ 156 w 179"/>
                <a:gd name="T21" fmla="*/ 129 h 151"/>
                <a:gd name="T22" fmla="*/ 141 w 179"/>
                <a:gd name="T23" fmla="*/ 140 h 151"/>
                <a:gd name="T24" fmla="*/ 122 w 179"/>
                <a:gd name="T25" fmla="*/ 148 h 151"/>
                <a:gd name="T26" fmla="*/ 103 w 179"/>
                <a:gd name="T27" fmla="*/ 151 h 151"/>
                <a:gd name="T28" fmla="*/ 76 w 179"/>
                <a:gd name="T29" fmla="*/ 151 h 151"/>
                <a:gd name="T30" fmla="*/ 56 w 179"/>
                <a:gd name="T31" fmla="*/ 148 h 151"/>
                <a:gd name="T32" fmla="*/ 38 w 179"/>
                <a:gd name="T33" fmla="*/ 140 h 151"/>
                <a:gd name="T34" fmla="*/ 22 w 179"/>
                <a:gd name="T35" fmla="*/ 129 h 151"/>
                <a:gd name="T36" fmla="*/ 11 w 179"/>
                <a:gd name="T37" fmla="*/ 114 h 151"/>
                <a:gd name="T38" fmla="*/ 3 w 179"/>
                <a:gd name="T39" fmla="*/ 95 h 151"/>
                <a:gd name="T40" fmla="*/ 0 w 179"/>
                <a:gd name="T41" fmla="*/ 76 h 151"/>
                <a:gd name="T42" fmla="*/ 3 w 179"/>
                <a:gd name="T43" fmla="*/ 55 h 151"/>
                <a:gd name="T44" fmla="*/ 11 w 179"/>
                <a:gd name="T45" fmla="*/ 38 h 151"/>
                <a:gd name="T46" fmla="*/ 22 w 179"/>
                <a:gd name="T47" fmla="*/ 22 h 151"/>
                <a:gd name="T48" fmla="*/ 38 w 179"/>
                <a:gd name="T49" fmla="*/ 10 h 151"/>
                <a:gd name="T50" fmla="*/ 56 w 179"/>
                <a:gd name="T51" fmla="*/ 2 h 151"/>
                <a:gd name="T52" fmla="*/ 76 w 179"/>
                <a:gd name="T53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79" h="151">
                  <a:moveTo>
                    <a:pt x="76" y="0"/>
                  </a:moveTo>
                  <a:lnTo>
                    <a:pt x="103" y="0"/>
                  </a:lnTo>
                  <a:lnTo>
                    <a:pt x="122" y="2"/>
                  </a:lnTo>
                  <a:lnTo>
                    <a:pt x="141" y="10"/>
                  </a:lnTo>
                  <a:lnTo>
                    <a:pt x="156" y="22"/>
                  </a:lnTo>
                  <a:lnTo>
                    <a:pt x="168" y="38"/>
                  </a:lnTo>
                  <a:lnTo>
                    <a:pt x="175" y="55"/>
                  </a:lnTo>
                  <a:lnTo>
                    <a:pt x="179" y="76"/>
                  </a:lnTo>
                  <a:lnTo>
                    <a:pt x="175" y="95"/>
                  </a:lnTo>
                  <a:lnTo>
                    <a:pt x="168" y="114"/>
                  </a:lnTo>
                  <a:lnTo>
                    <a:pt x="156" y="129"/>
                  </a:lnTo>
                  <a:lnTo>
                    <a:pt x="141" y="140"/>
                  </a:lnTo>
                  <a:lnTo>
                    <a:pt x="122" y="148"/>
                  </a:lnTo>
                  <a:lnTo>
                    <a:pt x="103" y="151"/>
                  </a:lnTo>
                  <a:lnTo>
                    <a:pt x="76" y="151"/>
                  </a:lnTo>
                  <a:lnTo>
                    <a:pt x="56" y="148"/>
                  </a:lnTo>
                  <a:lnTo>
                    <a:pt x="38" y="140"/>
                  </a:lnTo>
                  <a:lnTo>
                    <a:pt x="22" y="129"/>
                  </a:lnTo>
                  <a:lnTo>
                    <a:pt x="11" y="114"/>
                  </a:lnTo>
                  <a:lnTo>
                    <a:pt x="3" y="95"/>
                  </a:lnTo>
                  <a:lnTo>
                    <a:pt x="0" y="76"/>
                  </a:lnTo>
                  <a:lnTo>
                    <a:pt x="3" y="55"/>
                  </a:lnTo>
                  <a:lnTo>
                    <a:pt x="11" y="38"/>
                  </a:lnTo>
                  <a:lnTo>
                    <a:pt x="22" y="22"/>
                  </a:lnTo>
                  <a:lnTo>
                    <a:pt x="38" y="10"/>
                  </a:lnTo>
                  <a:lnTo>
                    <a:pt x="56" y="2"/>
                  </a:lnTo>
                  <a:lnTo>
                    <a:pt x="7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4" name="Freeform 841"/>
            <p:cNvSpPr>
              <a:spLocks/>
            </p:cNvSpPr>
            <p:nvPr/>
          </p:nvSpPr>
          <p:spPr bwMode="auto">
            <a:xfrm>
              <a:off x="806" y="496"/>
              <a:ext cx="249" cy="38"/>
            </a:xfrm>
            <a:custGeom>
              <a:avLst/>
              <a:gdLst>
                <a:gd name="T0" fmla="*/ 75 w 997"/>
                <a:gd name="T1" fmla="*/ 0 h 151"/>
                <a:gd name="T2" fmla="*/ 921 w 997"/>
                <a:gd name="T3" fmla="*/ 0 h 151"/>
                <a:gd name="T4" fmla="*/ 941 w 997"/>
                <a:gd name="T5" fmla="*/ 2 h 151"/>
                <a:gd name="T6" fmla="*/ 960 w 997"/>
                <a:gd name="T7" fmla="*/ 10 h 151"/>
                <a:gd name="T8" fmla="*/ 975 w 997"/>
                <a:gd name="T9" fmla="*/ 22 h 151"/>
                <a:gd name="T10" fmla="*/ 986 w 997"/>
                <a:gd name="T11" fmla="*/ 38 h 151"/>
                <a:gd name="T12" fmla="*/ 994 w 997"/>
                <a:gd name="T13" fmla="*/ 55 h 151"/>
                <a:gd name="T14" fmla="*/ 997 w 997"/>
                <a:gd name="T15" fmla="*/ 76 h 151"/>
                <a:gd name="T16" fmla="*/ 994 w 997"/>
                <a:gd name="T17" fmla="*/ 95 h 151"/>
                <a:gd name="T18" fmla="*/ 986 w 997"/>
                <a:gd name="T19" fmla="*/ 114 h 151"/>
                <a:gd name="T20" fmla="*/ 975 w 997"/>
                <a:gd name="T21" fmla="*/ 129 h 151"/>
                <a:gd name="T22" fmla="*/ 960 w 997"/>
                <a:gd name="T23" fmla="*/ 140 h 151"/>
                <a:gd name="T24" fmla="*/ 941 w 997"/>
                <a:gd name="T25" fmla="*/ 148 h 151"/>
                <a:gd name="T26" fmla="*/ 921 w 997"/>
                <a:gd name="T27" fmla="*/ 151 h 151"/>
                <a:gd name="T28" fmla="*/ 75 w 997"/>
                <a:gd name="T29" fmla="*/ 151 h 151"/>
                <a:gd name="T30" fmla="*/ 55 w 997"/>
                <a:gd name="T31" fmla="*/ 148 h 151"/>
                <a:gd name="T32" fmla="*/ 37 w 997"/>
                <a:gd name="T33" fmla="*/ 140 h 151"/>
                <a:gd name="T34" fmla="*/ 22 w 997"/>
                <a:gd name="T35" fmla="*/ 129 h 151"/>
                <a:gd name="T36" fmla="*/ 11 w 997"/>
                <a:gd name="T37" fmla="*/ 114 h 151"/>
                <a:gd name="T38" fmla="*/ 3 w 997"/>
                <a:gd name="T39" fmla="*/ 95 h 151"/>
                <a:gd name="T40" fmla="*/ 0 w 997"/>
                <a:gd name="T41" fmla="*/ 76 h 151"/>
                <a:gd name="T42" fmla="*/ 3 w 997"/>
                <a:gd name="T43" fmla="*/ 55 h 151"/>
                <a:gd name="T44" fmla="*/ 11 w 997"/>
                <a:gd name="T45" fmla="*/ 38 h 151"/>
                <a:gd name="T46" fmla="*/ 22 w 997"/>
                <a:gd name="T47" fmla="*/ 22 h 151"/>
                <a:gd name="T48" fmla="*/ 37 w 997"/>
                <a:gd name="T49" fmla="*/ 10 h 151"/>
                <a:gd name="T50" fmla="*/ 55 w 997"/>
                <a:gd name="T51" fmla="*/ 2 h 151"/>
                <a:gd name="T52" fmla="*/ 75 w 997"/>
                <a:gd name="T53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997" h="151">
                  <a:moveTo>
                    <a:pt x="75" y="0"/>
                  </a:moveTo>
                  <a:lnTo>
                    <a:pt x="921" y="0"/>
                  </a:lnTo>
                  <a:lnTo>
                    <a:pt x="941" y="2"/>
                  </a:lnTo>
                  <a:lnTo>
                    <a:pt x="960" y="10"/>
                  </a:lnTo>
                  <a:lnTo>
                    <a:pt x="975" y="22"/>
                  </a:lnTo>
                  <a:lnTo>
                    <a:pt x="986" y="38"/>
                  </a:lnTo>
                  <a:lnTo>
                    <a:pt x="994" y="55"/>
                  </a:lnTo>
                  <a:lnTo>
                    <a:pt x="997" y="76"/>
                  </a:lnTo>
                  <a:lnTo>
                    <a:pt x="994" y="95"/>
                  </a:lnTo>
                  <a:lnTo>
                    <a:pt x="986" y="114"/>
                  </a:lnTo>
                  <a:lnTo>
                    <a:pt x="975" y="129"/>
                  </a:lnTo>
                  <a:lnTo>
                    <a:pt x="960" y="140"/>
                  </a:lnTo>
                  <a:lnTo>
                    <a:pt x="941" y="148"/>
                  </a:lnTo>
                  <a:lnTo>
                    <a:pt x="921" y="151"/>
                  </a:lnTo>
                  <a:lnTo>
                    <a:pt x="75" y="151"/>
                  </a:lnTo>
                  <a:lnTo>
                    <a:pt x="55" y="148"/>
                  </a:lnTo>
                  <a:lnTo>
                    <a:pt x="37" y="140"/>
                  </a:lnTo>
                  <a:lnTo>
                    <a:pt x="22" y="129"/>
                  </a:lnTo>
                  <a:lnTo>
                    <a:pt x="11" y="114"/>
                  </a:lnTo>
                  <a:lnTo>
                    <a:pt x="3" y="95"/>
                  </a:lnTo>
                  <a:lnTo>
                    <a:pt x="0" y="76"/>
                  </a:lnTo>
                  <a:lnTo>
                    <a:pt x="3" y="55"/>
                  </a:lnTo>
                  <a:lnTo>
                    <a:pt x="11" y="38"/>
                  </a:lnTo>
                  <a:lnTo>
                    <a:pt x="22" y="22"/>
                  </a:lnTo>
                  <a:lnTo>
                    <a:pt x="37" y="10"/>
                  </a:lnTo>
                  <a:lnTo>
                    <a:pt x="55" y="2"/>
                  </a:lnTo>
                  <a:lnTo>
                    <a:pt x="7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5" name="Freeform 842"/>
            <p:cNvSpPr>
              <a:spLocks/>
            </p:cNvSpPr>
            <p:nvPr/>
          </p:nvSpPr>
          <p:spPr bwMode="auto">
            <a:xfrm>
              <a:off x="637" y="636"/>
              <a:ext cx="133" cy="107"/>
            </a:xfrm>
            <a:custGeom>
              <a:avLst/>
              <a:gdLst>
                <a:gd name="T0" fmla="*/ 460 w 536"/>
                <a:gd name="T1" fmla="*/ 0 h 428"/>
                <a:gd name="T2" fmla="*/ 480 w 536"/>
                <a:gd name="T3" fmla="*/ 3 h 428"/>
                <a:gd name="T4" fmla="*/ 498 w 536"/>
                <a:gd name="T5" fmla="*/ 11 h 428"/>
                <a:gd name="T6" fmla="*/ 514 w 536"/>
                <a:gd name="T7" fmla="*/ 22 h 428"/>
                <a:gd name="T8" fmla="*/ 525 w 536"/>
                <a:gd name="T9" fmla="*/ 38 h 428"/>
                <a:gd name="T10" fmla="*/ 534 w 536"/>
                <a:gd name="T11" fmla="*/ 57 h 428"/>
                <a:gd name="T12" fmla="*/ 536 w 536"/>
                <a:gd name="T13" fmla="*/ 76 h 428"/>
                <a:gd name="T14" fmla="*/ 534 w 536"/>
                <a:gd name="T15" fmla="*/ 96 h 428"/>
                <a:gd name="T16" fmla="*/ 525 w 536"/>
                <a:gd name="T17" fmla="*/ 113 h 428"/>
                <a:gd name="T18" fmla="*/ 514 w 536"/>
                <a:gd name="T19" fmla="*/ 129 h 428"/>
                <a:gd name="T20" fmla="*/ 238 w 536"/>
                <a:gd name="T21" fmla="*/ 405 h 428"/>
                <a:gd name="T22" fmla="*/ 222 w 536"/>
                <a:gd name="T23" fmla="*/ 418 h 428"/>
                <a:gd name="T24" fmla="*/ 204 w 536"/>
                <a:gd name="T25" fmla="*/ 424 h 428"/>
                <a:gd name="T26" fmla="*/ 184 w 536"/>
                <a:gd name="T27" fmla="*/ 428 h 428"/>
                <a:gd name="T28" fmla="*/ 165 w 536"/>
                <a:gd name="T29" fmla="*/ 424 h 428"/>
                <a:gd name="T30" fmla="*/ 147 w 536"/>
                <a:gd name="T31" fmla="*/ 418 h 428"/>
                <a:gd name="T32" fmla="*/ 131 w 536"/>
                <a:gd name="T33" fmla="*/ 405 h 428"/>
                <a:gd name="T34" fmla="*/ 22 w 536"/>
                <a:gd name="T35" fmla="*/ 297 h 428"/>
                <a:gd name="T36" fmla="*/ 11 w 536"/>
                <a:gd name="T37" fmla="*/ 281 h 428"/>
                <a:gd name="T38" fmla="*/ 3 w 536"/>
                <a:gd name="T39" fmla="*/ 262 h 428"/>
                <a:gd name="T40" fmla="*/ 0 w 536"/>
                <a:gd name="T41" fmla="*/ 243 h 428"/>
                <a:gd name="T42" fmla="*/ 3 w 536"/>
                <a:gd name="T43" fmla="*/ 225 h 428"/>
                <a:gd name="T44" fmla="*/ 11 w 536"/>
                <a:gd name="T45" fmla="*/ 206 h 428"/>
                <a:gd name="T46" fmla="*/ 22 w 536"/>
                <a:gd name="T47" fmla="*/ 190 h 428"/>
                <a:gd name="T48" fmla="*/ 38 w 536"/>
                <a:gd name="T49" fmla="*/ 177 h 428"/>
                <a:gd name="T50" fmla="*/ 57 w 536"/>
                <a:gd name="T51" fmla="*/ 171 h 428"/>
                <a:gd name="T52" fmla="*/ 76 w 536"/>
                <a:gd name="T53" fmla="*/ 168 h 428"/>
                <a:gd name="T54" fmla="*/ 96 w 536"/>
                <a:gd name="T55" fmla="*/ 171 h 428"/>
                <a:gd name="T56" fmla="*/ 113 w 536"/>
                <a:gd name="T57" fmla="*/ 177 h 428"/>
                <a:gd name="T58" fmla="*/ 129 w 536"/>
                <a:gd name="T59" fmla="*/ 190 h 428"/>
                <a:gd name="T60" fmla="*/ 184 w 536"/>
                <a:gd name="T61" fmla="*/ 245 h 428"/>
                <a:gd name="T62" fmla="*/ 407 w 536"/>
                <a:gd name="T63" fmla="*/ 22 h 428"/>
                <a:gd name="T64" fmla="*/ 423 w 536"/>
                <a:gd name="T65" fmla="*/ 11 h 428"/>
                <a:gd name="T66" fmla="*/ 442 w 536"/>
                <a:gd name="T67" fmla="*/ 3 h 428"/>
                <a:gd name="T68" fmla="*/ 460 w 536"/>
                <a:gd name="T69" fmla="*/ 0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36" h="428">
                  <a:moveTo>
                    <a:pt x="460" y="0"/>
                  </a:moveTo>
                  <a:lnTo>
                    <a:pt x="480" y="3"/>
                  </a:lnTo>
                  <a:lnTo>
                    <a:pt x="498" y="11"/>
                  </a:lnTo>
                  <a:lnTo>
                    <a:pt x="514" y="22"/>
                  </a:lnTo>
                  <a:lnTo>
                    <a:pt x="525" y="38"/>
                  </a:lnTo>
                  <a:lnTo>
                    <a:pt x="534" y="57"/>
                  </a:lnTo>
                  <a:lnTo>
                    <a:pt x="536" y="76"/>
                  </a:lnTo>
                  <a:lnTo>
                    <a:pt x="534" y="96"/>
                  </a:lnTo>
                  <a:lnTo>
                    <a:pt x="525" y="113"/>
                  </a:lnTo>
                  <a:lnTo>
                    <a:pt x="514" y="129"/>
                  </a:lnTo>
                  <a:lnTo>
                    <a:pt x="238" y="405"/>
                  </a:lnTo>
                  <a:lnTo>
                    <a:pt x="222" y="418"/>
                  </a:lnTo>
                  <a:lnTo>
                    <a:pt x="204" y="424"/>
                  </a:lnTo>
                  <a:lnTo>
                    <a:pt x="184" y="428"/>
                  </a:lnTo>
                  <a:lnTo>
                    <a:pt x="165" y="424"/>
                  </a:lnTo>
                  <a:lnTo>
                    <a:pt x="147" y="418"/>
                  </a:lnTo>
                  <a:lnTo>
                    <a:pt x="131" y="405"/>
                  </a:lnTo>
                  <a:lnTo>
                    <a:pt x="22" y="297"/>
                  </a:lnTo>
                  <a:lnTo>
                    <a:pt x="11" y="281"/>
                  </a:lnTo>
                  <a:lnTo>
                    <a:pt x="3" y="262"/>
                  </a:lnTo>
                  <a:lnTo>
                    <a:pt x="0" y="243"/>
                  </a:lnTo>
                  <a:lnTo>
                    <a:pt x="3" y="225"/>
                  </a:lnTo>
                  <a:lnTo>
                    <a:pt x="11" y="206"/>
                  </a:lnTo>
                  <a:lnTo>
                    <a:pt x="22" y="190"/>
                  </a:lnTo>
                  <a:lnTo>
                    <a:pt x="38" y="177"/>
                  </a:lnTo>
                  <a:lnTo>
                    <a:pt x="57" y="171"/>
                  </a:lnTo>
                  <a:lnTo>
                    <a:pt x="76" y="168"/>
                  </a:lnTo>
                  <a:lnTo>
                    <a:pt x="96" y="171"/>
                  </a:lnTo>
                  <a:lnTo>
                    <a:pt x="113" y="177"/>
                  </a:lnTo>
                  <a:lnTo>
                    <a:pt x="129" y="190"/>
                  </a:lnTo>
                  <a:lnTo>
                    <a:pt x="184" y="245"/>
                  </a:lnTo>
                  <a:lnTo>
                    <a:pt x="407" y="22"/>
                  </a:lnTo>
                  <a:lnTo>
                    <a:pt x="423" y="11"/>
                  </a:lnTo>
                  <a:lnTo>
                    <a:pt x="442" y="3"/>
                  </a:lnTo>
                  <a:lnTo>
                    <a:pt x="46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" name="Freeform 843"/>
            <p:cNvSpPr>
              <a:spLocks/>
            </p:cNvSpPr>
            <p:nvPr/>
          </p:nvSpPr>
          <p:spPr bwMode="auto">
            <a:xfrm>
              <a:off x="806" y="679"/>
              <a:ext cx="316" cy="38"/>
            </a:xfrm>
            <a:custGeom>
              <a:avLst/>
              <a:gdLst>
                <a:gd name="T0" fmla="*/ 75 w 1266"/>
                <a:gd name="T1" fmla="*/ 0 h 151"/>
                <a:gd name="T2" fmla="*/ 1190 w 1266"/>
                <a:gd name="T3" fmla="*/ 0 h 151"/>
                <a:gd name="T4" fmla="*/ 1209 w 1266"/>
                <a:gd name="T5" fmla="*/ 3 h 151"/>
                <a:gd name="T6" fmla="*/ 1228 w 1266"/>
                <a:gd name="T7" fmla="*/ 10 h 151"/>
                <a:gd name="T8" fmla="*/ 1243 w 1266"/>
                <a:gd name="T9" fmla="*/ 23 h 151"/>
                <a:gd name="T10" fmla="*/ 1255 w 1266"/>
                <a:gd name="T11" fmla="*/ 38 h 151"/>
                <a:gd name="T12" fmla="*/ 1262 w 1266"/>
                <a:gd name="T13" fmla="*/ 56 h 151"/>
                <a:gd name="T14" fmla="*/ 1266 w 1266"/>
                <a:gd name="T15" fmla="*/ 76 h 151"/>
                <a:gd name="T16" fmla="*/ 1262 w 1266"/>
                <a:gd name="T17" fmla="*/ 96 h 151"/>
                <a:gd name="T18" fmla="*/ 1255 w 1266"/>
                <a:gd name="T19" fmla="*/ 114 h 151"/>
                <a:gd name="T20" fmla="*/ 1243 w 1266"/>
                <a:gd name="T21" fmla="*/ 130 h 151"/>
                <a:gd name="T22" fmla="*/ 1228 w 1266"/>
                <a:gd name="T23" fmla="*/ 141 h 151"/>
                <a:gd name="T24" fmla="*/ 1209 w 1266"/>
                <a:gd name="T25" fmla="*/ 149 h 151"/>
                <a:gd name="T26" fmla="*/ 1190 w 1266"/>
                <a:gd name="T27" fmla="*/ 151 h 151"/>
                <a:gd name="T28" fmla="*/ 75 w 1266"/>
                <a:gd name="T29" fmla="*/ 151 h 151"/>
                <a:gd name="T30" fmla="*/ 55 w 1266"/>
                <a:gd name="T31" fmla="*/ 149 h 151"/>
                <a:gd name="T32" fmla="*/ 37 w 1266"/>
                <a:gd name="T33" fmla="*/ 141 h 151"/>
                <a:gd name="T34" fmla="*/ 22 w 1266"/>
                <a:gd name="T35" fmla="*/ 130 h 151"/>
                <a:gd name="T36" fmla="*/ 11 w 1266"/>
                <a:gd name="T37" fmla="*/ 114 h 151"/>
                <a:gd name="T38" fmla="*/ 3 w 1266"/>
                <a:gd name="T39" fmla="*/ 96 h 151"/>
                <a:gd name="T40" fmla="*/ 0 w 1266"/>
                <a:gd name="T41" fmla="*/ 76 h 151"/>
                <a:gd name="T42" fmla="*/ 3 w 1266"/>
                <a:gd name="T43" fmla="*/ 56 h 151"/>
                <a:gd name="T44" fmla="*/ 11 w 1266"/>
                <a:gd name="T45" fmla="*/ 38 h 151"/>
                <a:gd name="T46" fmla="*/ 22 w 1266"/>
                <a:gd name="T47" fmla="*/ 23 h 151"/>
                <a:gd name="T48" fmla="*/ 37 w 1266"/>
                <a:gd name="T49" fmla="*/ 10 h 151"/>
                <a:gd name="T50" fmla="*/ 55 w 1266"/>
                <a:gd name="T51" fmla="*/ 3 h 151"/>
                <a:gd name="T52" fmla="*/ 75 w 1266"/>
                <a:gd name="T53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66" h="151">
                  <a:moveTo>
                    <a:pt x="75" y="0"/>
                  </a:moveTo>
                  <a:lnTo>
                    <a:pt x="1190" y="0"/>
                  </a:lnTo>
                  <a:lnTo>
                    <a:pt x="1209" y="3"/>
                  </a:lnTo>
                  <a:lnTo>
                    <a:pt x="1228" y="10"/>
                  </a:lnTo>
                  <a:lnTo>
                    <a:pt x="1243" y="23"/>
                  </a:lnTo>
                  <a:lnTo>
                    <a:pt x="1255" y="38"/>
                  </a:lnTo>
                  <a:lnTo>
                    <a:pt x="1262" y="56"/>
                  </a:lnTo>
                  <a:lnTo>
                    <a:pt x="1266" y="76"/>
                  </a:lnTo>
                  <a:lnTo>
                    <a:pt x="1262" y="96"/>
                  </a:lnTo>
                  <a:lnTo>
                    <a:pt x="1255" y="114"/>
                  </a:lnTo>
                  <a:lnTo>
                    <a:pt x="1243" y="130"/>
                  </a:lnTo>
                  <a:lnTo>
                    <a:pt x="1228" y="141"/>
                  </a:lnTo>
                  <a:lnTo>
                    <a:pt x="1209" y="149"/>
                  </a:lnTo>
                  <a:lnTo>
                    <a:pt x="1190" y="151"/>
                  </a:lnTo>
                  <a:lnTo>
                    <a:pt x="75" y="151"/>
                  </a:lnTo>
                  <a:lnTo>
                    <a:pt x="55" y="149"/>
                  </a:lnTo>
                  <a:lnTo>
                    <a:pt x="37" y="141"/>
                  </a:lnTo>
                  <a:lnTo>
                    <a:pt x="22" y="130"/>
                  </a:lnTo>
                  <a:lnTo>
                    <a:pt x="11" y="114"/>
                  </a:lnTo>
                  <a:lnTo>
                    <a:pt x="3" y="96"/>
                  </a:lnTo>
                  <a:lnTo>
                    <a:pt x="0" y="76"/>
                  </a:lnTo>
                  <a:lnTo>
                    <a:pt x="3" y="56"/>
                  </a:lnTo>
                  <a:lnTo>
                    <a:pt x="11" y="38"/>
                  </a:lnTo>
                  <a:lnTo>
                    <a:pt x="22" y="23"/>
                  </a:lnTo>
                  <a:lnTo>
                    <a:pt x="37" y="10"/>
                  </a:lnTo>
                  <a:lnTo>
                    <a:pt x="55" y="3"/>
                  </a:lnTo>
                  <a:lnTo>
                    <a:pt x="7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844"/>
            <p:cNvSpPr>
              <a:spLocks/>
            </p:cNvSpPr>
            <p:nvPr/>
          </p:nvSpPr>
          <p:spPr bwMode="auto">
            <a:xfrm>
              <a:off x="637" y="818"/>
              <a:ext cx="133" cy="107"/>
            </a:xfrm>
            <a:custGeom>
              <a:avLst/>
              <a:gdLst>
                <a:gd name="T0" fmla="*/ 460 w 536"/>
                <a:gd name="T1" fmla="*/ 0 h 427"/>
                <a:gd name="T2" fmla="*/ 480 w 536"/>
                <a:gd name="T3" fmla="*/ 3 h 427"/>
                <a:gd name="T4" fmla="*/ 498 w 536"/>
                <a:gd name="T5" fmla="*/ 10 h 427"/>
                <a:gd name="T6" fmla="*/ 514 w 536"/>
                <a:gd name="T7" fmla="*/ 23 h 427"/>
                <a:gd name="T8" fmla="*/ 525 w 536"/>
                <a:gd name="T9" fmla="*/ 39 h 427"/>
                <a:gd name="T10" fmla="*/ 534 w 536"/>
                <a:gd name="T11" fmla="*/ 57 h 427"/>
                <a:gd name="T12" fmla="*/ 536 w 536"/>
                <a:gd name="T13" fmla="*/ 76 h 427"/>
                <a:gd name="T14" fmla="*/ 534 w 536"/>
                <a:gd name="T15" fmla="*/ 95 h 427"/>
                <a:gd name="T16" fmla="*/ 525 w 536"/>
                <a:gd name="T17" fmla="*/ 114 h 427"/>
                <a:gd name="T18" fmla="*/ 514 w 536"/>
                <a:gd name="T19" fmla="*/ 130 h 427"/>
                <a:gd name="T20" fmla="*/ 238 w 536"/>
                <a:gd name="T21" fmla="*/ 406 h 427"/>
                <a:gd name="T22" fmla="*/ 222 w 536"/>
                <a:gd name="T23" fmla="*/ 417 h 427"/>
                <a:gd name="T24" fmla="*/ 204 w 536"/>
                <a:gd name="T25" fmla="*/ 425 h 427"/>
                <a:gd name="T26" fmla="*/ 184 w 536"/>
                <a:gd name="T27" fmla="*/ 427 h 427"/>
                <a:gd name="T28" fmla="*/ 165 w 536"/>
                <a:gd name="T29" fmla="*/ 425 h 427"/>
                <a:gd name="T30" fmla="*/ 147 w 536"/>
                <a:gd name="T31" fmla="*/ 417 h 427"/>
                <a:gd name="T32" fmla="*/ 131 w 536"/>
                <a:gd name="T33" fmla="*/ 406 h 427"/>
                <a:gd name="T34" fmla="*/ 22 w 536"/>
                <a:gd name="T35" fmla="*/ 296 h 427"/>
                <a:gd name="T36" fmla="*/ 11 w 536"/>
                <a:gd name="T37" fmla="*/ 280 h 427"/>
                <a:gd name="T38" fmla="*/ 3 w 536"/>
                <a:gd name="T39" fmla="*/ 262 h 427"/>
                <a:gd name="T40" fmla="*/ 0 w 536"/>
                <a:gd name="T41" fmla="*/ 244 h 427"/>
                <a:gd name="T42" fmla="*/ 3 w 536"/>
                <a:gd name="T43" fmla="*/ 224 h 427"/>
                <a:gd name="T44" fmla="*/ 11 w 536"/>
                <a:gd name="T45" fmla="*/ 206 h 427"/>
                <a:gd name="T46" fmla="*/ 22 w 536"/>
                <a:gd name="T47" fmla="*/ 190 h 427"/>
                <a:gd name="T48" fmla="*/ 38 w 536"/>
                <a:gd name="T49" fmla="*/ 177 h 427"/>
                <a:gd name="T50" fmla="*/ 57 w 536"/>
                <a:gd name="T51" fmla="*/ 170 h 427"/>
                <a:gd name="T52" fmla="*/ 76 w 536"/>
                <a:gd name="T53" fmla="*/ 168 h 427"/>
                <a:gd name="T54" fmla="*/ 96 w 536"/>
                <a:gd name="T55" fmla="*/ 170 h 427"/>
                <a:gd name="T56" fmla="*/ 113 w 536"/>
                <a:gd name="T57" fmla="*/ 177 h 427"/>
                <a:gd name="T58" fmla="*/ 129 w 536"/>
                <a:gd name="T59" fmla="*/ 190 h 427"/>
                <a:gd name="T60" fmla="*/ 184 w 536"/>
                <a:gd name="T61" fmla="*/ 245 h 427"/>
                <a:gd name="T62" fmla="*/ 407 w 536"/>
                <a:gd name="T63" fmla="*/ 23 h 427"/>
                <a:gd name="T64" fmla="*/ 423 w 536"/>
                <a:gd name="T65" fmla="*/ 10 h 427"/>
                <a:gd name="T66" fmla="*/ 442 w 536"/>
                <a:gd name="T67" fmla="*/ 3 h 427"/>
                <a:gd name="T68" fmla="*/ 460 w 536"/>
                <a:gd name="T69" fmla="*/ 0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36" h="427">
                  <a:moveTo>
                    <a:pt x="460" y="0"/>
                  </a:moveTo>
                  <a:lnTo>
                    <a:pt x="480" y="3"/>
                  </a:lnTo>
                  <a:lnTo>
                    <a:pt x="498" y="10"/>
                  </a:lnTo>
                  <a:lnTo>
                    <a:pt x="514" y="23"/>
                  </a:lnTo>
                  <a:lnTo>
                    <a:pt x="525" y="39"/>
                  </a:lnTo>
                  <a:lnTo>
                    <a:pt x="534" y="57"/>
                  </a:lnTo>
                  <a:lnTo>
                    <a:pt x="536" y="76"/>
                  </a:lnTo>
                  <a:lnTo>
                    <a:pt x="534" y="95"/>
                  </a:lnTo>
                  <a:lnTo>
                    <a:pt x="525" y="114"/>
                  </a:lnTo>
                  <a:lnTo>
                    <a:pt x="514" y="130"/>
                  </a:lnTo>
                  <a:lnTo>
                    <a:pt x="238" y="406"/>
                  </a:lnTo>
                  <a:lnTo>
                    <a:pt x="222" y="417"/>
                  </a:lnTo>
                  <a:lnTo>
                    <a:pt x="204" y="425"/>
                  </a:lnTo>
                  <a:lnTo>
                    <a:pt x="184" y="427"/>
                  </a:lnTo>
                  <a:lnTo>
                    <a:pt x="165" y="425"/>
                  </a:lnTo>
                  <a:lnTo>
                    <a:pt x="147" y="417"/>
                  </a:lnTo>
                  <a:lnTo>
                    <a:pt x="131" y="406"/>
                  </a:lnTo>
                  <a:lnTo>
                    <a:pt x="22" y="296"/>
                  </a:lnTo>
                  <a:lnTo>
                    <a:pt x="11" y="280"/>
                  </a:lnTo>
                  <a:lnTo>
                    <a:pt x="3" y="262"/>
                  </a:lnTo>
                  <a:lnTo>
                    <a:pt x="0" y="244"/>
                  </a:lnTo>
                  <a:lnTo>
                    <a:pt x="3" y="224"/>
                  </a:lnTo>
                  <a:lnTo>
                    <a:pt x="11" y="206"/>
                  </a:lnTo>
                  <a:lnTo>
                    <a:pt x="22" y="190"/>
                  </a:lnTo>
                  <a:lnTo>
                    <a:pt x="38" y="177"/>
                  </a:lnTo>
                  <a:lnTo>
                    <a:pt x="57" y="170"/>
                  </a:lnTo>
                  <a:lnTo>
                    <a:pt x="76" y="168"/>
                  </a:lnTo>
                  <a:lnTo>
                    <a:pt x="96" y="170"/>
                  </a:lnTo>
                  <a:lnTo>
                    <a:pt x="113" y="177"/>
                  </a:lnTo>
                  <a:lnTo>
                    <a:pt x="129" y="190"/>
                  </a:lnTo>
                  <a:lnTo>
                    <a:pt x="184" y="245"/>
                  </a:lnTo>
                  <a:lnTo>
                    <a:pt x="407" y="23"/>
                  </a:lnTo>
                  <a:lnTo>
                    <a:pt x="423" y="10"/>
                  </a:lnTo>
                  <a:lnTo>
                    <a:pt x="442" y="3"/>
                  </a:lnTo>
                  <a:lnTo>
                    <a:pt x="46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Freeform 845"/>
            <p:cNvSpPr>
              <a:spLocks/>
            </p:cNvSpPr>
            <p:nvPr/>
          </p:nvSpPr>
          <p:spPr bwMode="auto">
            <a:xfrm>
              <a:off x="806" y="862"/>
              <a:ext cx="316" cy="37"/>
            </a:xfrm>
            <a:custGeom>
              <a:avLst/>
              <a:gdLst>
                <a:gd name="T0" fmla="*/ 75 w 1266"/>
                <a:gd name="T1" fmla="*/ 0 h 151"/>
                <a:gd name="T2" fmla="*/ 1190 w 1266"/>
                <a:gd name="T3" fmla="*/ 0 h 151"/>
                <a:gd name="T4" fmla="*/ 1209 w 1266"/>
                <a:gd name="T5" fmla="*/ 3 h 151"/>
                <a:gd name="T6" fmla="*/ 1228 w 1266"/>
                <a:gd name="T7" fmla="*/ 11 h 151"/>
                <a:gd name="T8" fmla="*/ 1243 w 1266"/>
                <a:gd name="T9" fmla="*/ 22 h 151"/>
                <a:gd name="T10" fmla="*/ 1255 w 1266"/>
                <a:gd name="T11" fmla="*/ 37 h 151"/>
                <a:gd name="T12" fmla="*/ 1262 w 1266"/>
                <a:gd name="T13" fmla="*/ 56 h 151"/>
                <a:gd name="T14" fmla="*/ 1266 w 1266"/>
                <a:gd name="T15" fmla="*/ 75 h 151"/>
                <a:gd name="T16" fmla="*/ 1262 w 1266"/>
                <a:gd name="T17" fmla="*/ 96 h 151"/>
                <a:gd name="T18" fmla="*/ 1255 w 1266"/>
                <a:gd name="T19" fmla="*/ 114 h 151"/>
                <a:gd name="T20" fmla="*/ 1243 w 1266"/>
                <a:gd name="T21" fmla="*/ 129 h 151"/>
                <a:gd name="T22" fmla="*/ 1228 w 1266"/>
                <a:gd name="T23" fmla="*/ 141 h 151"/>
                <a:gd name="T24" fmla="*/ 1209 w 1266"/>
                <a:gd name="T25" fmla="*/ 149 h 151"/>
                <a:gd name="T26" fmla="*/ 1190 w 1266"/>
                <a:gd name="T27" fmla="*/ 151 h 151"/>
                <a:gd name="T28" fmla="*/ 75 w 1266"/>
                <a:gd name="T29" fmla="*/ 151 h 151"/>
                <a:gd name="T30" fmla="*/ 55 w 1266"/>
                <a:gd name="T31" fmla="*/ 149 h 151"/>
                <a:gd name="T32" fmla="*/ 37 w 1266"/>
                <a:gd name="T33" fmla="*/ 141 h 151"/>
                <a:gd name="T34" fmla="*/ 22 w 1266"/>
                <a:gd name="T35" fmla="*/ 129 h 151"/>
                <a:gd name="T36" fmla="*/ 11 w 1266"/>
                <a:gd name="T37" fmla="*/ 114 h 151"/>
                <a:gd name="T38" fmla="*/ 3 w 1266"/>
                <a:gd name="T39" fmla="*/ 96 h 151"/>
                <a:gd name="T40" fmla="*/ 0 w 1266"/>
                <a:gd name="T41" fmla="*/ 75 h 151"/>
                <a:gd name="T42" fmla="*/ 3 w 1266"/>
                <a:gd name="T43" fmla="*/ 56 h 151"/>
                <a:gd name="T44" fmla="*/ 11 w 1266"/>
                <a:gd name="T45" fmla="*/ 37 h 151"/>
                <a:gd name="T46" fmla="*/ 22 w 1266"/>
                <a:gd name="T47" fmla="*/ 22 h 151"/>
                <a:gd name="T48" fmla="*/ 37 w 1266"/>
                <a:gd name="T49" fmla="*/ 11 h 151"/>
                <a:gd name="T50" fmla="*/ 55 w 1266"/>
                <a:gd name="T51" fmla="*/ 3 h 151"/>
                <a:gd name="T52" fmla="*/ 75 w 1266"/>
                <a:gd name="T53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66" h="151">
                  <a:moveTo>
                    <a:pt x="75" y="0"/>
                  </a:moveTo>
                  <a:lnTo>
                    <a:pt x="1190" y="0"/>
                  </a:lnTo>
                  <a:lnTo>
                    <a:pt x="1209" y="3"/>
                  </a:lnTo>
                  <a:lnTo>
                    <a:pt x="1228" y="11"/>
                  </a:lnTo>
                  <a:lnTo>
                    <a:pt x="1243" y="22"/>
                  </a:lnTo>
                  <a:lnTo>
                    <a:pt x="1255" y="37"/>
                  </a:lnTo>
                  <a:lnTo>
                    <a:pt x="1262" y="56"/>
                  </a:lnTo>
                  <a:lnTo>
                    <a:pt x="1266" y="75"/>
                  </a:lnTo>
                  <a:lnTo>
                    <a:pt x="1262" y="96"/>
                  </a:lnTo>
                  <a:lnTo>
                    <a:pt x="1255" y="114"/>
                  </a:lnTo>
                  <a:lnTo>
                    <a:pt x="1243" y="129"/>
                  </a:lnTo>
                  <a:lnTo>
                    <a:pt x="1228" y="141"/>
                  </a:lnTo>
                  <a:lnTo>
                    <a:pt x="1209" y="149"/>
                  </a:lnTo>
                  <a:lnTo>
                    <a:pt x="1190" y="151"/>
                  </a:lnTo>
                  <a:lnTo>
                    <a:pt x="75" y="151"/>
                  </a:lnTo>
                  <a:lnTo>
                    <a:pt x="55" y="149"/>
                  </a:lnTo>
                  <a:lnTo>
                    <a:pt x="37" y="141"/>
                  </a:lnTo>
                  <a:lnTo>
                    <a:pt x="22" y="129"/>
                  </a:lnTo>
                  <a:lnTo>
                    <a:pt x="11" y="114"/>
                  </a:lnTo>
                  <a:lnTo>
                    <a:pt x="3" y="96"/>
                  </a:lnTo>
                  <a:lnTo>
                    <a:pt x="0" y="75"/>
                  </a:lnTo>
                  <a:lnTo>
                    <a:pt x="3" y="56"/>
                  </a:lnTo>
                  <a:lnTo>
                    <a:pt x="11" y="37"/>
                  </a:lnTo>
                  <a:lnTo>
                    <a:pt x="22" y="22"/>
                  </a:lnTo>
                  <a:lnTo>
                    <a:pt x="37" y="11"/>
                  </a:lnTo>
                  <a:lnTo>
                    <a:pt x="55" y="3"/>
                  </a:lnTo>
                  <a:lnTo>
                    <a:pt x="7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996424" y="1550847"/>
            <a:ext cx="29792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Гражданин как </a:t>
            </a:r>
          </a:p>
          <a:p>
            <a:pPr algn="ctr"/>
            <a:r>
              <a:rPr lang="ru-RU" b="1" dirty="0" smtClean="0"/>
              <a:t>налогоплательщик</a:t>
            </a:r>
            <a:endParaRPr lang="ru-RU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6156578" y="1248413"/>
            <a:ext cx="320459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Гражданин как </a:t>
            </a:r>
          </a:p>
          <a:p>
            <a:pPr algn="ctr"/>
            <a:r>
              <a:rPr lang="ru-RU" b="1" dirty="0" smtClean="0"/>
              <a:t>получатель социальных гарантий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159392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extBox 62">
            <a:extLst>
              <a:ext uri="{FF2B5EF4-FFF2-40B4-BE49-F238E27FC236}">
                <a16:creationId xmlns="" xmlns:a16="http://schemas.microsoft.com/office/drawing/2014/main" id="{9E6487DA-5AE9-4603-8E5C-A18E67CE9967}"/>
              </a:ext>
            </a:extLst>
          </p:cNvPr>
          <p:cNvSpPr txBox="1"/>
          <p:nvPr/>
        </p:nvSpPr>
        <p:spPr>
          <a:xfrm flipH="1">
            <a:off x="333413" y="4878001"/>
            <a:ext cx="27320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 smtClean="0">
                <a:ea typeface="Open Sans Light" panose="020B0306030504020204" pitchFamily="34" charset="0"/>
                <a:cs typeface="Open Sans Light" panose="020B0306030504020204" pitchFamily="34" charset="0"/>
              </a:rPr>
              <a:t>Прогноз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 smtClean="0">
                <a:ea typeface="Open Sans Light" panose="020B0306030504020204" pitchFamily="34" charset="0"/>
                <a:cs typeface="Open Sans Light" panose="020B0306030504020204" pitchFamily="34" charset="0"/>
              </a:rPr>
              <a:t>социально-экономического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 smtClean="0">
                <a:ea typeface="Open Sans Light" panose="020B0306030504020204" pitchFamily="34" charset="0"/>
                <a:cs typeface="Open Sans Light" panose="020B0306030504020204" pitchFamily="34" charset="0"/>
              </a:rPr>
              <a:t>развития города</a:t>
            </a:r>
            <a:endParaRPr lang="ru-RU" sz="2000" dirty="0"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3632426" y="4896661"/>
            <a:ext cx="273206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 smtClean="0">
                <a:ea typeface="Open Sans Light" panose="020B0306030504020204" pitchFamily="34" charset="0"/>
                <a:cs typeface="Open Sans Light" panose="020B0306030504020204" pitchFamily="34" charset="0"/>
              </a:rPr>
              <a:t>Основные направления бюджетной и налоговой политики</a:t>
            </a:r>
          </a:p>
        </p:txBody>
      </p:sp>
      <p:sp>
        <p:nvSpPr>
          <p:cNvPr id="121" name="TextBox 120"/>
          <p:cNvSpPr txBox="1"/>
          <p:nvPr/>
        </p:nvSpPr>
        <p:spPr>
          <a:xfrm>
            <a:off x="6795530" y="4896328"/>
            <a:ext cx="27320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000" dirty="0" smtClean="0">
                <a:ea typeface="Open Sans Light" panose="020B0306030504020204" pitchFamily="34" charset="0"/>
                <a:cs typeface="Open Sans Light" panose="020B0306030504020204" pitchFamily="34" charset="0"/>
              </a:rPr>
              <a:t>Муниципальные программы города</a:t>
            </a:r>
          </a:p>
        </p:txBody>
      </p:sp>
      <p:pic>
        <p:nvPicPr>
          <p:cNvPr id="6" name="Рисунок 5" descr="Диаграмма с подъемом">
            <a:extLst>
              <a:ext uri="{FF2B5EF4-FFF2-40B4-BE49-F238E27FC236}">
                <a16:creationId xmlns="" xmlns:a16="http://schemas.microsoft.com/office/drawing/2014/main" id="{E7218ADB-15E1-4B9D-A8B9-2577C93EF88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3436" y="2753854"/>
            <a:ext cx="1618889" cy="1992479"/>
          </a:xfrm>
          <a:prstGeom prst="rect">
            <a:avLst/>
          </a:prstGeom>
        </p:spPr>
      </p:pic>
      <p:pic>
        <p:nvPicPr>
          <p:cNvPr id="8" name="Рисунок 7" descr="Одна шестеренка">
            <a:extLst>
              <a:ext uri="{FF2B5EF4-FFF2-40B4-BE49-F238E27FC236}">
                <a16:creationId xmlns="" xmlns:a16="http://schemas.microsoft.com/office/drawing/2014/main" id="{C25CBAE5-A276-4D2F-8A17-1D1FD655CBF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23414" y="2445983"/>
            <a:ext cx="1945758" cy="2394779"/>
          </a:xfrm>
          <a:prstGeom prst="rect">
            <a:avLst/>
          </a:prstGeom>
        </p:spPr>
      </p:pic>
      <p:pic>
        <p:nvPicPr>
          <p:cNvPr id="30" name="Рисунок 29" descr="Целевая аудитория">
            <a:extLst>
              <a:ext uri="{FF2B5EF4-FFF2-40B4-BE49-F238E27FC236}">
                <a16:creationId xmlns="" xmlns:a16="http://schemas.microsoft.com/office/drawing/2014/main" id="{9164F520-3381-4F10-9932-6634BDB0204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378995" y="2753854"/>
            <a:ext cx="1877825" cy="2068916"/>
          </a:xfrm>
          <a:prstGeom prst="rect">
            <a:avLst/>
          </a:prstGeom>
        </p:spPr>
      </p:pic>
      <p:sp>
        <p:nvSpPr>
          <p:cNvPr id="41" name="Прямоугольник 40"/>
          <p:cNvSpPr/>
          <p:nvPr/>
        </p:nvSpPr>
        <p:spPr>
          <a:xfrm>
            <a:off x="0" y="1"/>
            <a:ext cx="9906000" cy="1796901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Заголовок 4">
            <a:extLst>
              <a:ext uri="{FF2B5EF4-FFF2-40B4-BE49-F238E27FC236}">
                <a16:creationId xmlns="" xmlns:a16="http://schemas.microsoft.com/office/drawing/2014/main" id="{B52AD055-DC69-48DB-A6B9-DB795D8510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ОСНОВЫ СОСТАВЛЕНИЯ ПРОЕКТА БЮДЖЕТА ГОРОДСКОГО ОКРУГА ЕВПАТОРИЯ РЕСПУБЛИКИ КРЫМ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5406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" grpId="0"/>
      <p:bldP spid="1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Изображение выглядит как человек, компьютер, женщина, стол&#10;&#10;Автоматически созданное описание">
            <a:extLst>
              <a:ext uri="{FF2B5EF4-FFF2-40B4-BE49-F238E27FC236}">
                <a16:creationId xmlns:a16="http://schemas.microsoft.com/office/drawing/2014/main" xmlns="" id="{ACF42FD6-36A3-461B-81A6-227EB7C894A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506" b="3506"/>
          <a:stretch>
            <a:fillRect/>
          </a:stretch>
        </p:blipFill>
        <p:spPr/>
      </p:pic>
      <p:sp>
        <p:nvSpPr>
          <p:cNvPr id="33" name="Freeform: Shape 32">
            <a:extLst>
              <a:ext uri="{FF2B5EF4-FFF2-40B4-BE49-F238E27FC236}">
                <a16:creationId xmlns:a16="http://schemas.microsoft.com/office/drawing/2014/main" xmlns="" id="{41414636-CE8E-465F-BFEE-0671819A6847}"/>
              </a:ext>
            </a:extLst>
          </p:cNvPr>
          <p:cNvSpPr/>
          <p:nvPr/>
        </p:nvSpPr>
        <p:spPr>
          <a:xfrm>
            <a:off x="5041420" y="4818046"/>
            <a:ext cx="357878" cy="420317"/>
          </a:xfrm>
          <a:custGeom>
            <a:avLst/>
            <a:gdLst>
              <a:gd name="connsiteX0" fmla="*/ 0 w 435703"/>
              <a:gd name="connsiteY0" fmla="*/ 0 h 420317"/>
              <a:gd name="connsiteX1" fmla="*/ 435703 w 435703"/>
              <a:gd name="connsiteY1" fmla="*/ 0 h 420317"/>
              <a:gd name="connsiteX2" fmla="*/ 176733 w 435703"/>
              <a:gd name="connsiteY2" fmla="*/ 420317 h 420317"/>
              <a:gd name="connsiteX3" fmla="*/ 175459 w 435703"/>
              <a:gd name="connsiteY3" fmla="*/ 420317 h 420317"/>
              <a:gd name="connsiteX4" fmla="*/ 0 w 435703"/>
              <a:gd name="connsiteY4" fmla="*/ 0 h 420317"/>
              <a:gd name="connsiteX0" fmla="*/ 0 w 435703"/>
              <a:gd name="connsiteY0" fmla="*/ 0 h 420317"/>
              <a:gd name="connsiteX1" fmla="*/ 435703 w 435703"/>
              <a:gd name="connsiteY1" fmla="*/ 14288 h 420317"/>
              <a:gd name="connsiteX2" fmla="*/ 176733 w 435703"/>
              <a:gd name="connsiteY2" fmla="*/ 420317 h 420317"/>
              <a:gd name="connsiteX3" fmla="*/ 175459 w 435703"/>
              <a:gd name="connsiteY3" fmla="*/ 420317 h 420317"/>
              <a:gd name="connsiteX4" fmla="*/ 0 w 435703"/>
              <a:gd name="connsiteY4" fmla="*/ 0 h 420317"/>
              <a:gd name="connsiteX0" fmla="*/ 0 w 440465"/>
              <a:gd name="connsiteY0" fmla="*/ 0 h 420317"/>
              <a:gd name="connsiteX1" fmla="*/ 440465 w 440465"/>
              <a:gd name="connsiteY1" fmla="*/ 19051 h 420317"/>
              <a:gd name="connsiteX2" fmla="*/ 176733 w 440465"/>
              <a:gd name="connsiteY2" fmla="*/ 420317 h 420317"/>
              <a:gd name="connsiteX3" fmla="*/ 175459 w 440465"/>
              <a:gd name="connsiteY3" fmla="*/ 420317 h 420317"/>
              <a:gd name="connsiteX4" fmla="*/ 0 w 440465"/>
              <a:gd name="connsiteY4" fmla="*/ 0 h 420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0465" h="420317">
                <a:moveTo>
                  <a:pt x="0" y="0"/>
                </a:moveTo>
                <a:lnTo>
                  <a:pt x="440465" y="19051"/>
                </a:lnTo>
                <a:lnTo>
                  <a:pt x="176733" y="420317"/>
                </a:lnTo>
                <a:lnTo>
                  <a:pt x="175459" y="420317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xmlns="" id="{D25C89B9-7A78-479F-9318-CA2484706F89}"/>
              </a:ext>
            </a:extLst>
          </p:cNvPr>
          <p:cNvSpPr/>
          <p:nvPr/>
        </p:nvSpPr>
        <p:spPr>
          <a:xfrm>
            <a:off x="1" y="1802676"/>
            <a:ext cx="5397615" cy="3038475"/>
          </a:xfrm>
          <a:custGeom>
            <a:avLst/>
            <a:gdLst>
              <a:gd name="connsiteX0" fmla="*/ 0 w 6643219"/>
              <a:gd name="connsiteY0" fmla="*/ 0 h 2821648"/>
              <a:gd name="connsiteX1" fmla="*/ 5465335 w 6643219"/>
              <a:gd name="connsiteY1" fmla="*/ 0 h 2821648"/>
              <a:gd name="connsiteX2" fmla="*/ 6643219 w 6643219"/>
              <a:gd name="connsiteY2" fmla="*/ 2821648 h 2821648"/>
              <a:gd name="connsiteX3" fmla="*/ 0 w 6643219"/>
              <a:gd name="connsiteY3" fmla="*/ 2821648 h 2821648"/>
              <a:gd name="connsiteX4" fmla="*/ 0 w 6643219"/>
              <a:gd name="connsiteY4" fmla="*/ 0 h 2821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43219" h="2821648">
                <a:moveTo>
                  <a:pt x="0" y="0"/>
                </a:moveTo>
                <a:lnTo>
                  <a:pt x="5465335" y="0"/>
                </a:lnTo>
                <a:lnTo>
                  <a:pt x="6643219" y="2821648"/>
                </a:lnTo>
                <a:lnTo>
                  <a:pt x="0" y="282164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8" name="Прямоугольник 77">
            <a:extLst>
              <a:ext uri="{FF2B5EF4-FFF2-40B4-BE49-F238E27FC236}">
                <a16:creationId xmlns:a16="http://schemas.microsoft.com/office/drawing/2014/main" xmlns="" id="{7BA77E3E-F038-4820-B2B7-A1DE2AC78C44}"/>
              </a:ext>
            </a:extLst>
          </p:cNvPr>
          <p:cNvSpPr/>
          <p:nvPr/>
        </p:nvSpPr>
        <p:spPr>
          <a:xfrm>
            <a:off x="-29984" y="3185578"/>
            <a:ext cx="4997397" cy="277830"/>
          </a:xfrm>
          <a:custGeom>
            <a:avLst/>
            <a:gdLst>
              <a:gd name="connsiteX0" fmla="*/ 0 w 2198246"/>
              <a:gd name="connsiteY0" fmla="*/ 0 h 252000"/>
              <a:gd name="connsiteX1" fmla="*/ 2198246 w 2198246"/>
              <a:gd name="connsiteY1" fmla="*/ 0 h 252000"/>
              <a:gd name="connsiteX2" fmla="*/ 2198246 w 2198246"/>
              <a:gd name="connsiteY2" fmla="*/ 252000 h 252000"/>
              <a:gd name="connsiteX3" fmla="*/ 0 w 2198246"/>
              <a:gd name="connsiteY3" fmla="*/ 252000 h 252000"/>
              <a:gd name="connsiteX4" fmla="*/ 0 w 2198246"/>
              <a:gd name="connsiteY4" fmla="*/ 0 h 252000"/>
              <a:gd name="connsiteX0" fmla="*/ 0 w 2258536"/>
              <a:gd name="connsiteY0" fmla="*/ 0 h 252000"/>
              <a:gd name="connsiteX1" fmla="*/ 2198246 w 2258536"/>
              <a:gd name="connsiteY1" fmla="*/ 0 h 252000"/>
              <a:gd name="connsiteX2" fmla="*/ 2258536 w 2258536"/>
              <a:gd name="connsiteY2" fmla="*/ 241952 h 252000"/>
              <a:gd name="connsiteX3" fmla="*/ 0 w 2258536"/>
              <a:gd name="connsiteY3" fmla="*/ 252000 h 252000"/>
              <a:gd name="connsiteX4" fmla="*/ 0 w 2258536"/>
              <a:gd name="connsiteY4" fmla="*/ 0 h 252000"/>
              <a:gd name="connsiteX0" fmla="*/ 0 w 2258536"/>
              <a:gd name="connsiteY0" fmla="*/ 0 h 252000"/>
              <a:gd name="connsiteX1" fmla="*/ 2137956 w 2258536"/>
              <a:gd name="connsiteY1" fmla="*/ 0 h 252000"/>
              <a:gd name="connsiteX2" fmla="*/ 2258536 w 2258536"/>
              <a:gd name="connsiteY2" fmla="*/ 241952 h 252000"/>
              <a:gd name="connsiteX3" fmla="*/ 0 w 2258536"/>
              <a:gd name="connsiteY3" fmla="*/ 252000 h 252000"/>
              <a:gd name="connsiteX4" fmla="*/ 0 w 2258536"/>
              <a:gd name="connsiteY4" fmla="*/ 0 h 252000"/>
              <a:gd name="connsiteX0" fmla="*/ 0 w 2243463"/>
              <a:gd name="connsiteY0" fmla="*/ 0 h 252000"/>
              <a:gd name="connsiteX1" fmla="*/ 2137956 w 2243463"/>
              <a:gd name="connsiteY1" fmla="*/ 0 h 252000"/>
              <a:gd name="connsiteX2" fmla="*/ 2243463 w 2243463"/>
              <a:gd name="connsiteY2" fmla="*/ 241952 h 252000"/>
              <a:gd name="connsiteX3" fmla="*/ 0 w 2243463"/>
              <a:gd name="connsiteY3" fmla="*/ 252000 h 252000"/>
              <a:gd name="connsiteX4" fmla="*/ 0 w 2243463"/>
              <a:gd name="connsiteY4" fmla="*/ 0 h 252000"/>
              <a:gd name="connsiteX0" fmla="*/ 0 w 2243463"/>
              <a:gd name="connsiteY0" fmla="*/ 0 h 252000"/>
              <a:gd name="connsiteX1" fmla="*/ 2148005 w 2243463"/>
              <a:gd name="connsiteY1" fmla="*/ 0 h 252000"/>
              <a:gd name="connsiteX2" fmla="*/ 2243463 w 2243463"/>
              <a:gd name="connsiteY2" fmla="*/ 241952 h 252000"/>
              <a:gd name="connsiteX3" fmla="*/ 0 w 2243463"/>
              <a:gd name="connsiteY3" fmla="*/ 252000 h 252000"/>
              <a:gd name="connsiteX4" fmla="*/ 0 w 2243463"/>
              <a:gd name="connsiteY4" fmla="*/ 0 h 252000"/>
              <a:gd name="connsiteX0" fmla="*/ 0 w 2243463"/>
              <a:gd name="connsiteY0" fmla="*/ 0 h 252000"/>
              <a:gd name="connsiteX1" fmla="*/ 2148005 w 2243463"/>
              <a:gd name="connsiteY1" fmla="*/ 0 h 252000"/>
              <a:gd name="connsiteX2" fmla="*/ 2243463 w 2243463"/>
              <a:gd name="connsiteY2" fmla="*/ 241952 h 252000"/>
              <a:gd name="connsiteX3" fmla="*/ 0 w 2243463"/>
              <a:gd name="connsiteY3" fmla="*/ 252000 h 252000"/>
              <a:gd name="connsiteX4" fmla="*/ 0 w 2243463"/>
              <a:gd name="connsiteY4" fmla="*/ 0 h 252000"/>
              <a:gd name="connsiteX0" fmla="*/ 0 w 2243463"/>
              <a:gd name="connsiteY0" fmla="*/ 0 h 252000"/>
              <a:gd name="connsiteX1" fmla="*/ 2138480 w 2243463"/>
              <a:gd name="connsiteY1" fmla="*/ 0 h 252000"/>
              <a:gd name="connsiteX2" fmla="*/ 2243463 w 2243463"/>
              <a:gd name="connsiteY2" fmla="*/ 241952 h 252000"/>
              <a:gd name="connsiteX3" fmla="*/ 0 w 2243463"/>
              <a:gd name="connsiteY3" fmla="*/ 252000 h 252000"/>
              <a:gd name="connsiteX4" fmla="*/ 0 w 2243463"/>
              <a:gd name="connsiteY4" fmla="*/ 0 h 252000"/>
              <a:gd name="connsiteX0" fmla="*/ 0 w 2243463"/>
              <a:gd name="connsiteY0" fmla="*/ 6350 h 258350"/>
              <a:gd name="connsiteX1" fmla="*/ 2148005 w 2243463"/>
              <a:gd name="connsiteY1" fmla="*/ 0 h 258350"/>
              <a:gd name="connsiteX2" fmla="*/ 2243463 w 2243463"/>
              <a:gd name="connsiteY2" fmla="*/ 248302 h 258350"/>
              <a:gd name="connsiteX3" fmla="*/ 0 w 2243463"/>
              <a:gd name="connsiteY3" fmla="*/ 258350 h 258350"/>
              <a:gd name="connsiteX4" fmla="*/ 0 w 2243463"/>
              <a:gd name="connsiteY4" fmla="*/ 6350 h 258350"/>
              <a:gd name="connsiteX0" fmla="*/ 0 w 2284524"/>
              <a:gd name="connsiteY0" fmla="*/ 6350 h 258350"/>
              <a:gd name="connsiteX1" fmla="*/ 2148005 w 2284524"/>
              <a:gd name="connsiteY1" fmla="*/ 0 h 258350"/>
              <a:gd name="connsiteX2" fmla="*/ 2284524 w 2284524"/>
              <a:gd name="connsiteY2" fmla="*/ 248302 h 258350"/>
              <a:gd name="connsiteX3" fmla="*/ 0 w 2284524"/>
              <a:gd name="connsiteY3" fmla="*/ 258350 h 258350"/>
              <a:gd name="connsiteX4" fmla="*/ 0 w 2284524"/>
              <a:gd name="connsiteY4" fmla="*/ 6350 h 258350"/>
              <a:gd name="connsiteX0" fmla="*/ 0 w 2284524"/>
              <a:gd name="connsiteY0" fmla="*/ 9881 h 261881"/>
              <a:gd name="connsiteX1" fmla="*/ 2142553 w 2284524"/>
              <a:gd name="connsiteY1" fmla="*/ 0 h 261881"/>
              <a:gd name="connsiteX2" fmla="*/ 2284524 w 2284524"/>
              <a:gd name="connsiteY2" fmla="*/ 251833 h 261881"/>
              <a:gd name="connsiteX3" fmla="*/ 0 w 2284524"/>
              <a:gd name="connsiteY3" fmla="*/ 261881 h 261881"/>
              <a:gd name="connsiteX4" fmla="*/ 0 w 2284524"/>
              <a:gd name="connsiteY4" fmla="*/ 9881 h 261881"/>
              <a:gd name="connsiteX0" fmla="*/ 0 w 2284524"/>
              <a:gd name="connsiteY0" fmla="*/ 9881 h 261881"/>
              <a:gd name="connsiteX1" fmla="*/ 2142553 w 2284524"/>
              <a:gd name="connsiteY1" fmla="*/ 0 h 261881"/>
              <a:gd name="connsiteX2" fmla="*/ 2284524 w 2284524"/>
              <a:gd name="connsiteY2" fmla="*/ 255363 h 261881"/>
              <a:gd name="connsiteX3" fmla="*/ 0 w 2284524"/>
              <a:gd name="connsiteY3" fmla="*/ 261881 h 261881"/>
              <a:gd name="connsiteX4" fmla="*/ 0 w 2284524"/>
              <a:gd name="connsiteY4" fmla="*/ 9881 h 261881"/>
              <a:gd name="connsiteX0" fmla="*/ 0 w 2284524"/>
              <a:gd name="connsiteY0" fmla="*/ 9881 h 261881"/>
              <a:gd name="connsiteX1" fmla="*/ 2119547 w 2284524"/>
              <a:gd name="connsiteY1" fmla="*/ 0 h 261881"/>
              <a:gd name="connsiteX2" fmla="*/ 2284524 w 2284524"/>
              <a:gd name="connsiteY2" fmla="*/ 255363 h 261881"/>
              <a:gd name="connsiteX3" fmla="*/ 0 w 2284524"/>
              <a:gd name="connsiteY3" fmla="*/ 261881 h 261881"/>
              <a:gd name="connsiteX4" fmla="*/ 0 w 2284524"/>
              <a:gd name="connsiteY4" fmla="*/ 9881 h 261881"/>
              <a:gd name="connsiteX0" fmla="*/ 0 w 2275322"/>
              <a:gd name="connsiteY0" fmla="*/ 9881 h 261881"/>
              <a:gd name="connsiteX1" fmla="*/ 2119547 w 2275322"/>
              <a:gd name="connsiteY1" fmla="*/ 0 h 261881"/>
              <a:gd name="connsiteX2" fmla="*/ 2275322 w 2275322"/>
              <a:gd name="connsiteY2" fmla="*/ 255363 h 261881"/>
              <a:gd name="connsiteX3" fmla="*/ 0 w 2275322"/>
              <a:gd name="connsiteY3" fmla="*/ 261881 h 261881"/>
              <a:gd name="connsiteX4" fmla="*/ 0 w 2275322"/>
              <a:gd name="connsiteY4" fmla="*/ 9881 h 261881"/>
              <a:gd name="connsiteX0" fmla="*/ 0 w 2266120"/>
              <a:gd name="connsiteY0" fmla="*/ 9881 h 261881"/>
              <a:gd name="connsiteX1" fmla="*/ 2119547 w 2266120"/>
              <a:gd name="connsiteY1" fmla="*/ 0 h 261881"/>
              <a:gd name="connsiteX2" fmla="*/ 2266120 w 2266120"/>
              <a:gd name="connsiteY2" fmla="*/ 255363 h 261881"/>
              <a:gd name="connsiteX3" fmla="*/ 0 w 2266120"/>
              <a:gd name="connsiteY3" fmla="*/ 261881 h 261881"/>
              <a:gd name="connsiteX4" fmla="*/ 0 w 2266120"/>
              <a:gd name="connsiteY4" fmla="*/ 9881 h 261881"/>
              <a:gd name="connsiteX0" fmla="*/ 0 w 2266120"/>
              <a:gd name="connsiteY0" fmla="*/ 9881 h 261881"/>
              <a:gd name="connsiteX1" fmla="*/ 2119547 w 2266120"/>
              <a:gd name="connsiteY1" fmla="*/ 0 h 261881"/>
              <a:gd name="connsiteX2" fmla="*/ 2266120 w 2266120"/>
              <a:gd name="connsiteY2" fmla="*/ 252384 h 261881"/>
              <a:gd name="connsiteX3" fmla="*/ 0 w 2266120"/>
              <a:gd name="connsiteY3" fmla="*/ 261881 h 261881"/>
              <a:gd name="connsiteX4" fmla="*/ 0 w 2266120"/>
              <a:gd name="connsiteY4" fmla="*/ 9881 h 261881"/>
              <a:gd name="connsiteX0" fmla="*/ 0 w 2266120"/>
              <a:gd name="connsiteY0" fmla="*/ 25830 h 277830"/>
              <a:gd name="connsiteX1" fmla="*/ 2225225 w 2266120"/>
              <a:gd name="connsiteY1" fmla="*/ 0 h 277830"/>
              <a:gd name="connsiteX2" fmla="*/ 2266120 w 2266120"/>
              <a:gd name="connsiteY2" fmla="*/ 268333 h 277830"/>
              <a:gd name="connsiteX3" fmla="*/ 0 w 2266120"/>
              <a:gd name="connsiteY3" fmla="*/ 277830 h 277830"/>
              <a:gd name="connsiteX4" fmla="*/ 0 w 2266120"/>
              <a:gd name="connsiteY4" fmla="*/ 25830 h 277830"/>
              <a:gd name="connsiteX0" fmla="*/ 0 w 2260249"/>
              <a:gd name="connsiteY0" fmla="*/ 25830 h 277830"/>
              <a:gd name="connsiteX1" fmla="*/ 2225225 w 2260249"/>
              <a:gd name="connsiteY1" fmla="*/ 0 h 277830"/>
              <a:gd name="connsiteX2" fmla="*/ 2260249 w 2260249"/>
              <a:gd name="connsiteY2" fmla="*/ 268333 h 277830"/>
              <a:gd name="connsiteX3" fmla="*/ 0 w 2260249"/>
              <a:gd name="connsiteY3" fmla="*/ 277830 h 277830"/>
              <a:gd name="connsiteX4" fmla="*/ 0 w 2260249"/>
              <a:gd name="connsiteY4" fmla="*/ 25830 h 277830"/>
              <a:gd name="connsiteX0" fmla="*/ 0 w 2260249"/>
              <a:gd name="connsiteY0" fmla="*/ 25830 h 277830"/>
              <a:gd name="connsiteX1" fmla="*/ 2225225 w 2260249"/>
              <a:gd name="connsiteY1" fmla="*/ 0 h 277830"/>
              <a:gd name="connsiteX2" fmla="*/ 2260249 w 2260249"/>
              <a:gd name="connsiteY2" fmla="*/ 268333 h 277830"/>
              <a:gd name="connsiteX3" fmla="*/ 0 w 2260249"/>
              <a:gd name="connsiteY3" fmla="*/ 277830 h 277830"/>
              <a:gd name="connsiteX4" fmla="*/ 0 w 2260249"/>
              <a:gd name="connsiteY4" fmla="*/ 25830 h 277830"/>
              <a:gd name="connsiteX0" fmla="*/ 0 w 2264148"/>
              <a:gd name="connsiteY0" fmla="*/ 25830 h 277830"/>
              <a:gd name="connsiteX1" fmla="*/ 2225225 w 2264148"/>
              <a:gd name="connsiteY1" fmla="*/ 0 h 277830"/>
              <a:gd name="connsiteX2" fmla="*/ 2264148 w 2264148"/>
              <a:gd name="connsiteY2" fmla="*/ 268333 h 277830"/>
              <a:gd name="connsiteX3" fmla="*/ 0 w 2264148"/>
              <a:gd name="connsiteY3" fmla="*/ 277830 h 277830"/>
              <a:gd name="connsiteX4" fmla="*/ 0 w 2264148"/>
              <a:gd name="connsiteY4" fmla="*/ 25830 h 277830"/>
              <a:gd name="connsiteX0" fmla="*/ 0 w 2264148"/>
              <a:gd name="connsiteY0" fmla="*/ 25830 h 277830"/>
              <a:gd name="connsiteX1" fmla="*/ 2226525 w 2264148"/>
              <a:gd name="connsiteY1" fmla="*/ 0 h 277830"/>
              <a:gd name="connsiteX2" fmla="*/ 2264148 w 2264148"/>
              <a:gd name="connsiteY2" fmla="*/ 268333 h 277830"/>
              <a:gd name="connsiteX3" fmla="*/ 0 w 2264148"/>
              <a:gd name="connsiteY3" fmla="*/ 277830 h 277830"/>
              <a:gd name="connsiteX4" fmla="*/ 0 w 2264148"/>
              <a:gd name="connsiteY4" fmla="*/ 25830 h 277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64148" h="277830">
                <a:moveTo>
                  <a:pt x="0" y="25830"/>
                </a:moveTo>
                <a:lnTo>
                  <a:pt x="2226525" y="0"/>
                </a:lnTo>
                <a:lnTo>
                  <a:pt x="2264148" y="268333"/>
                </a:lnTo>
                <a:lnTo>
                  <a:pt x="0" y="277830"/>
                </a:lnTo>
                <a:lnTo>
                  <a:pt x="0" y="2583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ABCB68E3-4E63-4297-A336-9092EF25B0A2}"/>
              </a:ext>
            </a:extLst>
          </p:cNvPr>
          <p:cNvSpPr/>
          <p:nvPr/>
        </p:nvSpPr>
        <p:spPr>
          <a:xfrm>
            <a:off x="573133" y="3023397"/>
            <a:ext cx="3870416" cy="1077218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3200" dirty="0" smtClean="0">
                <a:solidFill>
                  <a:schemeClr val="bg1"/>
                </a:solidFill>
                <a:latin typeface="+mj-lt"/>
              </a:rPr>
              <a:t>ЧТО ТАКОЕ БЮДЖЕТ? </a:t>
            </a: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30361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>
            <a:extLst>
              <a:ext uri="{FF2B5EF4-FFF2-40B4-BE49-F238E27FC236}">
                <a16:creationId xmlns:a16="http://schemas.microsoft.com/office/drawing/2014/main" xmlns="" id="{01BF12C8-EE47-4249-B45F-574CE3E5D0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16369" y="865038"/>
            <a:ext cx="4334558" cy="4619284"/>
          </a:xfrm>
        </p:spPr>
        <p:txBody>
          <a:bodyPr>
            <a:normAutofit fontScale="92500" lnSpcReduction="10000"/>
          </a:bodyPr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chemeClr val="tx1"/>
                </a:solidFill>
                <a:latin typeface="+mj-lt"/>
              </a:rPr>
              <a:t>БЮДЖЕТ</a:t>
            </a: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dirty="0" smtClean="0">
              <a:solidFill>
                <a:schemeClr val="tx1"/>
              </a:solidFill>
            </a:endParaRPr>
          </a:p>
          <a:p>
            <a:pPr marL="342900" indent="-342900" algn="just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1"/>
                </a:solidFill>
              </a:rPr>
              <a:t>            (от старонормандского </a:t>
            </a:r>
            <a:r>
              <a:rPr lang="en-US" dirty="0" smtClean="0">
                <a:solidFill>
                  <a:schemeClr val="tx1"/>
                </a:solidFill>
              </a:rPr>
              <a:t>bougette </a:t>
            </a:r>
            <a:r>
              <a:rPr lang="ru-RU" dirty="0" smtClean="0">
                <a:solidFill>
                  <a:schemeClr val="tx1"/>
                </a:solidFill>
              </a:rPr>
              <a:t>– кошель, сумка, кожаный мешок) – форма образования и расходования денежных средств, предназначенных для финансового обеспечения задач и функций государства и местного самоуправления.</a:t>
            </a:r>
          </a:p>
          <a:p>
            <a:pPr marL="342900" indent="-342900" algn="just" fontAlgn="auto">
              <a:spcBef>
                <a:spcPct val="20000"/>
              </a:spcBef>
              <a:spcAft>
                <a:spcPts val="0"/>
              </a:spcAft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1"/>
                </a:solidFill>
              </a:rPr>
              <a:t>	Бюджет - это план доходов и расходов. </a:t>
            </a: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dirty="0" smtClean="0">
              <a:solidFill>
                <a:schemeClr val="tx1"/>
              </a:solidFill>
            </a:endParaRPr>
          </a:p>
          <a:p>
            <a:pPr marL="342900" indent="-342900" algn="just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1"/>
                </a:solidFill>
              </a:rPr>
              <a:t>		Каждый житель города Евпатории является участником формирования этого плана, с одной стороны как налогоплательщик, наполняя доходы бюджета, с другой – он получает часть расходов как потребитель общественных услуг. </a:t>
            </a:r>
          </a:p>
        </p:txBody>
      </p:sp>
      <p:pic>
        <p:nvPicPr>
          <p:cNvPr id="10" name="Рисунок 9"/>
          <p:cNvPicPr>
            <a:picLocks noGrp="1" noChangeAspect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22" r="26022"/>
          <a:stretch>
            <a:fillRect/>
          </a:stretch>
        </p:blipFill>
        <p:spPr/>
      </p:pic>
      <p:sp>
        <p:nvSpPr>
          <p:cNvPr id="3" name="AutoShape 2" descr="https://semisovet.ru/images/ARTICLES/Economim_semeinii_budjet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https://semisovet.ru/images/ARTICLES/Economim_semeinii_budjet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6485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56411" y="112258"/>
            <a:ext cx="6942772" cy="120032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3600" b="1" dirty="0">
                <a:effectLst>
                  <a:reflection blurRad="6350" stA="55000" endA="300" endPos="45500" dir="5400000" sy="-100000" algn="bl" rotWithShape="0"/>
                </a:effectLst>
                <a:latin typeface="Constantia" pitchFamily="18" charset="0"/>
              </a:rPr>
              <a:t>КАКИЕ БЫВАЮТ БЮДЖЕТЫ? </a:t>
            </a:r>
          </a:p>
        </p:txBody>
      </p:sp>
      <p:sp>
        <p:nvSpPr>
          <p:cNvPr id="7171" name="TextBox 3"/>
          <p:cNvSpPr txBox="1">
            <a:spLocks noChangeArrowheads="1"/>
          </p:cNvSpPr>
          <p:nvPr/>
        </p:nvSpPr>
        <p:spPr bwMode="auto">
          <a:xfrm>
            <a:off x="741231" y="1484313"/>
            <a:ext cx="179374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1600">
                <a:latin typeface="Constantia" pitchFamily="18" charset="0"/>
              </a:rPr>
              <a:t>Бюджет семьи</a:t>
            </a:r>
          </a:p>
        </p:txBody>
      </p:sp>
      <p:sp>
        <p:nvSpPr>
          <p:cNvPr id="7172" name="TextBox 4"/>
          <p:cNvSpPr txBox="1">
            <a:spLocks noChangeArrowheads="1"/>
          </p:cNvSpPr>
          <p:nvPr/>
        </p:nvSpPr>
        <p:spPr bwMode="auto">
          <a:xfrm>
            <a:off x="3704431" y="1989139"/>
            <a:ext cx="2574529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1600" dirty="0">
                <a:latin typeface="Constantia" pitchFamily="18" charset="0"/>
              </a:rPr>
              <a:t>Бюджеты </a:t>
            </a:r>
            <a:r>
              <a:rPr lang="ru-RU" altLang="ru-RU" dirty="0">
                <a:latin typeface="Constantia" pitchFamily="18" charset="0"/>
              </a:rPr>
              <a:t>публично- правовых</a:t>
            </a:r>
            <a:r>
              <a:rPr lang="ru-RU" altLang="ru-RU" sz="1600" dirty="0">
                <a:latin typeface="Constantia" pitchFamily="18" charset="0"/>
              </a:rPr>
              <a:t> образований</a:t>
            </a:r>
          </a:p>
        </p:txBody>
      </p:sp>
      <p:sp>
        <p:nvSpPr>
          <p:cNvPr id="7173" name="TextBox 5"/>
          <p:cNvSpPr txBox="1">
            <a:spLocks noChangeArrowheads="1"/>
          </p:cNvSpPr>
          <p:nvPr/>
        </p:nvSpPr>
        <p:spPr bwMode="auto">
          <a:xfrm>
            <a:off x="7214527" y="1665288"/>
            <a:ext cx="2731029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1600">
                <a:latin typeface="Constantia" pitchFamily="18" charset="0"/>
              </a:rPr>
              <a:t>Бюджет организаций</a:t>
            </a:r>
          </a:p>
        </p:txBody>
      </p:sp>
      <p:sp>
        <p:nvSpPr>
          <p:cNvPr id="7174" name="TextBox 6"/>
          <p:cNvSpPr txBox="1">
            <a:spLocks noChangeArrowheads="1"/>
          </p:cNvSpPr>
          <p:nvPr/>
        </p:nvSpPr>
        <p:spPr bwMode="auto">
          <a:xfrm>
            <a:off x="428229" y="5337176"/>
            <a:ext cx="2808419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1400">
                <a:latin typeface="Constantia" pitchFamily="18" charset="0"/>
              </a:rPr>
              <a:t>Российской Федерации (федеральный бюджет, бюджеты государственных внебюджетных фондов РФ)</a:t>
            </a:r>
          </a:p>
        </p:txBody>
      </p:sp>
      <p:sp>
        <p:nvSpPr>
          <p:cNvPr id="7175" name="TextBox 7"/>
          <p:cNvSpPr txBox="1">
            <a:spLocks noChangeArrowheads="1"/>
          </p:cNvSpPr>
          <p:nvPr/>
        </p:nvSpPr>
        <p:spPr bwMode="auto">
          <a:xfrm>
            <a:off x="3393149" y="5337176"/>
            <a:ext cx="3198813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1400">
                <a:latin typeface="Constantia" pitchFamily="18" charset="0"/>
              </a:rPr>
              <a:t>субъектов Российской Федерации (региональные бюджеты, бюджеты территориальных фондов ОМС)</a:t>
            </a:r>
          </a:p>
        </p:txBody>
      </p:sp>
      <p:sp>
        <p:nvSpPr>
          <p:cNvPr id="7176" name="TextBox 8"/>
          <p:cNvSpPr txBox="1">
            <a:spLocks noChangeArrowheads="1"/>
          </p:cNvSpPr>
          <p:nvPr/>
        </p:nvSpPr>
        <p:spPr bwMode="auto">
          <a:xfrm>
            <a:off x="6980635" y="5337175"/>
            <a:ext cx="2029354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1400">
                <a:latin typeface="Constantia" pitchFamily="18" charset="0"/>
              </a:rPr>
              <a:t>муниципальных образований (местные бюджеты)</a:t>
            </a:r>
          </a:p>
        </p:txBody>
      </p:sp>
      <p:pic>
        <p:nvPicPr>
          <p:cNvPr id="7179" name="Picture 5" descr="C:\Users\Public\Pictures\Sample Pictures\7609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729" y="1943100"/>
            <a:ext cx="1943365" cy="1485900"/>
          </a:xfrm>
          <a:prstGeom prst="rect">
            <a:avLst/>
          </a:prstGeom>
          <a:noFill/>
          <a:ln w="12700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0" name="Picture 6" descr="C:\Users\Public\Pictures\Sample Pictures\socgranti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1027" y="1984376"/>
            <a:ext cx="1974321" cy="1444625"/>
          </a:xfrm>
          <a:prstGeom prst="rect">
            <a:avLst/>
          </a:prstGeom>
          <a:noFill/>
          <a:ln w="12700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Прямая со стрелкой 14"/>
          <p:cNvCxnSpPr/>
          <p:nvPr/>
        </p:nvCxnSpPr>
        <p:spPr>
          <a:xfrm>
            <a:off x="6903244" y="1052514"/>
            <a:ext cx="545175" cy="528637"/>
          </a:xfrm>
          <a:prstGeom prst="straightConnector1">
            <a:avLst/>
          </a:prstGeom>
          <a:ln w="38100" cmpd="sng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flipH="1">
            <a:off x="2378472" y="1052513"/>
            <a:ext cx="741230" cy="431800"/>
          </a:xfrm>
          <a:prstGeom prst="straightConnector1">
            <a:avLst/>
          </a:prstGeom>
          <a:ln w="38100" cmpd="sng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flipH="1">
            <a:off x="4992556" y="1268413"/>
            <a:ext cx="0" cy="928687"/>
          </a:xfrm>
          <a:prstGeom prst="straightConnector1">
            <a:avLst/>
          </a:prstGeom>
          <a:ln w="3810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flipH="1">
            <a:off x="3236649" y="2852738"/>
            <a:ext cx="780785" cy="792162"/>
          </a:xfrm>
          <a:prstGeom prst="straightConnector1">
            <a:avLst/>
          </a:prstGeom>
          <a:ln w="3810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>
            <a:off x="6003794" y="2852738"/>
            <a:ext cx="629444" cy="804862"/>
          </a:xfrm>
          <a:prstGeom prst="straightConnector1">
            <a:avLst/>
          </a:prstGeom>
          <a:ln w="3810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>
            <a:off x="4992556" y="2901951"/>
            <a:ext cx="0" cy="792162"/>
          </a:xfrm>
          <a:prstGeom prst="straightConnector1">
            <a:avLst/>
          </a:prstGeom>
          <a:ln w="3810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88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9353" y="3933825"/>
            <a:ext cx="2495418" cy="1366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610" y="3694113"/>
            <a:ext cx="2540906" cy="164306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230" y="3646315"/>
            <a:ext cx="2964920" cy="1712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084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xmlns="" id="{6333FE63-DD7C-4D06-9A4F-B8486D65266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29503911"/>
              </p:ext>
            </p:extLst>
          </p:nvPr>
        </p:nvGraphicFramePr>
        <p:xfrm>
          <a:off x="426629" y="1374458"/>
          <a:ext cx="5093489" cy="47611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xmlns="" id="{FCE4D777-07C3-4B23-B777-EC09F9985B4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85149115"/>
              </p:ext>
            </p:extLst>
          </p:nvPr>
        </p:nvGraphicFramePr>
        <p:xfrm>
          <a:off x="5193221" y="1472184"/>
          <a:ext cx="5567643" cy="45755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722517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959E4FA9-F4F9-402B-A060-84A06F5A6373}"/>
              </a:ext>
            </a:extLst>
          </p:cNvPr>
          <p:cNvSpPr/>
          <p:nvPr/>
        </p:nvSpPr>
        <p:spPr>
          <a:xfrm>
            <a:off x="134302" y="2007140"/>
            <a:ext cx="9665306" cy="10728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Oval 7">
            <a:extLst>
              <a:ext uri="{FF2B5EF4-FFF2-40B4-BE49-F238E27FC236}">
                <a16:creationId xmlns:a16="http://schemas.microsoft.com/office/drawing/2014/main" xmlns="" id="{F5B796DF-5BB3-4015-9CF1-A8B882610369}"/>
              </a:ext>
            </a:extLst>
          </p:cNvPr>
          <p:cNvSpPr/>
          <p:nvPr/>
        </p:nvSpPr>
        <p:spPr>
          <a:xfrm>
            <a:off x="4466937" y="1578260"/>
            <a:ext cx="998197" cy="936000"/>
          </a:xfrm>
          <a:prstGeom prst="ellipse">
            <a:avLst/>
          </a:prstGeom>
          <a:solidFill>
            <a:schemeClr val="accent4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Oval 7">
            <a:extLst>
              <a:ext uri="{FF2B5EF4-FFF2-40B4-BE49-F238E27FC236}">
                <a16:creationId xmlns:a16="http://schemas.microsoft.com/office/drawing/2014/main" xmlns="" id="{44CB67F4-0506-459C-999B-98180B9CCD0B}"/>
              </a:ext>
            </a:extLst>
          </p:cNvPr>
          <p:cNvSpPr/>
          <p:nvPr/>
        </p:nvSpPr>
        <p:spPr>
          <a:xfrm>
            <a:off x="7533801" y="1611237"/>
            <a:ext cx="936860" cy="93600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82C6A671-2333-4605-B72D-894E9AD0B96E}"/>
              </a:ext>
            </a:extLst>
          </p:cNvPr>
          <p:cNvSpPr/>
          <p:nvPr/>
        </p:nvSpPr>
        <p:spPr>
          <a:xfrm>
            <a:off x="347353" y="2867513"/>
            <a:ext cx="272415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800" dirty="0" smtClean="0">
                <a:cs typeface="Times New Roman" panose="02020603050405020304" pitchFamily="18" charset="0"/>
              </a:rPr>
              <a:t>Если </a:t>
            </a:r>
            <a:r>
              <a:rPr lang="ru-RU" sz="1800" b="1" dirty="0" smtClean="0">
                <a:cs typeface="Times New Roman" panose="02020603050405020304" pitchFamily="18" charset="0"/>
              </a:rPr>
              <a:t>величина </a:t>
            </a:r>
            <a:r>
              <a:rPr lang="ru-RU" sz="1800" dirty="0" smtClean="0">
                <a:cs typeface="Times New Roman" panose="02020603050405020304" pitchFamily="18" charset="0"/>
              </a:rPr>
              <a:t>прогнозируемых </a:t>
            </a:r>
            <a:r>
              <a:rPr lang="ru-RU" sz="1800" b="1" dirty="0" smtClean="0">
                <a:cs typeface="Times New Roman" panose="02020603050405020304" pitchFamily="18" charset="0"/>
              </a:rPr>
              <a:t>доходов</a:t>
            </a:r>
            <a:r>
              <a:rPr lang="ru-RU" sz="1800" dirty="0" smtClean="0">
                <a:cs typeface="Times New Roman" panose="02020603050405020304" pitchFamily="18" charset="0"/>
              </a:rPr>
              <a:t> </a:t>
            </a:r>
            <a:r>
              <a:rPr lang="ru-RU" sz="1800" b="1" dirty="0" smtClean="0">
                <a:cs typeface="Times New Roman" panose="02020603050405020304" pitchFamily="18" charset="0"/>
              </a:rPr>
              <a:t>больше</a:t>
            </a:r>
            <a:r>
              <a:rPr lang="ru-RU" sz="1800" dirty="0" smtClean="0">
                <a:cs typeface="Times New Roman" panose="02020603050405020304" pitchFamily="18" charset="0"/>
              </a:rPr>
              <a:t>, чем величина планируемых </a:t>
            </a:r>
            <a:r>
              <a:rPr lang="ru-RU" sz="1800" b="1" dirty="0" smtClean="0">
                <a:cs typeface="Times New Roman" panose="02020603050405020304" pitchFamily="18" charset="0"/>
              </a:rPr>
              <a:t>расходов</a:t>
            </a:r>
            <a:endParaRPr lang="ru-RU" sz="1800" b="1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34B3486D-044B-4ABC-AC17-AD2E7AAB0D6F}"/>
              </a:ext>
            </a:extLst>
          </p:cNvPr>
          <p:cNvSpPr/>
          <p:nvPr/>
        </p:nvSpPr>
        <p:spPr>
          <a:xfrm>
            <a:off x="3372407" y="2665777"/>
            <a:ext cx="318725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 smtClean="0">
                <a:cs typeface="Times New Roman" pitchFamily="18" charset="0"/>
              </a:rPr>
              <a:t>Объем</a:t>
            </a:r>
            <a:r>
              <a:rPr lang="ru-RU" sz="1800" dirty="0" smtClean="0">
                <a:cs typeface="Times New Roman" pitchFamily="18" charset="0"/>
              </a:rPr>
              <a:t> предусмотренных бюджетом </a:t>
            </a:r>
            <a:r>
              <a:rPr lang="ru-RU" sz="1800" b="1" dirty="0" smtClean="0">
                <a:cs typeface="Times New Roman" pitchFamily="18" charset="0"/>
              </a:rPr>
              <a:t>расходов соответствует </a:t>
            </a:r>
            <a:r>
              <a:rPr lang="ru-RU" sz="1800" dirty="0" smtClean="0">
                <a:cs typeface="Times New Roman" pitchFamily="18" charset="0"/>
              </a:rPr>
              <a:t>суммарному </a:t>
            </a:r>
            <a:r>
              <a:rPr lang="ru-RU" sz="1800" b="1" dirty="0" smtClean="0">
                <a:cs typeface="Times New Roman" pitchFamily="18" charset="0"/>
              </a:rPr>
              <a:t>объему доходов </a:t>
            </a:r>
            <a:r>
              <a:rPr lang="ru-RU" sz="1800" dirty="0" smtClean="0">
                <a:cs typeface="Times New Roman" pitchFamily="18" charset="0"/>
              </a:rPr>
              <a:t>бюджета и поступлений источников финансирования его дефицита, уменьшенных на суммы выплат из бюджета, связанных с источниками финансирования дефицита бюджета и изменением остатков на счетах по учету средств бюджетов</a:t>
            </a:r>
            <a:r>
              <a:rPr lang="ru-RU" dirty="0" smtClean="0">
                <a:cs typeface="Times New Roman" pitchFamily="18" charset="0"/>
              </a:rPr>
              <a:t>.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995662B2-E06C-44A9-B3C3-A2416745EED1}"/>
              </a:ext>
            </a:extLst>
          </p:cNvPr>
          <p:cNvSpPr/>
          <p:nvPr/>
        </p:nvSpPr>
        <p:spPr>
          <a:xfrm>
            <a:off x="6911163" y="2867513"/>
            <a:ext cx="252610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800" dirty="0" smtClean="0">
                <a:cs typeface="Times New Roman" panose="02020603050405020304" pitchFamily="18" charset="0"/>
              </a:rPr>
              <a:t>Если </a:t>
            </a:r>
            <a:r>
              <a:rPr lang="ru-RU" sz="1800" b="1" dirty="0" smtClean="0">
                <a:cs typeface="Times New Roman" panose="02020603050405020304" pitchFamily="18" charset="0"/>
              </a:rPr>
              <a:t>величина</a:t>
            </a:r>
            <a:r>
              <a:rPr lang="ru-RU" sz="1800" dirty="0" smtClean="0">
                <a:cs typeface="Times New Roman" panose="02020603050405020304" pitchFamily="18" charset="0"/>
              </a:rPr>
              <a:t> прогнозируемых </a:t>
            </a:r>
            <a:r>
              <a:rPr lang="ru-RU" sz="1800" b="1" dirty="0" smtClean="0">
                <a:cs typeface="Times New Roman" panose="02020603050405020304" pitchFamily="18" charset="0"/>
              </a:rPr>
              <a:t>доходов меньше</a:t>
            </a:r>
            <a:r>
              <a:rPr lang="ru-RU" sz="1800" dirty="0" smtClean="0">
                <a:cs typeface="Times New Roman" panose="02020603050405020304" pitchFamily="18" charset="0"/>
              </a:rPr>
              <a:t>, чем величина планируемых </a:t>
            </a:r>
            <a:r>
              <a:rPr lang="ru-RU" sz="1800" b="1" dirty="0" smtClean="0">
                <a:cs typeface="Times New Roman" panose="02020603050405020304" pitchFamily="18" charset="0"/>
              </a:rPr>
              <a:t>расходов</a:t>
            </a:r>
          </a:p>
        </p:txBody>
      </p:sp>
      <p:sp>
        <p:nvSpPr>
          <p:cNvPr id="4" name="Oval 7">
            <a:extLst>
              <a:ext uri="{FF2B5EF4-FFF2-40B4-BE49-F238E27FC236}">
                <a16:creationId xmlns:a16="http://schemas.microsoft.com/office/drawing/2014/main" xmlns="" id="{F867D8BF-3A9E-4C03-BFE9-9F07056C235B}"/>
              </a:ext>
            </a:extLst>
          </p:cNvPr>
          <p:cNvSpPr/>
          <p:nvPr/>
        </p:nvSpPr>
        <p:spPr>
          <a:xfrm>
            <a:off x="1063257" y="1562354"/>
            <a:ext cx="967688" cy="936000"/>
          </a:xfrm>
          <a:prstGeom prst="ellipse">
            <a:avLst/>
          </a:prstGeom>
          <a:solidFill>
            <a:schemeClr val="accent1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1" name="Group 375"/>
          <p:cNvGrpSpPr>
            <a:grpSpLocks noChangeAspect="1"/>
          </p:cNvGrpSpPr>
          <p:nvPr/>
        </p:nvGrpSpPr>
        <p:grpSpPr bwMode="auto">
          <a:xfrm>
            <a:off x="7883660" y="1935043"/>
            <a:ext cx="257782" cy="268020"/>
            <a:chOff x="131" y="3696"/>
            <a:chExt cx="2944" cy="2487"/>
          </a:xfrm>
          <a:solidFill>
            <a:schemeClr val="bg1"/>
          </a:solidFill>
        </p:grpSpPr>
        <p:sp>
          <p:nvSpPr>
            <p:cNvPr id="22" name="Freeform 377"/>
            <p:cNvSpPr>
              <a:spLocks/>
            </p:cNvSpPr>
            <p:nvPr/>
          </p:nvSpPr>
          <p:spPr bwMode="auto">
            <a:xfrm>
              <a:off x="2664" y="5415"/>
              <a:ext cx="411" cy="768"/>
            </a:xfrm>
            <a:custGeom>
              <a:avLst/>
              <a:gdLst>
                <a:gd name="T0" fmla="*/ 154 w 823"/>
                <a:gd name="T1" fmla="*/ 0 h 1537"/>
                <a:gd name="T2" fmla="*/ 668 w 823"/>
                <a:gd name="T3" fmla="*/ 0 h 1537"/>
                <a:gd name="T4" fmla="*/ 709 w 823"/>
                <a:gd name="T5" fmla="*/ 6 h 1537"/>
                <a:gd name="T6" fmla="*/ 747 w 823"/>
                <a:gd name="T7" fmla="*/ 22 h 1537"/>
                <a:gd name="T8" fmla="*/ 779 w 823"/>
                <a:gd name="T9" fmla="*/ 45 h 1537"/>
                <a:gd name="T10" fmla="*/ 802 w 823"/>
                <a:gd name="T11" fmla="*/ 77 h 1537"/>
                <a:gd name="T12" fmla="*/ 818 w 823"/>
                <a:gd name="T13" fmla="*/ 114 h 1537"/>
                <a:gd name="T14" fmla="*/ 823 w 823"/>
                <a:gd name="T15" fmla="*/ 156 h 1537"/>
                <a:gd name="T16" fmla="*/ 823 w 823"/>
                <a:gd name="T17" fmla="*/ 1382 h 1537"/>
                <a:gd name="T18" fmla="*/ 818 w 823"/>
                <a:gd name="T19" fmla="*/ 1423 h 1537"/>
                <a:gd name="T20" fmla="*/ 802 w 823"/>
                <a:gd name="T21" fmla="*/ 1460 h 1537"/>
                <a:gd name="T22" fmla="*/ 779 w 823"/>
                <a:gd name="T23" fmla="*/ 1492 h 1537"/>
                <a:gd name="T24" fmla="*/ 747 w 823"/>
                <a:gd name="T25" fmla="*/ 1516 h 1537"/>
                <a:gd name="T26" fmla="*/ 709 w 823"/>
                <a:gd name="T27" fmla="*/ 1532 h 1537"/>
                <a:gd name="T28" fmla="*/ 668 w 823"/>
                <a:gd name="T29" fmla="*/ 1537 h 1537"/>
                <a:gd name="T30" fmla="*/ 154 w 823"/>
                <a:gd name="T31" fmla="*/ 1537 h 1537"/>
                <a:gd name="T32" fmla="*/ 113 w 823"/>
                <a:gd name="T33" fmla="*/ 1532 h 1537"/>
                <a:gd name="T34" fmla="*/ 77 w 823"/>
                <a:gd name="T35" fmla="*/ 1516 h 1537"/>
                <a:gd name="T36" fmla="*/ 45 w 823"/>
                <a:gd name="T37" fmla="*/ 1492 h 1537"/>
                <a:gd name="T38" fmla="*/ 22 w 823"/>
                <a:gd name="T39" fmla="*/ 1460 h 1537"/>
                <a:gd name="T40" fmla="*/ 6 w 823"/>
                <a:gd name="T41" fmla="*/ 1423 h 1537"/>
                <a:gd name="T42" fmla="*/ 0 w 823"/>
                <a:gd name="T43" fmla="*/ 1382 h 1537"/>
                <a:gd name="T44" fmla="*/ 0 w 823"/>
                <a:gd name="T45" fmla="*/ 156 h 1537"/>
                <a:gd name="T46" fmla="*/ 6 w 823"/>
                <a:gd name="T47" fmla="*/ 114 h 1537"/>
                <a:gd name="T48" fmla="*/ 22 w 823"/>
                <a:gd name="T49" fmla="*/ 77 h 1537"/>
                <a:gd name="T50" fmla="*/ 45 w 823"/>
                <a:gd name="T51" fmla="*/ 45 h 1537"/>
                <a:gd name="T52" fmla="*/ 77 w 823"/>
                <a:gd name="T53" fmla="*/ 22 h 1537"/>
                <a:gd name="T54" fmla="*/ 113 w 823"/>
                <a:gd name="T55" fmla="*/ 6 h 1537"/>
                <a:gd name="T56" fmla="*/ 154 w 823"/>
                <a:gd name="T57" fmla="*/ 0 h 1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23" h="1537">
                  <a:moveTo>
                    <a:pt x="154" y="0"/>
                  </a:moveTo>
                  <a:lnTo>
                    <a:pt x="668" y="0"/>
                  </a:lnTo>
                  <a:lnTo>
                    <a:pt x="709" y="6"/>
                  </a:lnTo>
                  <a:lnTo>
                    <a:pt x="747" y="22"/>
                  </a:lnTo>
                  <a:lnTo>
                    <a:pt x="779" y="45"/>
                  </a:lnTo>
                  <a:lnTo>
                    <a:pt x="802" y="77"/>
                  </a:lnTo>
                  <a:lnTo>
                    <a:pt x="818" y="114"/>
                  </a:lnTo>
                  <a:lnTo>
                    <a:pt x="823" y="156"/>
                  </a:lnTo>
                  <a:lnTo>
                    <a:pt x="823" y="1382"/>
                  </a:lnTo>
                  <a:lnTo>
                    <a:pt x="818" y="1423"/>
                  </a:lnTo>
                  <a:lnTo>
                    <a:pt x="802" y="1460"/>
                  </a:lnTo>
                  <a:lnTo>
                    <a:pt x="779" y="1492"/>
                  </a:lnTo>
                  <a:lnTo>
                    <a:pt x="747" y="1516"/>
                  </a:lnTo>
                  <a:lnTo>
                    <a:pt x="709" y="1532"/>
                  </a:lnTo>
                  <a:lnTo>
                    <a:pt x="668" y="1537"/>
                  </a:lnTo>
                  <a:lnTo>
                    <a:pt x="154" y="1537"/>
                  </a:lnTo>
                  <a:lnTo>
                    <a:pt x="113" y="1532"/>
                  </a:lnTo>
                  <a:lnTo>
                    <a:pt x="77" y="1516"/>
                  </a:lnTo>
                  <a:lnTo>
                    <a:pt x="45" y="1492"/>
                  </a:lnTo>
                  <a:lnTo>
                    <a:pt x="22" y="1460"/>
                  </a:lnTo>
                  <a:lnTo>
                    <a:pt x="6" y="1423"/>
                  </a:lnTo>
                  <a:lnTo>
                    <a:pt x="0" y="1382"/>
                  </a:lnTo>
                  <a:lnTo>
                    <a:pt x="0" y="156"/>
                  </a:lnTo>
                  <a:lnTo>
                    <a:pt x="6" y="114"/>
                  </a:lnTo>
                  <a:lnTo>
                    <a:pt x="22" y="77"/>
                  </a:lnTo>
                  <a:lnTo>
                    <a:pt x="45" y="45"/>
                  </a:lnTo>
                  <a:lnTo>
                    <a:pt x="77" y="22"/>
                  </a:lnTo>
                  <a:lnTo>
                    <a:pt x="113" y="6"/>
                  </a:lnTo>
                  <a:lnTo>
                    <a:pt x="1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" name="Freeform 378"/>
            <p:cNvSpPr>
              <a:spLocks/>
            </p:cNvSpPr>
            <p:nvPr/>
          </p:nvSpPr>
          <p:spPr bwMode="auto">
            <a:xfrm>
              <a:off x="2031" y="5120"/>
              <a:ext cx="411" cy="1063"/>
            </a:xfrm>
            <a:custGeom>
              <a:avLst/>
              <a:gdLst>
                <a:gd name="T0" fmla="*/ 154 w 824"/>
                <a:gd name="T1" fmla="*/ 0 h 2126"/>
                <a:gd name="T2" fmla="*/ 668 w 824"/>
                <a:gd name="T3" fmla="*/ 0 h 2126"/>
                <a:gd name="T4" fmla="*/ 704 w 824"/>
                <a:gd name="T5" fmla="*/ 4 h 2126"/>
                <a:gd name="T6" fmla="*/ 736 w 824"/>
                <a:gd name="T7" fmla="*/ 16 h 2126"/>
                <a:gd name="T8" fmla="*/ 766 w 824"/>
                <a:gd name="T9" fmla="*/ 34 h 2126"/>
                <a:gd name="T10" fmla="*/ 790 w 824"/>
                <a:gd name="T11" fmla="*/ 59 h 2126"/>
                <a:gd name="T12" fmla="*/ 807 w 824"/>
                <a:gd name="T13" fmla="*/ 88 h 2126"/>
                <a:gd name="T14" fmla="*/ 820 w 824"/>
                <a:gd name="T15" fmla="*/ 120 h 2126"/>
                <a:gd name="T16" fmla="*/ 824 w 824"/>
                <a:gd name="T17" fmla="*/ 156 h 2126"/>
                <a:gd name="T18" fmla="*/ 824 w 824"/>
                <a:gd name="T19" fmla="*/ 1971 h 2126"/>
                <a:gd name="T20" fmla="*/ 818 w 824"/>
                <a:gd name="T21" fmla="*/ 2012 h 2126"/>
                <a:gd name="T22" fmla="*/ 802 w 824"/>
                <a:gd name="T23" fmla="*/ 2049 h 2126"/>
                <a:gd name="T24" fmla="*/ 779 w 824"/>
                <a:gd name="T25" fmla="*/ 2081 h 2126"/>
                <a:gd name="T26" fmla="*/ 747 w 824"/>
                <a:gd name="T27" fmla="*/ 2105 h 2126"/>
                <a:gd name="T28" fmla="*/ 709 w 824"/>
                <a:gd name="T29" fmla="*/ 2121 h 2126"/>
                <a:gd name="T30" fmla="*/ 668 w 824"/>
                <a:gd name="T31" fmla="*/ 2126 h 2126"/>
                <a:gd name="T32" fmla="*/ 154 w 824"/>
                <a:gd name="T33" fmla="*/ 2126 h 2126"/>
                <a:gd name="T34" fmla="*/ 113 w 824"/>
                <a:gd name="T35" fmla="*/ 2121 h 2126"/>
                <a:gd name="T36" fmla="*/ 75 w 824"/>
                <a:gd name="T37" fmla="*/ 2105 h 2126"/>
                <a:gd name="T38" fmla="*/ 45 w 824"/>
                <a:gd name="T39" fmla="*/ 2081 h 2126"/>
                <a:gd name="T40" fmla="*/ 20 w 824"/>
                <a:gd name="T41" fmla="*/ 2049 h 2126"/>
                <a:gd name="T42" fmla="*/ 6 w 824"/>
                <a:gd name="T43" fmla="*/ 2012 h 2126"/>
                <a:gd name="T44" fmla="*/ 0 w 824"/>
                <a:gd name="T45" fmla="*/ 1971 h 2126"/>
                <a:gd name="T46" fmla="*/ 0 w 824"/>
                <a:gd name="T47" fmla="*/ 156 h 2126"/>
                <a:gd name="T48" fmla="*/ 6 w 824"/>
                <a:gd name="T49" fmla="*/ 115 h 2126"/>
                <a:gd name="T50" fmla="*/ 20 w 824"/>
                <a:gd name="T51" fmla="*/ 77 h 2126"/>
                <a:gd name="T52" fmla="*/ 45 w 824"/>
                <a:gd name="T53" fmla="*/ 45 h 2126"/>
                <a:gd name="T54" fmla="*/ 75 w 824"/>
                <a:gd name="T55" fmla="*/ 22 h 2126"/>
                <a:gd name="T56" fmla="*/ 113 w 824"/>
                <a:gd name="T57" fmla="*/ 6 h 2126"/>
                <a:gd name="T58" fmla="*/ 154 w 824"/>
                <a:gd name="T59" fmla="*/ 0 h 2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24" h="2126">
                  <a:moveTo>
                    <a:pt x="154" y="0"/>
                  </a:moveTo>
                  <a:lnTo>
                    <a:pt x="668" y="0"/>
                  </a:lnTo>
                  <a:lnTo>
                    <a:pt x="704" y="4"/>
                  </a:lnTo>
                  <a:lnTo>
                    <a:pt x="736" y="16"/>
                  </a:lnTo>
                  <a:lnTo>
                    <a:pt x="766" y="34"/>
                  </a:lnTo>
                  <a:lnTo>
                    <a:pt x="790" y="59"/>
                  </a:lnTo>
                  <a:lnTo>
                    <a:pt x="807" y="88"/>
                  </a:lnTo>
                  <a:lnTo>
                    <a:pt x="820" y="120"/>
                  </a:lnTo>
                  <a:lnTo>
                    <a:pt x="824" y="156"/>
                  </a:lnTo>
                  <a:lnTo>
                    <a:pt x="824" y="1971"/>
                  </a:lnTo>
                  <a:lnTo>
                    <a:pt x="818" y="2012"/>
                  </a:lnTo>
                  <a:lnTo>
                    <a:pt x="802" y="2049"/>
                  </a:lnTo>
                  <a:lnTo>
                    <a:pt x="779" y="2081"/>
                  </a:lnTo>
                  <a:lnTo>
                    <a:pt x="747" y="2105"/>
                  </a:lnTo>
                  <a:lnTo>
                    <a:pt x="709" y="2121"/>
                  </a:lnTo>
                  <a:lnTo>
                    <a:pt x="668" y="2126"/>
                  </a:lnTo>
                  <a:lnTo>
                    <a:pt x="154" y="2126"/>
                  </a:lnTo>
                  <a:lnTo>
                    <a:pt x="113" y="2121"/>
                  </a:lnTo>
                  <a:lnTo>
                    <a:pt x="75" y="2105"/>
                  </a:lnTo>
                  <a:lnTo>
                    <a:pt x="45" y="2081"/>
                  </a:lnTo>
                  <a:lnTo>
                    <a:pt x="20" y="2049"/>
                  </a:lnTo>
                  <a:lnTo>
                    <a:pt x="6" y="2012"/>
                  </a:lnTo>
                  <a:lnTo>
                    <a:pt x="0" y="1971"/>
                  </a:lnTo>
                  <a:lnTo>
                    <a:pt x="0" y="156"/>
                  </a:lnTo>
                  <a:lnTo>
                    <a:pt x="6" y="115"/>
                  </a:lnTo>
                  <a:lnTo>
                    <a:pt x="20" y="77"/>
                  </a:lnTo>
                  <a:lnTo>
                    <a:pt x="45" y="45"/>
                  </a:lnTo>
                  <a:lnTo>
                    <a:pt x="75" y="22"/>
                  </a:lnTo>
                  <a:lnTo>
                    <a:pt x="113" y="6"/>
                  </a:lnTo>
                  <a:lnTo>
                    <a:pt x="1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4" name="Freeform 379"/>
            <p:cNvSpPr>
              <a:spLocks/>
            </p:cNvSpPr>
            <p:nvPr/>
          </p:nvSpPr>
          <p:spPr bwMode="auto">
            <a:xfrm>
              <a:off x="764" y="5415"/>
              <a:ext cx="412" cy="768"/>
            </a:xfrm>
            <a:custGeom>
              <a:avLst/>
              <a:gdLst>
                <a:gd name="T0" fmla="*/ 155 w 825"/>
                <a:gd name="T1" fmla="*/ 0 h 1537"/>
                <a:gd name="T2" fmla="*/ 669 w 825"/>
                <a:gd name="T3" fmla="*/ 0 h 1537"/>
                <a:gd name="T4" fmla="*/ 710 w 825"/>
                <a:gd name="T5" fmla="*/ 6 h 1537"/>
                <a:gd name="T6" fmla="*/ 748 w 825"/>
                <a:gd name="T7" fmla="*/ 22 h 1537"/>
                <a:gd name="T8" fmla="*/ 778 w 825"/>
                <a:gd name="T9" fmla="*/ 45 h 1537"/>
                <a:gd name="T10" fmla="*/ 803 w 825"/>
                <a:gd name="T11" fmla="*/ 77 h 1537"/>
                <a:gd name="T12" fmla="*/ 819 w 825"/>
                <a:gd name="T13" fmla="*/ 114 h 1537"/>
                <a:gd name="T14" fmla="*/ 825 w 825"/>
                <a:gd name="T15" fmla="*/ 156 h 1537"/>
                <a:gd name="T16" fmla="*/ 825 w 825"/>
                <a:gd name="T17" fmla="*/ 1382 h 1537"/>
                <a:gd name="T18" fmla="*/ 819 w 825"/>
                <a:gd name="T19" fmla="*/ 1423 h 1537"/>
                <a:gd name="T20" fmla="*/ 803 w 825"/>
                <a:gd name="T21" fmla="*/ 1460 h 1537"/>
                <a:gd name="T22" fmla="*/ 778 w 825"/>
                <a:gd name="T23" fmla="*/ 1492 h 1537"/>
                <a:gd name="T24" fmla="*/ 748 w 825"/>
                <a:gd name="T25" fmla="*/ 1516 h 1537"/>
                <a:gd name="T26" fmla="*/ 710 w 825"/>
                <a:gd name="T27" fmla="*/ 1532 h 1537"/>
                <a:gd name="T28" fmla="*/ 669 w 825"/>
                <a:gd name="T29" fmla="*/ 1537 h 1537"/>
                <a:gd name="T30" fmla="*/ 155 w 825"/>
                <a:gd name="T31" fmla="*/ 1537 h 1537"/>
                <a:gd name="T32" fmla="*/ 114 w 825"/>
                <a:gd name="T33" fmla="*/ 1532 h 1537"/>
                <a:gd name="T34" fmla="*/ 77 w 825"/>
                <a:gd name="T35" fmla="*/ 1516 h 1537"/>
                <a:gd name="T36" fmla="*/ 46 w 825"/>
                <a:gd name="T37" fmla="*/ 1492 h 1537"/>
                <a:gd name="T38" fmla="*/ 21 w 825"/>
                <a:gd name="T39" fmla="*/ 1460 h 1537"/>
                <a:gd name="T40" fmla="*/ 5 w 825"/>
                <a:gd name="T41" fmla="*/ 1423 h 1537"/>
                <a:gd name="T42" fmla="*/ 0 w 825"/>
                <a:gd name="T43" fmla="*/ 1382 h 1537"/>
                <a:gd name="T44" fmla="*/ 0 w 825"/>
                <a:gd name="T45" fmla="*/ 156 h 1537"/>
                <a:gd name="T46" fmla="*/ 5 w 825"/>
                <a:gd name="T47" fmla="*/ 114 h 1537"/>
                <a:gd name="T48" fmla="*/ 21 w 825"/>
                <a:gd name="T49" fmla="*/ 77 h 1537"/>
                <a:gd name="T50" fmla="*/ 46 w 825"/>
                <a:gd name="T51" fmla="*/ 45 h 1537"/>
                <a:gd name="T52" fmla="*/ 77 w 825"/>
                <a:gd name="T53" fmla="*/ 22 h 1537"/>
                <a:gd name="T54" fmla="*/ 114 w 825"/>
                <a:gd name="T55" fmla="*/ 6 h 1537"/>
                <a:gd name="T56" fmla="*/ 155 w 825"/>
                <a:gd name="T57" fmla="*/ 0 h 1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25" h="1537">
                  <a:moveTo>
                    <a:pt x="155" y="0"/>
                  </a:moveTo>
                  <a:lnTo>
                    <a:pt x="669" y="0"/>
                  </a:lnTo>
                  <a:lnTo>
                    <a:pt x="710" y="6"/>
                  </a:lnTo>
                  <a:lnTo>
                    <a:pt x="748" y="22"/>
                  </a:lnTo>
                  <a:lnTo>
                    <a:pt x="778" y="45"/>
                  </a:lnTo>
                  <a:lnTo>
                    <a:pt x="803" y="77"/>
                  </a:lnTo>
                  <a:lnTo>
                    <a:pt x="819" y="114"/>
                  </a:lnTo>
                  <a:lnTo>
                    <a:pt x="825" y="156"/>
                  </a:lnTo>
                  <a:lnTo>
                    <a:pt x="825" y="1382"/>
                  </a:lnTo>
                  <a:lnTo>
                    <a:pt x="819" y="1423"/>
                  </a:lnTo>
                  <a:lnTo>
                    <a:pt x="803" y="1460"/>
                  </a:lnTo>
                  <a:lnTo>
                    <a:pt x="778" y="1492"/>
                  </a:lnTo>
                  <a:lnTo>
                    <a:pt x="748" y="1516"/>
                  </a:lnTo>
                  <a:lnTo>
                    <a:pt x="710" y="1532"/>
                  </a:lnTo>
                  <a:lnTo>
                    <a:pt x="669" y="1537"/>
                  </a:lnTo>
                  <a:lnTo>
                    <a:pt x="155" y="1537"/>
                  </a:lnTo>
                  <a:lnTo>
                    <a:pt x="114" y="1532"/>
                  </a:lnTo>
                  <a:lnTo>
                    <a:pt x="77" y="1516"/>
                  </a:lnTo>
                  <a:lnTo>
                    <a:pt x="46" y="1492"/>
                  </a:lnTo>
                  <a:lnTo>
                    <a:pt x="21" y="1460"/>
                  </a:lnTo>
                  <a:lnTo>
                    <a:pt x="5" y="1423"/>
                  </a:lnTo>
                  <a:lnTo>
                    <a:pt x="0" y="1382"/>
                  </a:lnTo>
                  <a:lnTo>
                    <a:pt x="0" y="156"/>
                  </a:lnTo>
                  <a:lnTo>
                    <a:pt x="5" y="114"/>
                  </a:lnTo>
                  <a:lnTo>
                    <a:pt x="21" y="77"/>
                  </a:lnTo>
                  <a:lnTo>
                    <a:pt x="46" y="45"/>
                  </a:lnTo>
                  <a:lnTo>
                    <a:pt x="77" y="22"/>
                  </a:lnTo>
                  <a:lnTo>
                    <a:pt x="114" y="6"/>
                  </a:lnTo>
                  <a:lnTo>
                    <a:pt x="15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5" name="Freeform 380"/>
            <p:cNvSpPr>
              <a:spLocks/>
            </p:cNvSpPr>
            <p:nvPr/>
          </p:nvSpPr>
          <p:spPr bwMode="auto">
            <a:xfrm>
              <a:off x="131" y="5120"/>
              <a:ext cx="412" cy="1063"/>
            </a:xfrm>
            <a:custGeom>
              <a:avLst/>
              <a:gdLst>
                <a:gd name="T0" fmla="*/ 155 w 825"/>
                <a:gd name="T1" fmla="*/ 0 h 2126"/>
                <a:gd name="T2" fmla="*/ 670 w 825"/>
                <a:gd name="T3" fmla="*/ 0 h 2126"/>
                <a:gd name="T4" fmla="*/ 711 w 825"/>
                <a:gd name="T5" fmla="*/ 6 h 2126"/>
                <a:gd name="T6" fmla="*/ 748 w 825"/>
                <a:gd name="T7" fmla="*/ 22 h 2126"/>
                <a:gd name="T8" fmla="*/ 778 w 825"/>
                <a:gd name="T9" fmla="*/ 45 h 2126"/>
                <a:gd name="T10" fmla="*/ 803 w 825"/>
                <a:gd name="T11" fmla="*/ 77 h 2126"/>
                <a:gd name="T12" fmla="*/ 818 w 825"/>
                <a:gd name="T13" fmla="*/ 115 h 2126"/>
                <a:gd name="T14" fmla="*/ 825 w 825"/>
                <a:gd name="T15" fmla="*/ 156 h 2126"/>
                <a:gd name="T16" fmla="*/ 825 w 825"/>
                <a:gd name="T17" fmla="*/ 1971 h 2126"/>
                <a:gd name="T18" fmla="*/ 818 w 825"/>
                <a:gd name="T19" fmla="*/ 2012 h 2126"/>
                <a:gd name="T20" fmla="*/ 803 w 825"/>
                <a:gd name="T21" fmla="*/ 2049 h 2126"/>
                <a:gd name="T22" fmla="*/ 778 w 825"/>
                <a:gd name="T23" fmla="*/ 2081 h 2126"/>
                <a:gd name="T24" fmla="*/ 748 w 825"/>
                <a:gd name="T25" fmla="*/ 2105 h 2126"/>
                <a:gd name="T26" fmla="*/ 711 w 825"/>
                <a:gd name="T27" fmla="*/ 2121 h 2126"/>
                <a:gd name="T28" fmla="*/ 670 w 825"/>
                <a:gd name="T29" fmla="*/ 2126 h 2126"/>
                <a:gd name="T30" fmla="*/ 155 w 825"/>
                <a:gd name="T31" fmla="*/ 2126 h 2126"/>
                <a:gd name="T32" fmla="*/ 114 w 825"/>
                <a:gd name="T33" fmla="*/ 2121 h 2126"/>
                <a:gd name="T34" fmla="*/ 77 w 825"/>
                <a:gd name="T35" fmla="*/ 2105 h 2126"/>
                <a:gd name="T36" fmla="*/ 45 w 825"/>
                <a:gd name="T37" fmla="*/ 2081 h 2126"/>
                <a:gd name="T38" fmla="*/ 21 w 825"/>
                <a:gd name="T39" fmla="*/ 2049 h 2126"/>
                <a:gd name="T40" fmla="*/ 5 w 825"/>
                <a:gd name="T41" fmla="*/ 2012 h 2126"/>
                <a:gd name="T42" fmla="*/ 0 w 825"/>
                <a:gd name="T43" fmla="*/ 1971 h 2126"/>
                <a:gd name="T44" fmla="*/ 0 w 825"/>
                <a:gd name="T45" fmla="*/ 156 h 2126"/>
                <a:gd name="T46" fmla="*/ 5 w 825"/>
                <a:gd name="T47" fmla="*/ 115 h 2126"/>
                <a:gd name="T48" fmla="*/ 21 w 825"/>
                <a:gd name="T49" fmla="*/ 77 h 2126"/>
                <a:gd name="T50" fmla="*/ 45 w 825"/>
                <a:gd name="T51" fmla="*/ 45 h 2126"/>
                <a:gd name="T52" fmla="*/ 77 w 825"/>
                <a:gd name="T53" fmla="*/ 22 h 2126"/>
                <a:gd name="T54" fmla="*/ 114 w 825"/>
                <a:gd name="T55" fmla="*/ 6 h 2126"/>
                <a:gd name="T56" fmla="*/ 155 w 825"/>
                <a:gd name="T57" fmla="*/ 0 h 2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25" h="2126">
                  <a:moveTo>
                    <a:pt x="155" y="0"/>
                  </a:moveTo>
                  <a:lnTo>
                    <a:pt x="670" y="0"/>
                  </a:lnTo>
                  <a:lnTo>
                    <a:pt x="711" y="6"/>
                  </a:lnTo>
                  <a:lnTo>
                    <a:pt x="748" y="22"/>
                  </a:lnTo>
                  <a:lnTo>
                    <a:pt x="778" y="45"/>
                  </a:lnTo>
                  <a:lnTo>
                    <a:pt x="803" y="77"/>
                  </a:lnTo>
                  <a:lnTo>
                    <a:pt x="818" y="115"/>
                  </a:lnTo>
                  <a:lnTo>
                    <a:pt x="825" y="156"/>
                  </a:lnTo>
                  <a:lnTo>
                    <a:pt x="825" y="1971"/>
                  </a:lnTo>
                  <a:lnTo>
                    <a:pt x="818" y="2012"/>
                  </a:lnTo>
                  <a:lnTo>
                    <a:pt x="803" y="2049"/>
                  </a:lnTo>
                  <a:lnTo>
                    <a:pt x="778" y="2081"/>
                  </a:lnTo>
                  <a:lnTo>
                    <a:pt x="748" y="2105"/>
                  </a:lnTo>
                  <a:lnTo>
                    <a:pt x="711" y="2121"/>
                  </a:lnTo>
                  <a:lnTo>
                    <a:pt x="670" y="2126"/>
                  </a:lnTo>
                  <a:lnTo>
                    <a:pt x="155" y="2126"/>
                  </a:lnTo>
                  <a:lnTo>
                    <a:pt x="114" y="2121"/>
                  </a:lnTo>
                  <a:lnTo>
                    <a:pt x="77" y="2105"/>
                  </a:lnTo>
                  <a:lnTo>
                    <a:pt x="45" y="2081"/>
                  </a:lnTo>
                  <a:lnTo>
                    <a:pt x="21" y="2049"/>
                  </a:lnTo>
                  <a:lnTo>
                    <a:pt x="5" y="2012"/>
                  </a:lnTo>
                  <a:lnTo>
                    <a:pt x="0" y="1971"/>
                  </a:lnTo>
                  <a:lnTo>
                    <a:pt x="0" y="156"/>
                  </a:lnTo>
                  <a:lnTo>
                    <a:pt x="5" y="115"/>
                  </a:lnTo>
                  <a:lnTo>
                    <a:pt x="21" y="77"/>
                  </a:lnTo>
                  <a:lnTo>
                    <a:pt x="45" y="45"/>
                  </a:lnTo>
                  <a:lnTo>
                    <a:pt x="77" y="22"/>
                  </a:lnTo>
                  <a:lnTo>
                    <a:pt x="114" y="6"/>
                  </a:lnTo>
                  <a:lnTo>
                    <a:pt x="15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" name="Freeform 381"/>
            <p:cNvSpPr>
              <a:spLocks/>
            </p:cNvSpPr>
            <p:nvPr/>
          </p:nvSpPr>
          <p:spPr bwMode="auto">
            <a:xfrm>
              <a:off x="1397" y="4728"/>
              <a:ext cx="412" cy="1455"/>
            </a:xfrm>
            <a:custGeom>
              <a:avLst/>
              <a:gdLst>
                <a:gd name="T0" fmla="*/ 155 w 825"/>
                <a:gd name="T1" fmla="*/ 0 h 2909"/>
                <a:gd name="T2" fmla="*/ 669 w 825"/>
                <a:gd name="T3" fmla="*/ 0 h 2909"/>
                <a:gd name="T4" fmla="*/ 710 w 825"/>
                <a:gd name="T5" fmla="*/ 5 h 2909"/>
                <a:gd name="T6" fmla="*/ 748 w 825"/>
                <a:gd name="T7" fmla="*/ 21 h 2909"/>
                <a:gd name="T8" fmla="*/ 778 w 825"/>
                <a:gd name="T9" fmla="*/ 46 h 2909"/>
                <a:gd name="T10" fmla="*/ 803 w 825"/>
                <a:gd name="T11" fmla="*/ 77 h 2909"/>
                <a:gd name="T12" fmla="*/ 819 w 825"/>
                <a:gd name="T13" fmla="*/ 114 h 2909"/>
                <a:gd name="T14" fmla="*/ 825 w 825"/>
                <a:gd name="T15" fmla="*/ 155 h 2909"/>
                <a:gd name="T16" fmla="*/ 825 w 825"/>
                <a:gd name="T17" fmla="*/ 2754 h 2909"/>
                <a:gd name="T18" fmla="*/ 819 w 825"/>
                <a:gd name="T19" fmla="*/ 2795 h 2909"/>
                <a:gd name="T20" fmla="*/ 803 w 825"/>
                <a:gd name="T21" fmla="*/ 2832 h 2909"/>
                <a:gd name="T22" fmla="*/ 778 w 825"/>
                <a:gd name="T23" fmla="*/ 2864 h 2909"/>
                <a:gd name="T24" fmla="*/ 748 w 825"/>
                <a:gd name="T25" fmla="*/ 2888 h 2909"/>
                <a:gd name="T26" fmla="*/ 710 w 825"/>
                <a:gd name="T27" fmla="*/ 2904 h 2909"/>
                <a:gd name="T28" fmla="*/ 669 w 825"/>
                <a:gd name="T29" fmla="*/ 2909 h 2909"/>
                <a:gd name="T30" fmla="*/ 155 w 825"/>
                <a:gd name="T31" fmla="*/ 2909 h 2909"/>
                <a:gd name="T32" fmla="*/ 114 w 825"/>
                <a:gd name="T33" fmla="*/ 2904 h 2909"/>
                <a:gd name="T34" fmla="*/ 77 w 825"/>
                <a:gd name="T35" fmla="*/ 2888 h 2909"/>
                <a:gd name="T36" fmla="*/ 46 w 825"/>
                <a:gd name="T37" fmla="*/ 2864 h 2909"/>
                <a:gd name="T38" fmla="*/ 21 w 825"/>
                <a:gd name="T39" fmla="*/ 2832 h 2909"/>
                <a:gd name="T40" fmla="*/ 5 w 825"/>
                <a:gd name="T41" fmla="*/ 2795 h 2909"/>
                <a:gd name="T42" fmla="*/ 0 w 825"/>
                <a:gd name="T43" fmla="*/ 2754 h 2909"/>
                <a:gd name="T44" fmla="*/ 0 w 825"/>
                <a:gd name="T45" fmla="*/ 155 h 2909"/>
                <a:gd name="T46" fmla="*/ 5 w 825"/>
                <a:gd name="T47" fmla="*/ 114 h 2909"/>
                <a:gd name="T48" fmla="*/ 21 w 825"/>
                <a:gd name="T49" fmla="*/ 77 h 2909"/>
                <a:gd name="T50" fmla="*/ 46 w 825"/>
                <a:gd name="T51" fmla="*/ 46 h 2909"/>
                <a:gd name="T52" fmla="*/ 77 w 825"/>
                <a:gd name="T53" fmla="*/ 21 h 2909"/>
                <a:gd name="T54" fmla="*/ 114 w 825"/>
                <a:gd name="T55" fmla="*/ 5 h 2909"/>
                <a:gd name="T56" fmla="*/ 155 w 825"/>
                <a:gd name="T57" fmla="*/ 0 h 29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25" h="2909">
                  <a:moveTo>
                    <a:pt x="155" y="0"/>
                  </a:moveTo>
                  <a:lnTo>
                    <a:pt x="669" y="0"/>
                  </a:lnTo>
                  <a:lnTo>
                    <a:pt x="710" y="5"/>
                  </a:lnTo>
                  <a:lnTo>
                    <a:pt x="748" y="21"/>
                  </a:lnTo>
                  <a:lnTo>
                    <a:pt x="778" y="46"/>
                  </a:lnTo>
                  <a:lnTo>
                    <a:pt x="803" y="77"/>
                  </a:lnTo>
                  <a:lnTo>
                    <a:pt x="819" y="114"/>
                  </a:lnTo>
                  <a:lnTo>
                    <a:pt x="825" y="155"/>
                  </a:lnTo>
                  <a:lnTo>
                    <a:pt x="825" y="2754"/>
                  </a:lnTo>
                  <a:lnTo>
                    <a:pt x="819" y="2795"/>
                  </a:lnTo>
                  <a:lnTo>
                    <a:pt x="803" y="2832"/>
                  </a:lnTo>
                  <a:lnTo>
                    <a:pt x="778" y="2864"/>
                  </a:lnTo>
                  <a:lnTo>
                    <a:pt x="748" y="2888"/>
                  </a:lnTo>
                  <a:lnTo>
                    <a:pt x="710" y="2904"/>
                  </a:lnTo>
                  <a:lnTo>
                    <a:pt x="669" y="2909"/>
                  </a:lnTo>
                  <a:lnTo>
                    <a:pt x="155" y="2909"/>
                  </a:lnTo>
                  <a:lnTo>
                    <a:pt x="114" y="2904"/>
                  </a:lnTo>
                  <a:lnTo>
                    <a:pt x="77" y="2888"/>
                  </a:lnTo>
                  <a:lnTo>
                    <a:pt x="46" y="2864"/>
                  </a:lnTo>
                  <a:lnTo>
                    <a:pt x="21" y="2832"/>
                  </a:lnTo>
                  <a:lnTo>
                    <a:pt x="5" y="2795"/>
                  </a:lnTo>
                  <a:lnTo>
                    <a:pt x="0" y="2754"/>
                  </a:lnTo>
                  <a:lnTo>
                    <a:pt x="0" y="155"/>
                  </a:lnTo>
                  <a:lnTo>
                    <a:pt x="5" y="114"/>
                  </a:lnTo>
                  <a:lnTo>
                    <a:pt x="21" y="77"/>
                  </a:lnTo>
                  <a:lnTo>
                    <a:pt x="46" y="46"/>
                  </a:lnTo>
                  <a:lnTo>
                    <a:pt x="77" y="21"/>
                  </a:lnTo>
                  <a:lnTo>
                    <a:pt x="114" y="5"/>
                  </a:lnTo>
                  <a:lnTo>
                    <a:pt x="15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382"/>
            <p:cNvSpPr>
              <a:spLocks/>
            </p:cNvSpPr>
            <p:nvPr/>
          </p:nvSpPr>
          <p:spPr bwMode="auto">
            <a:xfrm>
              <a:off x="182" y="3696"/>
              <a:ext cx="2843" cy="1338"/>
            </a:xfrm>
            <a:custGeom>
              <a:avLst/>
              <a:gdLst>
                <a:gd name="T0" fmla="*/ 3239 w 5686"/>
                <a:gd name="T1" fmla="*/ 2 h 2675"/>
                <a:gd name="T2" fmla="*/ 3317 w 5686"/>
                <a:gd name="T3" fmla="*/ 30 h 2675"/>
                <a:gd name="T4" fmla="*/ 5301 w 5686"/>
                <a:gd name="T5" fmla="*/ 2018 h 2675"/>
                <a:gd name="T6" fmla="*/ 5306 w 5686"/>
                <a:gd name="T7" fmla="*/ 1818 h 2675"/>
                <a:gd name="T8" fmla="*/ 5344 w 5686"/>
                <a:gd name="T9" fmla="*/ 1742 h 2675"/>
                <a:gd name="T10" fmla="*/ 5410 w 5686"/>
                <a:gd name="T11" fmla="*/ 1690 h 2675"/>
                <a:gd name="T12" fmla="*/ 5494 w 5686"/>
                <a:gd name="T13" fmla="*/ 1670 h 2675"/>
                <a:gd name="T14" fmla="*/ 5578 w 5686"/>
                <a:gd name="T15" fmla="*/ 1690 h 2675"/>
                <a:gd name="T16" fmla="*/ 5644 w 5686"/>
                <a:gd name="T17" fmla="*/ 1742 h 2675"/>
                <a:gd name="T18" fmla="*/ 5681 w 5686"/>
                <a:gd name="T19" fmla="*/ 1818 h 2675"/>
                <a:gd name="T20" fmla="*/ 5686 w 5686"/>
                <a:gd name="T21" fmla="*/ 2484 h 2675"/>
                <a:gd name="T22" fmla="*/ 5667 w 5686"/>
                <a:gd name="T23" fmla="*/ 2568 h 2675"/>
                <a:gd name="T24" fmla="*/ 5613 w 5686"/>
                <a:gd name="T25" fmla="*/ 2634 h 2675"/>
                <a:gd name="T26" fmla="*/ 5536 w 5686"/>
                <a:gd name="T27" fmla="*/ 2670 h 2675"/>
                <a:gd name="T28" fmla="*/ 4872 w 5686"/>
                <a:gd name="T29" fmla="*/ 2675 h 2675"/>
                <a:gd name="T30" fmla="*/ 4788 w 5686"/>
                <a:gd name="T31" fmla="*/ 2656 h 2675"/>
                <a:gd name="T32" fmla="*/ 4722 w 5686"/>
                <a:gd name="T33" fmla="*/ 2604 h 2675"/>
                <a:gd name="T34" fmla="*/ 4687 w 5686"/>
                <a:gd name="T35" fmla="*/ 2527 h 2675"/>
                <a:gd name="T36" fmla="*/ 4687 w 5686"/>
                <a:gd name="T37" fmla="*/ 2440 h 2675"/>
                <a:gd name="T38" fmla="*/ 4722 w 5686"/>
                <a:gd name="T39" fmla="*/ 2363 h 2675"/>
                <a:gd name="T40" fmla="*/ 4788 w 5686"/>
                <a:gd name="T41" fmla="*/ 2311 h 2675"/>
                <a:gd name="T42" fmla="*/ 4872 w 5686"/>
                <a:gd name="T43" fmla="*/ 2291 h 2675"/>
                <a:gd name="T44" fmla="*/ 3240 w 5686"/>
                <a:gd name="T45" fmla="*/ 491 h 2675"/>
                <a:gd name="T46" fmla="*/ 1773 w 5686"/>
                <a:gd name="T47" fmla="*/ 2622 h 2675"/>
                <a:gd name="T48" fmla="*/ 1710 w 5686"/>
                <a:gd name="T49" fmla="*/ 2661 h 2675"/>
                <a:gd name="T50" fmla="*/ 1639 w 5686"/>
                <a:gd name="T51" fmla="*/ 2675 h 2675"/>
                <a:gd name="T52" fmla="*/ 1569 w 5686"/>
                <a:gd name="T53" fmla="*/ 2663 h 2675"/>
                <a:gd name="T54" fmla="*/ 87 w 5686"/>
                <a:gd name="T55" fmla="*/ 1724 h 2675"/>
                <a:gd name="T56" fmla="*/ 34 w 5686"/>
                <a:gd name="T57" fmla="*/ 1670 h 2675"/>
                <a:gd name="T58" fmla="*/ 3 w 5686"/>
                <a:gd name="T59" fmla="*/ 1603 h 2675"/>
                <a:gd name="T60" fmla="*/ 2 w 5686"/>
                <a:gd name="T61" fmla="*/ 1529 h 2675"/>
                <a:gd name="T62" fmla="*/ 28 w 5686"/>
                <a:gd name="T63" fmla="*/ 1458 h 2675"/>
                <a:gd name="T64" fmla="*/ 82 w 5686"/>
                <a:gd name="T65" fmla="*/ 1403 h 2675"/>
                <a:gd name="T66" fmla="*/ 150 w 5686"/>
                <a:gd name="T67" fmla="*/ 1374 h 2675"/>
                <a:gd name="T68" fmla="*/ 223 w 5686"/>
                <a:gd name="T69" fmla="*/ 1372 h 2675"/>
                <a:gd name="T70" fmla="*/ 294 w 5686"/>
                <a:gd name="T71" fmla="*/ 1399 h 2675"/>
                <a:gd name="T72" fmla="*/ 3056 w 5686"/>
                <a:gd name="T73" fmla="*/ 82 h 2675"/>
                <a:gd name="T74" fmla="*/ 3117 w 5686"/>
                <a:gd name="T75" fmla="*/ 27 h 2675"/>
                <a:gd name="T76" fmla="*/ 3196 w 5686"/>
                <a:gd name="T77" fmla="*/ 0 h 26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686" h="2675">
                  <a:moveTo>
                    <a:pt x="3196" y="0"/>
                  </a:moveTo>
                  <a:lnTo>
                    <a:pt x="3239" y="2"/>
                  </a:lnTo>
                  <a:lnTo>
                    <a:pt x="3280" y="10"/>
                  </a:lnTo>
                  <a:lnTo>
                    <a:pt x="3317" y="30"/>
                  </a:lnTo>
                  <a:lnTo>
                    <a:pt x="3351" y="57"/>
                  </a:lnTo>
                  <a:lnTo>
                    <a:pt x="5301" y="2018"/>
                  </a:lnTo>
                  <a:lnTo>
                    <a:pt x="5301" y="1863"/>
                  </a:lnTo>
                  <a:lnTo>
                    <a:pt x="5306" y="1818"/>
                  </a:lnTo>
                  <a:lnTo>
                    <a:pt x="5320" y="1777"/>
                  </a:lnTo>
                  <a:lnTo>
                    <a:pt x="5344" y="1742"/>
                  </a:lnTo>
                  <a:lnTo>
                    <a:pt x="5374" y="1713"/>
                  </a:lnTo>
                  <a:lnTo>
                    <a:pt x="5410" y="1690"/>
                  </a:lnTo>
                  <a:lnTo>
                    <a:pt x="5449" y="1676"/>
                  </a:lnTo>
                  <a:lnTo>
                    <a:pt x="5494" y="1670"/>
                  </a:lnTo>
                  <a:lnTo>
                    <a:pt x="5538" y="1676"/>
                  </a:lnTo>
                  <a:lnTo>
                    <a:pt x="5578" y="1690"/>
                  </a:lnTo>
                  <a:lnTo>
                    <a:pt x="5613" y="1713"/>
                  </a:lnTo>
                  <a:lnTo>
                    <a:pt x="5644" y="1742"/>
                  </a:lnTo>
                  <a:lnTo>
                    <a:pt x="5667" y="1777"/>
                  </a:lnTo>
                  <a:lnTo>
                    <a:pt x="5681" y="1818"/>
                  </a:lnTo>
                  <a:lnTo>
                    <a:pt x="5686" y="1863"/>
                  </a:lnTo>
                  <a:lnTo>
                    <a:pt x="5686" y="2484"/>
                  </a:lnTo>
                  <a:lnTo>
                    <a:pt x="5681" y="2527"/>
                  </a:lnTo>
                  <a:lnTo>
                    <a:pt x="5667" y="2568"/>
                  </a:lnTo>
                  <a:lnTo>
                    <a:pt x="5644" y="2604"/>
                  </a:lnTo>
                  <a:lnTo>
                    <a:pt x="5613" y="2634"/>
                  </a:lnTo>
                  <a:lnTo>
                    <a:pt x="5578" y="2656"/>
                  </a:lnTo>
                  <a:lnTo>
                    <a:pt x="5536" y="2670"/>
                  </a:lnTo>
                  <a:lnTo>
                    <a:pt x="5494" y="2675"/>
                  </a:lnTo>
                  <a:lnTo>
                    <a:pt x="4872" y="2675"/>
                  </a:lnTo>
                  <a:lnTo>
                    <a:pt x="4829" y="2670"/>
                  </a:lnTo>
                  <a:lnTo>
                    <a:pt x="4788" y="2656"/>
                  </a:lnTo>
                  <a:lnTo>
                    <a:pt x="4753" y="2634"/>
                  </a:lnTo>
                  <a:lnTo>
                    <a:pt x="4722" y="2604"/>
                  </a:lnTo>
                  <a:lnTo>
                    <a:pt x="4701" y="2568"/>
                  </a:lnTo>
                  <a:lnTo>
                    <a:pt x="4687" y="2527"/>
                  </a:lnTo>
                  <a:lnTo>
                    <a:pt x="4681" y="2484"/>
                  </a:lnTo>
                  <a:lnTo>
                    <a:pt x="4687" y="2440"/>
                  </a:lnTo>
                  <a:lnTo>
                    <a:pt x="4701" y="2399"/>
                  </a:lnTo>
                  <a:lnTo>
                    <a:pt x="4722" y="2363"/>
                  </a:lnTo>
                  <a:lnTo>
                    <a:pt x="4753" y="2334"/>
                  </a:lnTo>
                  <a:lnTo>
                    <a:pt x="4788" y="2311"/>
                  </a:lnTo>
                  <a:lnTo>
                    <a:pt x="4829" y="2297"/>
                  </a:lnTo>
                  <a:lnTo>
                    <a:pt x="4872" y="2291"/>
                  </a:lnTo>
                  <a:lnTo>
                    <a:pt x="5031" y="2291"/>
                  </a:lnTo>
                  <a:lnTo>
                    <a:pt x="3240" y="491"/>
                  </a:lnTo>
                  <a:lnTo>
                    <a:pt x="1798" y="2591"/>
                  </a:lnTo>
                  <a:lnTo>
                    <a:pt x="1773" y="2622"/>
                  </a:lnTo>
                  <a:lnTo>
                    <a:pt x="1742" y="2645"/>
                  </a:lnTo>
                  <a:lnTo>
                    <a:pt x="1710" y="2661"/>
                  </a:lnTo>
                  <a:lnTo>
                    <a:pt x="1675" y="2672"/>
                  </a:lnTo>
                  <a:lnTo>
                    <a:pt x="1639" y="2675"/>
                  </a:lnTo>
                  <a:lnTo>
                    <a:pt x="1603" y="2672"/>
                  </a:lnTo>
                  <a:lnTo>
                    <a:pt x="1569" y="2663"/>
                  </a:lnTo>
                  <a:lnTo>
                    <a:pt x="1535" y="2645"/>
                  </a:lnTo>
                  <a:lnTo>
                    <a:pt x="87" y="1724"/>
                  </a:lnTo>
                  <a:lnTo>
                    <a:pt x="57" y="1699"/>
                  </a:lnTo>
                  <a:lnTo>
                    <a:pt x="34" y="1670"/>
                  </a:lnTo>
                  <a:lnTo>
                    <a:pt x="14" y="1638"/>
                  </a:lnTo>
                  <a:lnTo>
                    <a:pt x="3" y="1603"/>
                  </a:lnTo>
                  <a:lnTo>
                    <a:pt x="0" y="1567"/>
                  </a:lnTo>
                  <a:lnTo>
                    <a:pt x="2" y="1529"/>
                  </a:lnTo>
                  <a:lnTo>
                    <a:pt x="12" y="1494"/>
                  </a:lnTo>
                  <a:lnTo>
                    <a:pt x="28" y="1458"/>
                  </a:lnTo>
                  <a:lnTo>
                    <a:pt x="53" y="1428"/>
                  </a:lnTo>
                  <a:lnTo>
                    <a:pt x="82" y="1403"/>
                  </a:lnTo>
                  <a:lnTo>
                    <a:pt x="114" y="1385"/>
                  </a:lnTo>
                  <a:lnTo>
                    <a:pt x="150" y="1374"/>
                  </a:lnTo>
                  <a:lnTo>
                    <a:pt x="185" y="1369"/>
                  </a:lnTo>
                  <a:lnTo>
                    <a:pt x="223" y="1372"/>
                  </a:lnTo>
                  <a:lnTo>
                    <a:pt x="260" y="1381"/>
                  </a:lnTo>
                  <a:lnTo>
                    <a:pt x="294" y="1399"/>
                  </a:lnTo>
                  <a:lnTo>
                    <a:pt x="1585" y="2222"/>
                  </a:lnTo>
                  <a:lnTo>
                    <a:pt x="3056" y="82"/>
                  </a:lnTo>
                  <a:lnTo>
                    <a:pt x="3083" y="52"/>
                  </a:lnTo>
                  <a:lnTo>
                    <a:pt x="3117" y="27"/>
                  </a:lnTo>
                  <a:lnTo>
                    <a:pt x="3155" y="9"/>
                  </a:lnTo>
                  <a:lnTo>
                    <a:pt x="319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8" name="Freeform 444"/>
          <p:cNvSpPr>
            <a:spLocks noEditPoints="1"/>
          </p:cNvSpPr>
          <p:nvPr/>
        </p:nvSpPr>
        <p:spPr bwMode="auto">
          <a:xfrm>
            <a:off x="4824500" y="1908605"/>
            <a:ext cx="262802" cy="275309"/>
          </a:xfrm>
          <a:custGeom>
            <a:avLst/>
            <a:gdLst>
              <a:gd name="T0" fmla="*/ 1823 w 4066"/>
              <a:gd name="T1" fmla="*/ 3202 h 3459"/>
              <a:gd name="T2" fmla="*/ 2034 w 4066"/>
              <a:gd name="T3" fmla="*/ 3083 h 3459"/>
              <a:gd name="T4" fmla="*/ 3217 w 4066"/>
              <a:gd name="T5" fmla="*/ 2347 h 3459"/>
              <a:gd name="T6" fmla="*/ 3529 w 4066"/>
              <a:gd name="T7" fmla="*/ 2385 h 3459"/>
              <a:gd name="T8" fmla="*/ 3780 w 4066"/>
              <a:gd name="T9" fmla="*/ 2164 h 3459"/>
              <a:gd name="T10" fmla="*/ 368 w 4066"/>
              <a:gd name="T11" fmla="*/ 2287 h 3459"/>
              <a:gd name="T12" fmla="*/ 656 w 4066"/>
              <a:gd name="T13" fmla="*/ 2399 h 3459"/>
              <a:gd name="T14" fmla="*/ 959 w 4066"/>
              <a:gd name="T15" fmla="*/ 2249 h 3459"/>
              <a:gd name="T16" fmla="*/ 3729 w 4066"/>
              <a:gd name="T17" fmla="*/ 1859 h 3459"/>
              <a:gd name="T18" fmla="*/ 2063 w 4066"/>
              <a:gd name="T19" fmla="*/ 4 h 3459"/>
              <a:gd name="T20" fmla="*/ 2162 w 4066"/>
              <a:gd name="T21" fmla="*/ 459 h 3459"/>
              <a:gd name="T22" fmla="*/ 2597 w 4066"/>
              <a:gd name="T23" fmla="*/ 269 h 3459"/>
              <a:gd name="T24" fmla="*/ 3041 w 4066"/>
              <a:gd name="T25" fmla="*/ 363 h 3459"/>
              <a:gd name="T26" fmla="*/ 3344 w 4066"/>
              <a:gd name="T27" fmla="*/ 594 h 3459"/>
              <a:gd name="T28" fmla="*/ 3595 w 4066"/>
              <a:gd name="T29" fmla="*/ 557 h 3459"/>
              <a:gd name="T30" fmla="*/ 3761 w 4066"/>
              <a:gd name="T31" fmla="*/ 505 h 3459"/>
              <a:gd name="T32" fmla="*/ 3839 w 4066"/>
              <a:gd name="T33" fmla="*/ 648 h 3459"/>
              <a:gd name="T34" fmla="*/ 3637 w 4066"/>
              <a:gd name="T35" fmla="*/ 826 h 3459"/>
              <a:gd name="T36" fmla="*/ 4018 w 4066"/>
              <a:gd name="T37" fmla="*/ 1888 h 3459"/>
              <a:gd name="T38" fmla="*/ 4052 w 4066"/>
              <a:gd name="T39" fmla="*/ 2154 h 3459"/>
              <a:gd name="T40" fmla="*/ 3805 w 4066"/>
              <a:gd name="T41" fmla="*/ 2534 h 3459"/>
              <a:gd name="T42" fmla="*/ 3411 w 4066"/>
              <a:gd name="T43" fmla="*/ 2657 h 3459"/>
              <a:gd name="T44" fmla="*/ 2982 w 4066"/>
              <a:gd name="T45" fmla="*/ 2492 h 3459"/>
              <a:gd name="T46" fmla="*/ 2775 w 4066"/>
              <a:gd name="T47" fmla="*/ 2086 h 3459"/>
              <a:gd name="T48" fmla="*/ 2843 w 4066"/>
              <a:gd name="T49" fmla="*/ 1873 h 3459"/>
              <a:gd name="T50" fmla="*/ 3164 w 4066"/>
              <a:gd name="T51" fmla="*/ 792 h 3459"/>
              <a:gd name="T52" fmla="*/ 2878 w 4066"/>
              <a:gd name="T53" fmla="*/ 568 h 3459"/>
              <a:gd name="T54" fmla="*/ 2498 w 4066"/>
              <a:gd name="T55" fmla="*/ 553 h 3459"/>
              <a:gd name="T56" fmla="*/ 2214 w 4066"/>
              <a:gd name="T57" fmla="*/ 808 h 3459"/>
              <a:gd name="T58" fmla="*/ 2272 w 4066"/>
              <a:gd name="T59" fmla="*/ 2887 h 3459"/>
              <a:gd name="T60" fmla="*/ 2520 w 4066"/>
              <a:gd name="T61" fmla="*/ 3202 h 3459"/>
              <a:gd name="T62" fmla="*/ 2794 w 4066"/>
              <a:gd name="T63" fmla="*/ 3301 h 3459"/>
              <a:gd name="T64" fmla="*/ 2699 w 4066"/>
              <a:gd name="T65" fmla="*/ 3455 h 3459"/>
              <a:gd name="T66" fmla="*/ 1282 w 4066"/>
              <a:gd name="T67" fmla="*/ 3387 h 3459"/>
              <a:gd name="T68" fmla="*/ 1341 w 4066"/>
              <a:gd name="T69" fmla="*/ 3214 h 3459"/>
              <a:gd name="T70" fmla="*/ 1657 w 4066"/>
              <a:gd name="T71" fmla="*/ 2996 h 3459"/>
              <a:gd name="T72" fmla="*/ 1902 w 4066"/>
              <a:gd name="T73" fmla="*/ 972 h 3459"/>
              <a:gd name="T74" fmla="*/ 1714 w 4066"/>
              <a:gd name="T75" fmla="*/ 635 h 3459"/>
              <a:gd name="T76" fmla="*/ 1344 w 4066"/>
              <a:gd name="T77" fmla="*/ 526 h 3459"/>
              <a:gd name="T78" fmla="*/ 1016 w 4066"/>
              <a:gd name="T79" fmla="*/ 695 h 3459"/>
              <a:gd name="T80" fmla="*/ 1141 w 4066"/>
              <a:gd name="T81" fmla="*/ 1859 h 3459"/>
              <a:gd name="T82" fmla="*/ 1292 w 4066"/>
              <a:gd name="T83" fmla="*/ 1958 h 3459"/>
              <a:gd name="T84" fmla="*/ 1208 w 4066"/>
              <a:gd name="T85" fmla="*/ 2340 h 3459"/>
              <a:gd name="T86" fmla="*/ 858 w 4066"/>
              <a:gd name="T87" fmla="*/ 2624 h 3459"/>
              <a:gd name="T88" fmla="*/ 437 w 4066"/>
              <a:gd name="T89" fmla="*/ 2624 h 3459"/>
              <a:gd name="T90" fmla="*/ 88 w 4066"/>
              <a:gd name="T91" fmla="*/ 2340 h 3459"/>
              <a:gd name="T92" fmla="*/ 4 w 4066"/>
              <a:gd name="T93" fmla="*/ 1958 h 3459"/>
              <a:gd name="T94" fmla="*/ 154 w 4066"/>
              <a:gd name="T95" fmla="*/ 1859 h 3459"/>
              <a:gd name="T96" fmla="*/ 263 w 4066"/>
              <a:gd name="T97" fmla="*/ 715 h 3459"/>
              <a:gd name="T98" fmla="*/ 246 w 4066"/>
              <a:gd name="T99" fmla="*/ 553 h 3459"/>
              <a:gd name="T100" fmla="*/ 403 w 4066"/>
              <a:gd name="T101" fmla="*/ 505 h 3459"/>
              <a:gd name="T102" fmla="*/ 604 w 4066"/>
              <a:gd name="T103" fmla="*/ 609 h 3459"/>
              <a:gd name="T104" fmla="*/ 869 w 4066"/>
              <a:gd name="T105" fmla="*/ 478 h 3459"/>
              <a:gd name="T106" fmla="*/ 1267 w 4066"/>
              <a:gd name="T107" fmla="*/ 278 h 3459"/>
              <a:gd name="T108" fmla="*/ 1736 w 4066"/>
              <a:gd name="T109" fmla="*/ 346 h 3459"/>
              <a:gd name="T110" fmla="*/ 1933 w 4066"/>
              <a:gd name="T111" fmla="*/ 48 h 34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4066" h="3459">
                <a:moveTo>
                  <a:pt x="2034" y="3083"/>
                </a:moveTo>
                <a:lnTo>
                  <a:pt x="1989" y="3087"/>
                </a:lnTo>
                <a:lnTo>
                  <a:pt x="1949" y="3098"/>
                </a:lnTo>
                <a:lnTo>
                  <a:pt x="1912" y="3117"/>
                </a:lnTo>
                <a:lnTo>
                  <a:pt x="1877" y="3140"/>
                </a:lnTo>
                <a:lnTo>
                  <a:pt x="1847" y="3169"/>
                </a:lnTo>
                <a:lnTo>
                  <a:pt x="1823" y="3202"/>
                </a:lnTo>
                <a:lnTo>
                  <a:pt x="2244" y="3202"/>
                </a:lnTo>
                <a:lnTo>
                  <a:pt x="2219" y="3169"/>
                </a:lnTo>
                <a:lnTo>
                  <a:pt x="2189" y="3140"/>
                </a:lnTo>
                <a:lnTo>
                  <a:pt x="2155" y="3117"/>
                </a:lnTo>
                <a:lnTo>
                  <a:pt x="2118" y="3098"/>
                </a:lnTo>
                <a:lnTo>
                  <a:pt x="2077" y="3087"/>
                </a:lnTo>
                <a:lnTo>
                  <a:pt x="2034" y="3083"/>
                </a:lnTo>
                <a:close/>
                <a:moveTo>
                  <a:pt x="3041" y="2116"/>
                </a:moveTo>
                <a:lnTo>
                  <a:pt x="3057" y="2164"/>
                </a:lnTo>
                <a:lnTo>
                  <a:pt x="3080" y="2209"/>
                </a:lnTo>
                <a:lnTo>
                  <a:pt x="3107" y="2249"/>
                </a:lnTo>
                <a:lnTo>
                  <a:pt x="3140" y="2287"/>
                </a:lnTo>
                <a:lnTo>
                  <a:pt x="3176" y="2319"/>
                </a:lnTo>
                <a:lnTo>
                  <a:pt x="3217" y="2347"/>
                </a:lnTo>
                <a:lnTo>
                  <a:pt x="3261" y="2369"/>
                </a:lnTo>
                <a:lnTo>
                  <a:pt x="3309" y="2385"/>
                </a:lnTo>
                <a:lnTo>
                  <a:pt x="3359" y="2396"/>
                </a:lnTo>
                <a:lnTo>
                  <a:pt x="3411" y="2399"/>
                </a:lnTo>
                <a:lnTo>
                  <a:pt x="3427" y="2399"/>
                </a:lnTo>
                <a:lnTo>
                  <a:pt x="3479" y="2396"/>
                </a:lnTo>
                <a:lnTo>
                  <a:pt x="3529" y="2385"/>
                </a:lnTo>
                <a:lnTo>
                  <a:pt x="3576" y="2369"/>
                </a:lnTo>
                <a:lnTo>
                  <a:pt x="3621" y="2347"/>
                </a:lnTo>
                <a:lnTo>
                  <a:pt x="3661" y="2319"/>
                </a:lnTo>
                <a:lnTo>
                  <a:pt x="3698" y="2287"/>
                </a:lnTo>
                <a:lnTo>
                  <a:pt x="3730" y="2249"/>
                </a:lnTo>
                <a:lnTo>
                  <a:pt x="3758" y="2209"/>
                </a:lnTo>
                <a:lnTo>
                  <a:pt x="3780" y="2164"/>
                </a:lnTo>
                <a:lnTo>
                  <a:pt x="3796" y="2116"/>
                </a:lnTo>
                <a:lnTo>
                  <a:pt x="3041" y="2116"/>
                </a:lnTo>
                <a:close/>
                <a:moveTo>
                  <a:pt x="270" y="2116"/>
                </a:moveTo>
                <a:lnTo>
                  <a:pt x="286" y="2164"/>
                </a:lnTo>
                <a:lnTo>
                  <a:pt x="309" y="2209"/>
                </a:lnTo>
                <a:lnTo>
                  <a:pt x="336" y="2249"/>
                </a:lnTo>
                <a:lnTo>
                  <a:pt x="368" y="2287"/>
                </a:lnTo>
                <a:lnTo>
                  <a:pt x="405" y="2319"/>
                </a:lnTo>
                <a:lnTo>
                  <a:pt x="446" y="2347"/>
                </a:lnTo>
                <a:lnTo>
                  <a:pt x="490" y="2369"/>
                </a:lnTo>
                <a:lnTo>
                  <a:pt x="537" y="2385"/>
                </a:lnTo>
                <a:lnTo>
                  <a:pt x="588" y="2396"/>
                </a:lnTo>
                <a:lnTo>
                  <a:pt x="640" y="2399"/>
                </a:lnTo>
                <a:lnTo>
                  <a:pt x="656" y="2399"/>
                </a:lnTo>
                <a:lnTo>
                  <a:pt x="708" y="2396"/>
                </a:lnTo>
                <a:lnTo>
                  <a:pt x="758" y="2385"/>
                </a:lnTo>
                <a:lnTo>
                  <a:pt x="805" y="2369"/>
                </a:lnTo>
                <a:lnTo>
                  <a:pt x="850" y="2347"/>
                </a:lnTo>
                <a:lnTo>
                  <a:pt x="890" y="2319"/>
                </a:lnTo>
                <a:lnTo>
                  <a:pt x="927" y="2287"/>
                </a:lnTo>
                <a:lnTo>
                  <a:pt x="959" y="2249"/>
                </a:lnTo>
                <a:lnTo>
                  <a:pt x="987" y="2209"/>
                </a:lnTo>
                <a:lnTo>
                  <a:pt x="1009" y="2164"/>
                </a:lnTo>
                <a:lnTo>
                  <a:pt x="1025" y="2116"/>
                </a:lnTo>
                <a:lnTo>
                  <a:pt x="270" y="2116"/>
                </a:lnTo>
                <a:close/>
                <a:moveTo>
                  <a:pt x="3419" y="1020"/>
                </a:moveTo>
                <a:lnTo>
                  <a:pt x="3108" y="1859"/>
                </a:lnTo>
                <a:lnTo>
                  <a:pt x="3729" y="1859"/>
                </a:lnTo>
                <a:lnTo>
                  <a:pt x="3419" y="1020"/>
                </a:lnTo>
                <a:close/>
                <a:moveTo>
                  <a:pt x="648" y="1020"/>
                </a:moveTo>
                <a:lnTo>
                  <a:pt x="337" y="1859"/>
                </a:lnTo>
                <a:lnTo>
                  <a:pt x="958" y="1859"/>
                </a:lnTo>
                <a:lnTo>
                  <a:pt x="648" y="1020"/>
                </a:lnTo>
                <a:close/>
                <a:moveTo>
                  <a:pt x="2034" y="0"/>
                </a:moveTo>
                <a:lnTo>
                  <a:pt x="2063" y="4"/>
                </a:lnTo>
                <a:lnTo>
                  <a:pt x="2089" y="14"/>
                </a:lnTo>
                <a:lnTo>
                  <a:pt x="2114" y="28"/>
                </a:lnTo>
                <a:lnTo>
                  <a:pt x="2134" y="48"/>
                </a:lnTo>
                <a:lnTo>
                  <a:pt x="2149" y="73"/>
                </a:lnTo>
                <a:lnTo>
                  <a:pt x="2159" y="100"/>
                </a:lnTo>
                <a:lnTo>
                  <a:pt x="2162" y="128"/>
                </a:lnTo>
                <a:lnTo>
                  <a:pt x="2162" y="459"/>
                </a:lnTo>
                <a:lnTo>
                  <a:pt x="2214" y="416"/>
                </a:lnTo>
                <a:lnTo>
                  <a:pt x="2271" y="379"/>
                </a:lnTo>
                <a:lnTo>
                  <a:pt x="2330" y="346"/>
                </a:lnTo>
                <a:lnTo>
                  <a:pt x="2393" y="317"/>
                </a:lnTo>
                <a:lnTo>
                  <a:pt x="2459" y="295"/>
                </a:lnTo>
                <a:lnTo>
                  <a:pt x="2527" y="279"/>
                </a:lnTo>
                <a:lnTo>
                  <a:pt x="2597" y="269"/>
                </a:lnTo>
                <a:lnTo>
                  <a:pt x="2670" y="267"/>
                </a:lnTo>
                <a:lnTo>
                  <a:pt x="2735" y="269"/>
                </a:lnTo>
                <a:lnTo>
                  <a:pt x="2799" y="278"/>
                </a:lnTo>
                <a:lnTo>
                  <a:pt x="2862" y="291"/>
                </a:lnTo>
                <a:lnTo>
                  <a:pt x="2924" y="310"/>
                </a:lnTo>
                <a:lnTo>
                  <a:pt x="2983" y="333"/>
                </a:lnTo>
                <a:lnTo>
                  <a:pt x="3041" y="363"/>
                </a:lnTo>
                <a:lnTo>
                  <a:pt x="3097" y="396"/>
                </a:lnTo>
                <a:lnTo>
                  <a:pt x="3149" y="435"/>
                </a:lnTo>
                <a:lnTo>
                  <a:pt x="3197" y="478"/>
                </a:lnTo>
                <a:lnTo>
                  <a:pt x="3243" y="525"/>
                </a:lnTo>
                <a:lnTo>
                  <a:pt x="3274" y="555"/>
                </a:lnTo>
                <a:lnTo>
                  <a:pt x="3307" y="577"/>
                </a:lnTo>
                <a:lnTo>
                  <a:pt x="3344" y="594"/>
                </a:lnTo>
                <a:lnTo>
                  <a:pt x="3383" y="606"/>
                </a:lnTo>
                <a:lnTo>
                  <a:pt x="3425" y="610"/>
                </a:lnTo>
                <a:lnTo>
                  <a:pt x="3463" y="609"/>
                </a:lnTo>
                <a:lnTo>
                  <a:pt x="3498" y="603"/>
                </a:lnTo>
                <a:lnTo>
                  <a:pt x="3532" y="592"/>
                </a:lnTo>
                <a:lnTo>
                  <a:pt x="3565" y="577"/>
                </a:lnTo>
                <a:lnTo>
                  <a:pt x="3595" y="557"/>
                </a:lnTo>
                <a:lnTo>
                  <a:pt x="3622" y="532"/>
                </a:lnTo>
                <a:lnTo>
                  <a:pt x="3642" y="516"/>
                </a:lnTo>
                <a:lnTo>
                  <a:pt x="3665" y="505"/>
                </a:lnTo>
                <a:lnTo>
                  <a:pt x="3688" y="498"/>
                </a:lnTo>
                <a:lnTo>
                  <a:pt x="3713" y="495"/>
                </a:lnTo>
                <a:lnTo>
                  <a:pt x="3738" y="498"/>
                </a:lnTo>
                <a:lnTo>
                  <a:pt x="3761" y="505"/>
                </a:lnTo>
                <a:lnTo>
                  <a:pt x="3784" y="516"/>
                </a:lnTo>
                <a:lnTo>
                  <a:pt x="3805" y="532"/>
                </a:lnTo>
                <a:lnTo>
                  <a:pt x="3821" y="553"/>
                </a:lnTo>
                <a:lnTo>
                  <a:pt x="3832" y="576"/>
                </a:lnTo>
                <a:lnTo>
                  <a:pt x="3839" y="599"/>
                </a:lnTo>
                <a:lnTo>
                  <a:pt x="3842" y="624"/>
                </a:lnTo>
                <a:lnTo>
                  <a:pt x="3839" y="648"/>
                </a:lnTo>
                <a:lnTo>
                  <a:pt x="3832" y="672"/>
                </a:lnTo>
                <a:lnTo>
                  <a:pt x="3821" y="694"/>
                </a:lnTo>
                <a:lnTo>
                  <a:pt x="3805" y="715"/>
                </a:lnTo>
                <a:lnTo>
                  <a:pt x="3766" y="749"/>
                </a:lnTo>
                <a:lnTo>
                  <a:pt x="3726" y="779"/>
                </a:lnTo>
                <a:lnTo>
                  <a:pt x="3682" y="805"/>
                </a:lnTo>
                <a:lnTo>
                  <a:pt x="3637" y="826"/>
                </a:lnTo>
                <a:lnTo>
                  <a:pt x="3590" y="844"/>
                </a:lnTo>
                <a:lnTo>
                  <a:pt x="3542" y="857"/>
                </a:lnTo>
                <a:lnTo>
                  <a:pt x="3912" y="1859"/>
                </a:lnTo>
                <a:lnTo>
                  <a:pt x="3938" y="1859"/>
                </a:lnTo>
                <a:lnTo>
                  <a:pt x="3968" y="1863"/>
                </a:lnTo>
                <a:lnTo>
                  <a:pt x="3995" y="1873"/>
                </a:lnTo>
                <a:lnTo>
                  <a:pt x="4018" y="1888"/>
                </a:lnTo>
                <a:lnTo>
                  <a:pt x="4038" y="1907"/>
                </a:lnTo>
                <a:lnTo>
                  <a:pt x="4054" y="1931"/>
                </a:lnTo>
                <a:lnTo>
                  <a:pt x="4063" y="1958"/>
                </a:lnTo>
                <a:lnTo>
                  <a:pt x="4066" y="1988"/>
                </a:lnTo>
                <a:lnTo>
                  <a:pt x="4066" y="2017"/>
                </a:lnTo>
                <a:lnTo>
                  <a:pt x="4063" y="2086"/>
                </a:lnTo>
                <a:lnTo>
                  <a:pt x="4052" y="2154"/>
                </a:lnTo>
                <a:lnTo>
                  <a:pt x="4034" y="2219"/>
                </a:lnTo>
                <a:lnTo>
                  <a:pt x="4010" y="2282"/>
                </a:lnTo>
                <a:lnTo>
                  <a:pt x="3979" y="2340"/>
                </a:lnTo>
                <a:lnTo>
                  <a:pt x="3943" y="2395"/>
                </a:lnTo>
                <a:lnTo>
                  <a:pt x="3902" y="2446"/>
                </a:lnTo>
                <a:lnTo>
                  <a:pt x="3855" y="2492"/>
                </a:lnTo>
                <a:lnTo>
                  <a:pt x="3805" y="2534"/>
                </a:lnTo>
                <a:lnTo>
                  <a:pt x="3749" y="2569"/>
                </a:lnTo>
                <a:lnTo>
                  <a:pt x="3691" y="2600"/>
                </a:lnTo>
                <a:lnTo>
                  <a:pt x="3629" y="2624"/>
                </a:lnTo>
                <a:lnTo>
                  <a:pt x="3564" y="2642"/>
                </a:lnTo>
                <a:lnTo>
                  <a:pt x="3497" y="2653"/>
                </a:lnTo>
                <a:lnTo>
                  <a:pt x="3427" y="2657"/>
                </a:lnTo>
                <a:lnTo>
                  <a:pt x="3411" y="2657"/>
                </a:lnTo>
                <a:lnTo>
                  <a:pt x="3342" y="2653"/>
                </a:lnTo>
                <a:lnTo>
                  <a:pt x="3274" y="2642"/>
                </a:lnTo>
                <a:lnTo>
                  <a:pt x="3209" y="2624"/>
                </a:lnTo>
                <a:lnTo>
                  <a:pt x="3146" y="2600"/>
                </a:lnTo>
                <a:lnTo>
                  <a:pt x="3088" y="2569"/>
                </a:lnTo>
                <a:lnTo>
                  <a:pt x="3033" y="2534"/>
                </a:lnTo>
                <a:lnTo>
                  <a:pt x="2982" y="2492"/>
                </a:lnTo>
                <a:lnTo>
                  <a:pt x="2936" y="2446"/>
                </a:lnTo>
                <a:lnTo>
                  <a:pt x="2894" y="2395"/>
                </a:lnTo>
                <a:lnTo>
                  <a:pt x="2859" y="2340"/>
                </a:lnTo>
                <a:lnTo>
                  <a:pt x="2828" y="2282"/>
                </a:lnTo>
                <a:lnTo>
                  <a:pt x="2804" y="2219"/>
                </a:lnTo>
                <a:lnTo>
                  <a:pt x="2786" y="2154"/>
                </a:lnTo>
                <a:lnTo>
                  <a:pt x="2775" y="2086"/>
                </a:lnTo>
                <a:lnTo>
                  <a:pt x="2771" y="2017"/>
                </a:lnTo>
                <a:lnTo>
                  <a:pt x="2771" y="1988"/>
                </a:lnTo>
                <a:lnTo>
                  <a:pt x="2775" y="1958"/>
                </a:lnTo>
                <a:lnTo>
                  <a:pt x="2785" y="1931"/>
                </a:lnTo>
                <a:lnTo>
                  <a:pt x="2799" y="1907"/>
                </a:lnTo>
                <a:lnTo>
                  <a:pt x="2819" y="1888"/>
                </a:lnTo>
                <a:lnTo>
                  <a:pt x="2843" y="1873"/>
                </a:lnTo>
                <a:lnTo>
                  <a:pt x="2870" y="1863"/>
                </a:lnTo>
                <a:lnTo>
                  <a:pt x="2899" y="1859"/>
                </a:lnTo>
                <a:lnTo>
                  <a:pt x="2925" y="1859"/>
                </a:lnTo>
                <a:lnTo>
                  <a:pt x="3300" y="850"/>
                </a:lnTo>
                <a:lnTo>
                  <a:pt x="3251" y="835"/>
                </a:lnTo>
                <a:lnTo>
                  <a:pt x="3207" y="815"/>
                </a:lnTo>
                <a:lnTo>
                  <a:pt x="3164" y="792"/>
                </a:lnTo>
                <a:lnTo>
                  <a:pt x="3123" y="763"/>
                </a:lnTo>
                <a:lnTo>
                  <a:pt x="3085" y="731"/>
                </a:lnTo>
                <a:lnTo>
                  <a:pt x="3050" y="695"/>
                </a:lnTo>
                <a:lnTo>
                  <a:pt x="3012" y="657"/>
                </a:lnTo>
                <a:lnTo>
                  <a:pt x="2970" y="623"/>
                </a:lnTo>
                <a:lnTo>
                  <a:pt x="2925" y="593"/>
                </a:lnTo>
                <a:lnTo>
                  <a:pt x="2878" y="568"/>
                </a:lnTo>
                <a:lnTo>
                  <a:pt x="2828" y="550"/>
                </a:lnTo>
                <a:lnTo>
                  <a:pt x="2777" y="535"/>
                </a:lnTo>
                <a:lnTo>
                  <a:pt x="2724" y="526"/>
                </a:lnTo>
                <a:lnTo>
                  <a:pt x="2670" y="524"/>
                </a:lnTo>
                <a:lnTo>
                  <a:pt x="2610" y="527"/>
                </a:lnTo>
                <a:lnTo>
                  <a:pt x="2554" y="537"/>
                </a:lnTo>
                <a:lnTo>
                  <a:pt x="2498" y="553"/>
                </a:lnTo>
                <a:lnTo>
                  <a:pt x="2446" y="576"/>
                </a:lnTo>
                <a:lnTo>
                  <a:pt x="2398" y="603"/>
                </a:lnTo>
                <a:lnTo>
                  <a:pt x="2352" y="635"/>
                </a:lnTo>
                <a:lnTo>
                  <a:pt x="2310" y="673"/>
                </a:lnTo>
                <a:lnTo>
                  <a:pt x="2273" y="714"/>
                </a:lnTo>
                <a:lnTo>
                  <a:pt x="2241" y="760"/>
                </a:lnTo>
                <a:lnTo>
                  <a:pt x="2214" y="808"/>
                </a:lnTo>
                <a:lnTo>
                  <a:pt x="2192" y="861"/>
                </a:lnTo>
                <a:lnTo>
                  <a:pt x="2176" y="915"/>
                </a:lnTo>
                <a:lnTo>
                  <a:pt x="2166" y="972"/>
                </a:lnTo>
                <a:lnTo>
                  <a:pt x="2162" y="1031"/>
                </a:lnTo>
                <a:lnTo>
                  <a:pt x="2162" y="2842"/>
                </a:lnTo>
                <a:lnTo>
                  <a:pt x="2219" y="2862"/>
                </a:lnTo>
                <a:lnTo>
                  <a:pt x="2272" y="2887"/>
                </a:lnTo>
                <a:lnTo>
                  <a:pt x="2323" y="2918"/>
                </a:lnTo>
                <a:lnTo>
                  <a:pt x="2368" y="2954"/>
                </a:lnTo>
                <a:lnTo>
                  <a:pt x="2409" y="2996"/>
                </a:lnTo>
                <a:lnTo>
                  <a:pt x="2446" y="3041"/>
                </a:lnTo>
                <a:lnTo>
                  <a:pt x="2477" y="3091"/>
                </a:lnTo>
                <a:lnTo>
                  <a:pt x="2502" y="3145"/>
                </a:lnTo>
                <a:lnTo>
                  <a:pt x="2520" y="3202"/>
                </a:lnTo>
                <a:lnTo>
                  <a:pt x="2670" y="3202"/>
                </a:lnTo>
                <a:lnTo>
                  <a:pt x="2699" y="3204"/>
                </a:lnTo>
                <a:lnTo>
                  <a:pt x="2727" y="3214"/>
                </a:lnTo>
                <a:lnTo>
                  <a:pt x="2750" y="3230"/>
                </a:lnTo>
                <a:lnTo>
                  <a:pt x="2770" y="3250"/>
                </a:lnTo>
                <a:lnTo>
                  <a:pt x="2785" y="3274"/>
                </a:lnTo>
                <a:lnTo>
                  <a:pt x="2794" y="3301"/>
                </a:lnTo>
                <a:lnTo>
                  <a:pt x="2798" y="3330"/>
                </a:lnTo>
                <a:lnTo>
                  <a:pt x="2794" y="3360"/>
                </a:lnTo>
                <a:lnTo>
                  <a:pt x="2785" y="3387"/>
                </a:lnTo>
                <a:lnTo>
                  <a:pt x="2770" y="3411"/>
                </a:lnTo>
                <a:lnTo>
                  <a:pt x="2750" y="3430"/>
                </a:lnTo>
                <a:lnTo>
                  <a:pt x="2727" y="3447"/>
                </a:lnTo>
                <a:lnTo>
                  <a:pt x="2699" y="3455"/>
                </a:lnTo>
                <a:lnTo>
                  <a:pt x="2670" y="3459"/>
                </a:lnTo>
                <a:lnTo>
                  <a:pt x="1397" y="3459"/>
                </a:lnTo>
                <a:lnTo>
                  <a:pt x="1368" y="3455"/>
                </a:lnTo>
                <a:lnTo>
                  <a:pt x="1341" y="3447"/>
                </a:lnTo>
                <a:lnTo>
                  <a:pt x="1316" y="3430"/>
                </a:lnTo>
                <a:lnTo>
                  <a:pt x="1297" y="3411"/>
                </a:lnTo>
                <a:lnTo>
                  <a:pt x="1282" y="3387"/>
                </a:lnTo>
                <a:lnTo>
                  <a:pt x="1272" y="3360"/>
                </a:lnTo>
                <a:lnTo>
                  <a:pt x="1268" y="3330"/>
                </a:lnTo>
                <a:lnTo>
                  <a:pt x="1272" y="3301"/>
                </a:lnTo>
                <a:lnTo>
                  <a:pt x="1282" y="3274"/>
                </a:lnTo>
                <a:lnTo>
                  <a:pt x="1297" y="3250"/>
                </a:lnTo>
                <a:lnTo>
                  <a:pt x="1316" y="3230"/>
                </a:lnTo>
                <a:lnTo>
                  <a:pt x="1341" y="3214"/>
                </a:lnTo>
                <a:lnTo>
                  <a:pt x="1368" y="3204"/>
                </a:lnTo>
                <a:lnTo>
                  <a:pt x="1397" y="3202"/>
                </a:lnTo>
                <a:lnTo>
                  <a:pt x="1546" y="3202"/>
                </a:lnTo>
                <a:lnTo>
                  <a:pt x="1565" y="3145"/>
                </a:lnTo>
                <a:lnTo>
                  <a:pt x="1590" y="3091"/>
                </a:lnTo>
                <a:lnTo>
                  <a:pt x="1621" y="3041"/>
                </a:lnTo>
                <a:lnTo>
                  <a:pt x="1657" y="2996"/>
                </a:lnTo>
                <a:lnTo>
                  <a:pt x="1698" y="2954"/>
                </a:lnTo>
                <a:lnTo>
                  <a:pt x="1745" y="2918"/>
                </a:lnTo>
                <a:lnTo>
                  <a:pt x="1794" y="2887"/>
                </a:lnTo>
                <a:lnTo>
                  <a:pt x="1847" y="2862"/>
                </a:lnTo>
                <a:lnTo>
                  <a:pt x="1904" y="2842"/>
                </a:lnTo>
                <a:lnTo>
                  <a:pt x="1904" y="1031"/>
                </a:lnTo>
                <a:lnTo>
                  <a:pt x="1902" y="972"/>
                </a:lnTo>
                <a:lnTo>
                  <a:pt x="1892" y="915"/>
                </a:lnTo>
                <a:lnTo>
                  <a:pt x="1875" y="861"/>
                </a:lnTo>
                <a:lnTo>
                  <a:pt x="1854" y="808"/>
                </a:lnTo>
                <a:lnTo>
                  <a:pt x="1825" y="760"/>
                </a:lnTo>
                <a:lnTo>
                  <a:pt x="1793" y="714"/>
                </a:lnTo>
                <a:lnTo>
                  <a:pt x="1756" y="673"/>
                </a:lnTo>
                <a:lnTo>
                  <a:pt x="1714" y="635"/>
                </a:lnTo>
                <a:lnTo>
                  <a:pt x="1670" y="603"/>
                </a:lnTo>
                <a:lnTo>
                  <a:pt x="1620" y="576"/>
                </a:lnTo>
                <a:lnTo>
                  <a:pt x="1568" y="553"/>
                </a:lnTo>
                <a:lnTo>
                  <a:pt x="1514" y="537"/>
                </a:lnTo>
                <a:lnTo>
                  <a:pt x="1456" y="527"/>
                </a:lnTo>
                <a:lnTo>
                  <a:pt x="1397" y="524"/>
                </a:lnTo>
                <a:lnTo>
                  <a:pt x="1344" y="526"/>
                </a:lnTo>
                <a:lnTo>
                  <a:pt x="1290" y="535"/>
                </a:lnTo>
                <a:lnTo>
                  <a:pt x="1239" y="550"/>
                </a:lnTo>
                <a:lnTo>
                  <a:pt x="1188" y="568"/>
                </a:lnTo>
                <a:lnTo>
                  <a:pt x="1141" y="593"/>
                </a:lnTo>
                <a:lnTo>
                  <a:pt x="1097" y="623"/>
                </a:lnTo>
                <a:lnTo>
                  <a:pt x="1055" y="657"/>
                </a:lnTo>
                <a:lnTo>
                  <a:pt x="1016" y="695"/>
                </a:lnTo>
                <a:lnTo>
                  <a:pt x="982" y="731"/>
                </a:lnTo>
                <a:lnTo>
                  <a:pt x="943" y="763"/>
                </a:lnTo>
                <a:lnTo>
                  <a:pt x="903" y="792"/>
                </a:lnTo>
                <a:lnTo>
                  <a:pt x="859" y="815"/>
                </a:lnTo>
                <a:lnTo>
                  <a:pt x="815" y="835"/>
                </a:lnTo>
                <a:lnTo>
                  <a:pt x="768" y="850"/>
                </a:lnTo>
                <a:lnTo>
                  <a:pt x="1141" y="1859"/>
                </a:lnTo>
                <a:lnTo>
                  <a:pt x="1167" y="1859"/>
                </a:lnTo>
                <a:lnTo>
                  <a:pt x="1197" y="1863"/>
                </a:lnTo>
                <a:lnTo>
                  <a:pt x="1224" y="1873"/>
                </a:lnTo>
                <a:lnTo>
                  <a:pt x="1247" y="1888"/>
                </a:lnTo>
                <a:lnTo>
                  <a:pt x="1267" y="1907"/>
                </a:lnTo>
                <a:lnTo>
                  <a:pt x="1283" y="1931"/>
                </a:lnTo>
                <a:lnTo>
                  <a:pt x="1292" y="1958"/>
                </a:lnTo>
                <a:lnTo>
                  <a:pt x="1295" y="1988"/>
                </a:lnTo>
                <a:lnTo>
                  <a:pt x="1295" y="2017"/>
                </a:lnTo>
                <a:lnTo>
                  <a:pt x="1292" y="2086"/>
                </a:lnTo>
                <a:lnTo>
                  <a:pt x="1281" y="2154"/>
                </a:lnTo>
                <a:lnTo>
                  <a:pt x="1263" y="2219"/>
                </a:lnTo>
                <a:lnTo>
                  <a:pt x="1239" y="2282"/>
                </a:lnTo>
                <a:lnTo>
                  <a:pt x="1208" y="2340"/>
                </a:lnTo>
                <a:lnTo>
                  <a:pt x="1172" y="2395"/>
                </a:lnTo>
                <a:lnTo>
                  <a:pt x="1130" y="2446"/>
                </a:lnTo>
                <a:lnTo>
                  <a:pt x="1084" y="2492"/>
                </a:lnTo>
                <a:lnTo>
                  <a:pt x="1034" y="2534"/>
                </a:lnTo>
                <a:lnTo>
                  <a:pt x="978" y="2569"/>
                </a:lnTo>
                <a:lnTo>
                  <a:pt x="920" y="2600"/>
                </a:lnTo>
                <a:lnTo>
                  <a:pt x="858" y="2624"/>
                </a:lnTo>
                <a:lnTo>
                  <a:pt x="793" y="2642"/>
                </a:lnTo>
                <a:lnTo>
                  <a:pt x="725" y="2653"/>
                </a:lnTo>
                <a:lnTo>
                  <a:pt x="656" y="2657"/>
                </a:lnTo>
                <a:lnTo>
                  <a:pt x="640" y="2657"/>
                </a:lnTo>
                <a:lnTo>
                  <a:pt x="571" y="2653"/>
                </a:lnTo>
                <a:lnTo>
                  <a:pt x="503" y="2642"/>
                </a:lnTo>
                <a:lnTo>
                  <a:pt x="437" y="2624"/>
                </a:lnTo>
                <a:lnTo>
                  <a:pt x="375" y="2600"/>
                </a:lnTo>
                <a:lnTo>
                  <a:pt x="317" y="2569"/>
                </a:lnTo>
                <a:lnTo>
                  <a:pt x="262" y="2534"/>
                </a:lnTo>
                <a:lnTo>
                  <a:pt x="211" y="2492"/>
                </a:lnTo>
                <a:lnTo>
                  <a:pt x="165" y="2446"/>
                </a:lnTo>
                <a:lnTo>
                  <a:pt x="123" y="2395"/>
                </a:lnTo>
                <a:lnTo>
                  <a:pt x="88" y="2340"/>
                </a:lnTo>
                <a:lnTo>
                  <a:pt x="57" y="2282"/>
                </a:lnTo>
                <a:lnTo>
                  <a:pt x="32" y="2219"/>
                </a:lnTo>
                <a:lnTo>
                  <a:pt x="15" y="2154"/>
                </a:lnTo>
                <a:lnTo>
                  <a:pt x="4" y="2086"/>
                </a:lnTo>
                <a:lnTo>
                  <a:pt x="0" y="2017"/>
                </a:lnTo>
                <a:lnTo>
                  <a:pt x="0" y="1988"/>
                </a:lnTo>
                <a:lnTo>
                  <a:pt x="4" y="1958"/>
                </a:lnTo>
                <a:lnTo>
                  <a:pt x="14" y="1931"/>
                </a:lnTo>
                <a:lnTo>
                  <a:pt x="28" y="1907"/>
                </a:lnTo>
                <a:lnTo>
                  <a:pt x="48" y="1888"/>
                </a:lnTo>
                <a:lnTo>
                  <a:pt x="72" y="1873"/>
                </a:lnTo>
                <a:lnTo>
                  <a:pt x="99" y="1863"/>
                </a:lnTo>
                <a:lnTo>
                  <a:pt x="128" y="1859"/>
                </a:lnTo>
                <a:lnTo>
                  <a:pt x="154" y="1859"/>
                </a:lnTo>
                <a:lnTo>
                  <a:pt x="525" y="857"/>
                </a:lnTo>
                <a:lnTo>
                  <a:pt x="477" y="844"/>
                </a:lnTo>
                <a:lnTo>
                  <a:pt x="430" y="826"/>
                </a:lnTo>
                <a:lnTo>
                  <a:pt x="384" y="805"/>
                </a:lnTo>
                <a:lnTo>
                  <a:pt x="341" y="779"/>
                </a:lnTo>
                <a:lnTo>
                  <a:pt x="300" y="749"/>
                </a:lnTo>
                <a:lnTo>
                  <a:pt x="263" y="715"/>
                </a:lnTo>
                <a:lnTo>
                  <a:pt x="246" y="694"/>
                </a:lnTo>
                <a:lnTo>
                  <a:pt x="235" y="672"/>
                </a:lnTo>
                <a:lnTo>
                  <a:pt x="227" y="648"/>
                </a:lnTo>
                <a:lnTo>
                  <a:pt x="225" y="624"/>
                </a:lnTo>
                <a:lnTo>
                  <a:pt x="227" y="599"/>
                </a:lnTo>
                <a:lnTo>
                  <a:pt x="235" y="576"/>
                </a:lnTo>
                <a:lnTo>
                  <a:pt x="246" y="553"/>
                </a:lnTo>
                <a:lnTo>
                  <a:pt x="263" y="532"/>
                </a:lnTo>
                <a:lnTo>
                  <a:pt x="283" y="516"/>
                </a:lnTo>
                <a:lnTo>
                  <a:pt x="305" y="505"/>
                </a:lnTo>
                <a:lnTo>
                  <a:pt x="328" y="498"/>
                </a:lnTo>
                <a:lnTo>
                  <a:pt x="353" y="495"/>
                </a:lnTo>
                <a:lnTo>
                  <a:pt x="378" y="498"/>
                </a:lnTo>
                <a:lnTo>
                  <a:pt x="403" y="505"/>
                </a:lnTo>
                <a:lnTo>
                  <a:pt x="425" y="516"/>
                </a:lnTo>
                <a:lnTo>
                  <a:pt x="445" y="532"/>
                </a:lnTo>
                <a:lnTo>
                  <a:pt x="472" y="557"/>
                </a:lnTo>
                <a:lnTo>
                  <a:pt x="503" y="577"/>
                </a:lnTo>
                <a:lnTo>
                  <a:pt x="535" y="592"/>
                </a:lnTo>
                <a:lnTo>
                  <a:pt x="569" y="603"/>
                </a:lnTo>
                <a:lnTo>
                  <a:pt x="604" y="609"/>
                </a:lnTo>
                <a:lnTo>
                  <a:pt x="641" y="610"/>
                </a:lnTo>
                <a:lnTo>
                  <a:pt x="683" y="605"/>
                </a:lnTo>
                <a:lnTo>
                  <a:pt x="722" y="594"/>
                </a:lnTo>
                <a:lnTo>
                  <a:pt x="759" y="577"/>
                </a:lnTo>
                <a:lnTo>
                  <a:pt x="794" y="555"/>
                </a:lnTo>
                <a:lnTo>
                  <a:pt x="824" y="525"/>
                </a:lnTo>
                <a:lnTo>
                  <a:pt x="869" y="478"/>
                </a:lnTo>
                <a:lnTo>
                  <a:pt x="917" y="435"/>
                </a:lnTo>
                <a:lnTo>
                  <a:pt x="971" y="396"/>
                </a:lnTo>
                <a:lnTo>
                  <a:pt x="1025" y="363"/>
                </a:lnTo>
                <a:lnTo>
                  <a:pt x="1083" y="333"/>
                </a:lnTo>
                <a:lnTo>
                  <a:pt x="1142" y="310"/>
                </a:lnTo>
                <a:lnTo>
                  <a:pt x="1204" y="291"/>
                </a:lnTo>
                <a:lnTo>
                  <a:pt x="1267" y="278"/>
                </a:lnTo>
                <a:lnTo>
                  <a:pt x="1331" y="269"/>
                </a:lnTo>
                <a:lnTo>
                  <a:pt x="1397" y="267"/>
                </a:lnTo>
                <a:lnTo>
                  <a:pt x="1469" y="269"/>
                </a:lnTo>
                <a:lnTo>
                  <a:pt x="1540" y="279"/>
                </a:lnTo>
                <a:lnTo>
                  <a:pt x="1608" y="295"/>
                </a:lnTo>
                <a:lnTo>
                  <a:pt x="1673" y="317"/>
                </a:lnTo>
                <a:lnTo>
                  <a:pt x="1736" y="346"/>
                </a:lnTo>
                <a:lnTo>
                  <a:pt x="1795" y="379"/>
                </a:lnTo>
                <a:lnTo>
                  <a:pt x="1852" y="416"/>
                </a:lnTo>
                <a:lnTo>
                  <a:pt x="1904" y="459"/>
                </a:lnTo>
                <a:lnTo>
                  <a:pt x="1904" y="128"/>
                </a:lnTo>
                <a:lnTo>
                  <a:pt x="1908" y="100"/>
                </a:lnTo>
                <a:lnTo>
                  <a:pt x="1918" y="73"/>
                </a:lnTo>
                <a:lnTo>
                  <a:pt x="1933" y="48"/>
                </a:lnTo>
                <a:lnTo>
                  <a:pt x="1952" y="28"/>
                </a:lnTo>
                <a:lnTo>
                  <a:pt x="1977" y="14"/>
                </a:lnTo>
                <a:lnTo>
                  <a:pt x="2004" y="4"/>
                </a:lnTo>
                <a:lnTo>
                  <a:pt x="2034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9" name="Freeform 449"/>
          <p:cNvSpPr>
            <a:spLocks noEditPoints="1"/>
          </p:cNvSpPr>
          <p:nvPr/>
        </p:nvSpPr>
        <p:spPr bwMode="auto">
          <a:xfrm>
            <a:off x="1384772" y="1828388"/>
            <a:ext cx="324657" cy="355526"/>
          </a:xfrm>
          <a:custGeom>
            <a:avLst/>
            <a:gdLst>
              <a:gd name="T0" fmla="*/ 271 w 3853"/>
              <a:gd name="T1" fmla="*/ 2732 h 3428"/>
              <a:gd name="T2" fmla="*/ 349 w 3853"/>
              <a:gd name="T3" fmla="*/ 2776 h 3428"/>
              <a:gd name="T4" fmla="*/ 3566 w 3853"/>
              <a:gd name="T5" fmla="*/ 2750 h 3428"/>
              <a:gd name="T6" fmla="*/ 3593 w 3853"/>
              <a:gd name="T7" fmla="*/ 2578 h 3428"/>
              <a:gd name="T8" fmla="*/ 1835 w 3853"/>
              <a:gd name="T9" fmla="*/ 2137 h 3428"/>
              <a:gd name="T10" fmla="*/ 1769 w 3853"/>
              <a:gd name="T11" fmla="*/ 2157 h 3428"/>
              <a:gd name="T12" fmla="*/ 1282 w 3853"/>
              <a:gd name="T13" fmla="*/ 1735 h 3428"/>
              <a:gd name="T14" fmla="*/ 811 w 3853"/>
              <a:gd name="T15" fmla="*/ 2217 h 3428"/>
              <a:gd name="T16" fmla="*/ 735 w 3853"/>
              <a:gd name="T17" fmla="*/ 2196 h 3428"/>
              <a:gd name="T18" fmla="*/ 709 w 3853"/>
              <a:gd name="T19" fmla="*/ 2113 h 3428"/>
              <a:gd name="T20" fmla="*/ 1232 w 3853"/>
              <a:gd name="T21" fmla="*/ 1540 h 3428"/>
              <a:gd name="T22" fmla="*/ 1317 w 3853"/>
              <a:gd name="T23" fmla="*/ 1537 h 3428"/>
              <a:gd name="T24" fmla="*/ 349 w 3853"/>
              <a:gd name="T25" fmla="*/ 880 h 3428"/>
              <a:gd name="T26" fmla="*/ 271 w 3853"/>
              <a:gd name="T27" fmla="*/ 924 h 3428"/>
              <a:gd name="T28" fmla="*/ 3593 w 3853"/>
              <a:gd name="T29" fmla="*/ 2405 h 3428"/>
              <a:gd name="T30" fmla="*/ 3566 w 3853"/>
              <a:gd name="T31" fmla="*/ 905 h 3428"/>
              <a:gd name="T32" fmla="*/ 2807 w 3853"/>
              <a:gd name="T33" fmla="*/ 880 h 3428"/>
              <a:gd name="T34" fmla="*/ 3327 w 3853"/>
              <a:gd name="T35" fmla="*/ 27 h 3428"/>
              <a:gd name="T36" fmla="*/ 3355 w 3853"/>
              <a:gd name="T37" fmla="*/ 460 h 3428"/>
              <a:gd name="T38" fmla="*/ 3313 w 3853"/>
              <a:gd name="T39" fmla="*/ 535 h 3428"/>
              <a:gd name="T40" fmla="*/ 3245 w 3853"/>
              <a:gd name="T41" fmla="*/ 544 h 3428"/>
              <a:gd name="T42" fmla="*/ 3185 w 3853"/>
              <a:gd name="T43" fmla="*/ 485 h 3428"/>
              <a:gd name="T44" fmla="*/ 3503 w 3853"/>
              <a:gd name="T45" fmla="*/ 620 h 3428"/>
              <a:gd name="T46" fmla="*/ 3680 w 3853"/>
              <a:gd name="T47" fmla="*/ 668 h 3428"/>
              <a:gd name="T48" fmla="*/ 3805 w 3853"/>
              <a:gd name="T49" fmla="*/ 793 h 3428"/>
              <a:gd name="T50" fmla="*/ 3853 w 3853"/>
              <a:gd name="T51" fmla="*/ 969 h 3428"/>
              <a:gd name="T52" fmla="*/ 3825 w 3853"/>
              <a:gd name="T53" fmla="*/ 2822 h 3428"/>
              <a:gd name="T54" fmla="*/ 3717 w 3853"/>
              <a:gd name="T55" fmla="*/ 2962 h 3428"/>
              <a:gd name="T56" fmla="*/ 3551 w 3853"/>
              <a:gd name="T57" fmla="*/ 3032 h 3428"/>
              <a:gd name="T58" fmla="*/ 2956 w 3853"/>
              <a:gd name="T59" fmla="*/ 3169 h 3428"/>
              <a:gd name="T60" fmla="*/ 3056 w 3853"/>
              <a:gd name="T61" fmla="*/ 3218 h 3428"/>
              <a:gd name="T62" fmla="*/ 3082 w 3853"/>
              <a:gd name="T63" fmla="*/ 3329 h 3428"/>
              <a:gd name="T64" fmla="*/ 3013 w 3853"/>
              <a:gd name="T65" fmla="*/ 3416 h 3428"/>
              <a:gd name="T66" fmla="*/ 867 w 3853"/>
              <a:gd name="T67" fmla="*/ 3425 h 3428"/>
              <a:gd name="T68" fmla="*/ 780 w 3853"/>
              <a:gd name="T69" fmla="*/ 3356 h 3428"/>
              <a:gd name="T70" fmla="*/ 780 w 3853"/>
              <a:gd name="T71" fmla="*/ 3242 h 3428"/>
              <a:gd name="T72" fmla="*/ 867 w 3853"/>
              <a:gd name="T73" fmla="*/ 3173 h 3428"/>
              <a:gd name="T74" fmla="*/ 349 w 3853"/>
              <a:gd name="T75" fmla="*/ 3036 h 3428"/>
              <a:gd name="T76" fmla="*/ 173 w 3853"/>
              <a:gd name="T77" fmla="*/ 2988 h 3428"/>
              <a:gd name="T78" fmla="*/ 48 w 3853"/>
              <a:gd name="T79" fmla="*/ 2863 h 3428"/>
              <a:gd name="T80" fmla="*/ 0 w 3853"/>
              <a:gd name="T81" fmla="*/ 2686 h 3428"/>
              <a:gd name="T82" fmla="*/ 27 w 3853"/>
              <a:gd name="T83" fmla="*/ 833 h 3428"/>
              <a:gd name="T84" fmla="*/ 136 w 3853"/>
              <a:gd name="T85" fmla="*/ 693 h 3428"/>
              <a:gd name="T86" fmla="*/ 302 w 3853"/>
              <a:gd name="T87" fmla="*/ 624 h 3428"/>
              <a:gd name="T88" fmla="*/ 2962 w 3853"/>
              <a:gd name="T89" fmla="*/ 322 h 3428"/>
              <a:gd name="T90" fmla="*/ 2876 w 3853"/>
              <a:gd name="T91" fmla="*/ 315 h 3428"/>
              <a:gd name="T92" fmla="*/ 2839 w 3853"/>
              <a:gd name="T93" fmla="*/ 237 h 3428"/>
              <a:gd name="T94" fmla="*/ 2889 w 3853"/>
              <a:gd name="T95" fmla="*/ 166 h 34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853" h="3428">
                <a:moveTo>
                  <a:pt x="260" y="2578"/>
                </a:moveTo>
                <a:lnTo>
                  <a:pt x="260" y="2686"/>
                </a:lnTo>
                <a:lnTo>
                  <a:pt x="263" y="2711"/>
                </a:lnTo>
                <a:lnTo>
                  <a:pt x="271" y="2732"/>
                </a:lnTo>
                <a:lnTo>
                  <a:pt x="285" y="2750"/>
                </a:lnTo>
                <a:lnTo>
                  <a:pt x="304" y="2764"/>
                </a:lnTo>
                <a:lnTo>
                  <a:pt x="325" y="2773"/>
                </a:lnTo>
                <a:lnTo>
                  <a:pt x="349" y="2776"/>
                </a:lnTo>
                <a:lnTo>
                  <a:pt x="3503" y="2776"/>
                </a:lnTo>
                <a:lnTo>
                  <a:pt x="3528" y="2773"/>
                </a:lnTo>
                <a:lnTo>
                  <a:pt x="3549" y="2764"/>
                </a:lnTo>
                <a:lnTo>
                  <a:pt x="3566" y="2750"/>
                </a:lnTo>
                <a:lnTo>
                  <a:pt x="3580" y="2732"/>
                </a:lnTo>
                <a:lnTo>
                  <a:pt x="3590" y="2711"/>
                </a:lnTo>
                <a:lnTo>
                  <a:pt x="3593" y="2686"/>
                </a:lnTo>
                <a:lnTo>
                  <a:pt x="3593" y="2578"/>
                </a:lnTo>
                <a:lnTo>
                  <a:pt x="260" y="2578"/>
                </a:lnTo>
                <a:close/>
                <a:moveTo>
                  <a:pt x="2807" y="880"/>
                </a:moveTo>
                <a:lnTo>
                  <a:pt x="1848" y="2124"/>
                </a:lnTo>
                <a:lnTo>
                  <a:pt x="1835" y="2137"/>
                </a:lnTo>
                <a:lnTo>
                  <a:pt x="1821" y="2148"/>
                </a:lnTo>
                <a:lnTo>
                  <a:pt x="1805" y="2155"/>
                </a:lnTo>
                <a:lnTo>
                  <a:pt x="1787" y="2157"/>
                </a:lnTo>
                <a:lnTo>
                  <a:pt x="1769" y="2157"/>
                </a:lnTo>
                <a:lnTo>
                  <a:pt x="1751" y="2154"/>
                </a:lnTo>
                <a:lnTo>
                  <a:pt x="1736" y="2147"/>
                </a:lnTo>
                <a:lnTo>
                  <a:pt x="1721" y="2135"/>
                </a:lnTo>
                <a:lnTo>
                  <a:pt x="1282" y="1735"/>
                </a:lnTo>
                <a:lnTo>
                  <a:pt x="856" y="2191"/>
                </a:lnTo>
                <a:lnTo>
                  <a:pt x="842" y="2203"/>
                </a:lnTo>
                <a:lnTo>
                  <a:pt x="827" y="2212"/>
                </a:lnTo>
                <a:lnTo>
                  <a:pt x="811" y="2217"/>
                </a:lnTo>
                <a:lnTo>
                  <a:pt x="793" y="2219"/>
                </a:lnTo>
                <a:lnTo>
                  <a:pt x="772" y="2215"/>
                </a:lnTo>
                <a:lnTo>
                  <a:pt x="752" y="2208"/>
                </a:lnTo>
                <a:lnTo>
                  <a:pt x="735" y="2196"/>
                </a:lnTo>
                <a:lnTo>
                  <a:pt x="719" y="2177"/>
                </a:lnTo>
                <a:lnTo>
                  <a:pt x="710" y="2157"/>
                </a:lnTo>
                <a:lnTo>
                  <a:pt x="706" y="2135"/>
                </a:lnTo>
                <a:lnTo>
                  <a:pt x="709" y="2113"/>
                </a:lnTo>
                <a:lnTo>
                  <a:pt x="716" y="2092"/>
                </a:lnTo>
                <a:lnTo>
                  <a:pt x="730" y="2073"/>
                </a:lnTo>
                <a:lnTo>
                  <a:pt x="1214" y="1554"/>
                </a:lnTo>
                <a:lnTo>
                  <a:pt x="1232" y="1540"/>
                </a:lnTo>
                <a:lnTo>
                  <a:pt x="1253" y="1531"/>
                </a:lnTo>
                <a:lnTo>
                  <a:pt x="1274" y="1527"/>
                </a:lnTo>
                <a:lnTo>
                  <a:pt x="1296" y="1530"/>
                </a:lnTo>
                <a:lnTo>
                  <a:pt x="1317" y="1537"/>
                </a:lnTo>
                <a:lnTo>
                  <a:pt x="1336" y="1549"/>
                </a:lnTo>
                <a:lnTo>
                  <a:pt x="1769" y="1944"/>
                </a:lnTo>
                <a:lnTo>
                  <a:pt x="2589" y="880"/>
                </a:lnTo>
                <a:lnTo>
                  <a:pt x="349" y="880"/>
                </a:lnTo>
                <a:lnTo>
                  <a:pt x="325" y="882"/>
                </a:lnTo>
                <a:lnTo>
                  <a:pt x="304" y="891"/>
                </a:lnTo>
                <a:lnTo>
                  <a:pt x="285" y="905"/>
                </a:lnTo>
                <a:lnTo>
                  <a:pt x="271" y="924"/>
                </a:lnTo>
                <a:lnTo>
                  <a:pt x="263" y="945"/>
                </a:lnTo>
                <a:lnTo>
                  <a:pt x="260" y="969"/>
                </a:lnTo>
                <a:lnTo>
                  <a:pt x="260" y="2405"/>
                </a:lnTo>
                <a:lnTo>
                  <a:pt x="3593" y="2405"/>
                </a:lnTo>
                <a:lnTo>
                  <a:pt x="3593" y="969"/>
                </a:lnTo>
                <a:lnTo>
                  <a:pt x="3590" y="945"/>
                </a:lnTo>
                <a:lnTo>
                  <a:pt x="3580" y="924"/>
                </a:lnTo>
                <a:lnTo>
                  <a:pt x="3566" y="905"/>
                </a:lnTo>
                <a:lnTo>
                  <a:pt x="3549" y="891"/>
                </a:lnTo>
                <a:lnTo>
                  <a:pt x="3528" y="882"/>
                </a:lnTo>
                <a:lnTo>
                  <a:pt x="3503" y="880"/>
                </a:lnTo>
                <a:lnTo>
                  <a:pt x="2807" y="880"/>
                </a:lnTo>
                <a:close/>
                <a:moveTo>
                  <a:pt x="3269" y="0"/>
                </a:moveTo>
                <a:lnTo>
                  <a:pt x="3290" y="5"/>
                </a:lnTo>
                <a:lnTo>
                  <a:pt x="3309" y="13"/>
                </a:lnTo>
                <a:lnTo>
                  <a:pt x="3327" y="27"/>
                </a:lnTo>
                <a:lnTo>
                  <a:pt x="3339" y="44"/>
                </a:lnTo>
                <a:lnTo>
                  <a:pt x="3347" y="64"/>
                </a:lnTo>
                <a:lnTo>
                  <a:pt x="3350" y="85"/>
                </a:lnTo>
                <a:lnTo>
                  <a:pt x="3355" y="460"/>
                </a:lnTo>
                <a:lnTo>
                  <a:pt x="3351" y="484"/>
                </a:lnTo>
                <a:lnTo>
                  <a:pt x="3343" y="505"/>
                </a:lnTo>
                <a:lnTo>
                  <a:pt x="3330" y="522"/>
                </a:lnTo>
                <a:lnTo>
                  <a:pt x="3313" y="535"/>
                </a:lnTo>
                <a:lnTo>
                  <a:pt x="3292" y="544"/>
                </a:lnTo>
                <a:lnTo>
                  <a:pt x="3269" y="548"/>
                </a:lnTo>
                <a:lnTo>
                  <a:pt x="3268" y="548"/>
                </a:lnTo>
                <a:lnTo>
                  <a:pt x="3245" y="544"/>
                </a:lnTo>
                <a:lnTo>
                  <a:pt x="3225" y="536"/>
                </a:lnTo>
                <a:lnTo>
                  <a:pt x="3207" y="523"/>
                </a:lnTo>
                <a:lnTo>
                  <a:pt x="3193" y="506"/>
                </a:lnTo>
                <a:lnTo>
                  <a:pt x="3185" y="485"/>
                </a:lnTo>
                <a:lnTo>
                  <a:pt x="3182" y="463"/>
                </a:lnTo>
                <a:lnTo>
                  <a:pt x="3180" y="395"/>
                </a:lnTo>
                <a:lnTo>
                  <a:pt x="3007" y="620"/>
                </a:lnTo>
                <a:lnTo>
                  <a:pt x="3503" y="620"/>
                </a:lnTo>
                <a:lnTo>
                  <a:pt x="3551" y="624"/>
                </a:lnTo>
                <a:lnTo>
                  <a:pt x="3597" y="632"/>
                </a:lnTo>
                <a:lnTo>
                  <a:pt x="3639" y="647"/>
                </a:lnTo>
                <a:lnTo>
                  <a:pt x="3680" y="668"/>
                </a:lnTo>
                <a:lnTo>
                  <a:pt x="3717" y="693"/>
                </a:lnTo>
                <a:lnTo>
                  <a:pt x="3750" y="722"/>
                </a:lnTo>
                <a:lnTo>
                  <a:pt x="3780" y="756"/>
                </a:lnTo>
                <a:lnTo>
                  <a:pt x="3805" y="793"/>
                </a:lnTo>
                <a:lnTo>
                  <a:pt x="3825" y="833"/>
                </a:lnTo>
                <a:lnTo>
                  <a:pt x="3840" y="876"/>
                </a:lnTo>
                <a:lnTo>
                  <a:pt x="3849" y="922"/>
                </a:lnTo>
                <a:lnTo>
                  <a:pt x="3853" y="969"/>
                </a:lnTo>
                <a:lnTo>
                  <a:pt x="3853" y="2686"/>
                </a:lnTo>
                <a:lnTo>
                  <a:pt x="3849" y="2734"/>
                </a:lnTo>
                <a:lnTo>
                  <a:pt x="3840" y="2780"/>
                </a:lnTo>
                <a:lnTo>
                  <a:pt x="3825" y="2822"/>
                </a:lnTo>
                <a:lnTo>
                  <a:pt x="3805" y="2863"/>
                </a:lnTo>
                <a:lnTo>
                  <a:pt x="3780" y="2899"/>
                </a:lnTo>
                <a:lnTo>
                  <a:pt x="3750" y="2933"/>
                </a:lnTo>
                <a:lnTo>
                  <a:pt x="3717" y="2962"/>
                </a:lnTo>
                <a:lnTo>
                  <a:pt x="3680" y="2988"/>
                </a:lnTo>
                <a:lnTo>
                  <a:pt x="3639" y="3008"/>
                </a:lnTo>
                <a:lnTo>
                  <a:pt x="3597" y="3023"/>
                </a:lnTo>
                <a:lnTo>
                  <a:pt x="3551" y="3032"/>
                </a:lnTo>
                <a:lnTo>
                  <a:pt x="3503" y="3036"/>
                </a:lnTo>
                <a:lnTo>
                  <a:pt x="2056" y="3036"/>
                </a:lnTo>
                <a:lnTo>
                  <a:pt x="2056" y="3169"/>
                </a:lnTo>
                <a:lnTo>
                  <a:pt x="2956" y="3169"/>
                </a:lnTo>
                <a:lnTo>
                  <a:pt x="2985" y="3173"/>
                </a:lnTo>
                <a:lnTo>
                  <a:pt x="3013" y="3183"/>
                </a:lnTo>
                <a:lnTo>
                  <a:pt x="3037" y="3198"/>
                </a:lnTo>
                <a:lnTo>
                  <a:pt x="3056" y="3218"/>
                </a:lnTo>
                <a:lnTo>
                  <a:pt x="3073" y="3242"/>
                </a:lnTo>
                <a:lnTo>
                  <a:pt x="3082" y="3270"/>
                </a:lnTo>
                <a:lnTo>
                  <a:pt x="3086" y="3299"/>
                </a:lnTo>
                <a:lnTo>
                  <a:pt x="3082" y="3329"/>
                </a:lnTo>
                <a:lnTo>
                  <a:pt x="3073" y="3356"/>
                </a:lnTo>
                <a:lnTo>
                  <a:pt x="3056" y="3381"/>
                </a:lnTo>
                <a:lnTo>
                  <a:pt x="3037" y="3400"/>
                </a:lnTo>
                <a:lnTo>
                  <a:pt x="3013" y="3416"/>
                </a:lnTo>
                <a:lnTo>
                  <a:pt x="2985" y="3425"/>
                </a:lnTo>
                <a:lnTo>
                  <a:pt x="2956" y="3428"/>
                </a:lnTo>
                <a:lnTo>
                  <a:pt x="897" y="3428"/>
                </a:lnTo>
                <a:lnTo>
                  <a:pt x="867" y="3425"/>
                </a:lnTo>
                <a:lnTo>
                  <a:pt x="840" y="3416"/>
                </a:lnTo>
                <a:lnTo>
                  <a:pt x="816" y="3400"/>
                </a:lnTo>
                <a:lnTo>
                  <a:pt x="795" y="3381"/>
                </a:lnTo>
                <a:lnTo>
                  <a:pt x="780" y="3356"/>
                </a:lnTo>
                <a:lnTo>
                  <a:pt x="771" y="3329"/>
                </a:lnTo>
                <a:lnTo>
                  <a:pt x="767" y="3299"/>
                </a:lnTo>
                <a:lnTo>
                  <a:pt x="771" y="3270"/>
                </a:lnTo>
                <a:lnTo>
                  <a:pt x="780" y="3242"/>
                </a:lnTo>
                <a:lnTo>
                  <a:pt x="795" y="3218"/>
                </a:lnTo>
                <a:lnTo>
                  <a:pt x="816" y="3198"/>
                </a:lnTo>
                <a:lnTo>
                  <a:pt x="840" y="3183"/>
                </a:lnTo>
                <a:lnTo>
                  <a:pt x="867" y="3173"/>
                </a:lnTo>
                <a:lnTo>
                  <a:pt x="897" y="3169"/>
                </a:lnTo>
                <a:lnTo>
                  <a:pt x="1797" y="3169"/>
                </a:lnTo>
                <a:lnTo>
                  <a:pt x="1797" y="3036"/>
                </a:lnTo>
                <a:lnTo>
                  <a:pt x="349" y="3036"/>
                </a:lnTo>
                <a:lnTo>
                  <a:pt x="302" y="3032"/>
                </a:lnTo>
                <a:lnTo>
                  <a:pt x="256" y="3023"/>
                </a:lnTo>
                <a:lnTo>
                  <a:pt x="213" y="3008"/>
                </a:lnTo>
                <a:lnTo>
                  <a:pt x="173" y="2988"/>
                </a:lnTo>
                <a:lnTo>
                  <a:pt x="136" y="2962"/>
                </a:lnTo>
                <a:lnTo>
                  <a:pt x="102" y="2933"/>
                </a:lnTo>
                <a:lnTo>
                  <a:pt x="73" y="2899"/>
                </a:lnTo>
                <a:lnTo>
                  <a:pt x="48" y="2863"/>
                </a:lnTo>
                <a:lnTo>
                  <a:pt x="27" y="2822"/>
                </a:lnTo>
                <a:lnTo>
                  <a:pt x="13" y="2780"/>
                </a:lnTo>
                <a:lnTo>
                  <a:pt x="4" y="2734"/>
                </a:lnTo>
                <a:lnTo>
                  <a:pt x="0" y="2686"/>
                </a:lnTo>
                <a:lnTo>
                  <a:pt x="0" y="969"/>
                </a:lnTo>
                <a:lnTo>
                  <a:pt x="4" y="922"/>
                </a:lnTo>
                <a:lnTo>
                  <a:pt x="13" y="876"/>
                </a:lnTo>
                <a:lnTo>
                  <a:pt x="27" y="833"/>
                </a:lnTo>
                <a:lnTo>
                  <a:pt x="48" y="793"/>
                </a:lnTo>
                <a:lnTo>
                  <a:pt x="73" y="756"/>
                </a:lnTo>
                <a:lnTo>
                  <a:pt x="102" y="722"/>
                </a:lnTo>
                <a:lnTo>
                  <a:pt x="136" y="693"/>
                </a:lnTo>
                <a:lnTo>
                  <a:pt x="173" y="668"/>
                </a:lnTo>
                <a:lnTo>
                  <a:pt x="213" y="647"/>
                </a:lnTo>
                <a:lnTo>
                  <a:pt x="256" y="632"/>
                </a:lnTo>
                <a:lnTo>
                  <a:pt x="302" y="624"/>
                </a:lnTo>
                <a:lnTo>
                  <a:pt x="349" y="620"/>
                </a:lnTo>
                <a:lnTo>
                  <a:pt x="2789" y="620"/>
                </a:lnTo>
                <a:lnTo>
                  <a:pt x="3049" y="283"/>
                </a:lnTo>
                <a:lnTo>
                  <a:pt x="2962" y="322"/>
                </a:lnTo>
                <a:lnTo>
                  <a:pt x="2939" y="329"/>
                </a:lnTo>
                <a:lnTo>
                  <a:pt x="2917" y="331"/>
                </a:lnTo>
                <a:lnTo>
                  <a:pt x="2896" y="326"/>
                </a:lnTo>
                <a:lnTo>
                  <a:pt x="2876" y="315"/>
                </a:lnTo>
                <a:lnTo>
                  <a:pt x="2860" y="300"/>
                </a:lnTo>
                <a:lnTo>
                  <a:pt x="2847" y="281"/>
                </a:lnTo>
                <a:lnTo>
                  <a:pt x="2840" y="259"/>
                </a:lnTo>
                <a:lnTo>
                  <a:pt x="2839" y="237"/>
                </a:lnTo>
                <a:lnTo>
                  <a:pt x="2844" y="215"/>
                </a:lnTo>
                <a:lnTo>
                  <a:pt x="2854" y="195"/>
                </a:lnTo>
                <a:lnTo>
                  <a:pt x="2869" y="179"/>
                </a:lnTo>
                <a:lnTo>
                  <a:pt x="2889" y="166"/>
                </a:lnTo>
                <a:lnTo>
                  <a:pt x="3227" y="8"/>
                </a:lnTo>
                <a:lnTo>
                  <a:pt x="3247" y="1"/>
                </a:lnTo>
                <a:lnTo>
                  <a:pt x="3269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1270445" y="1536192"/>
            <a:ext cx="10698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31" name="TextBox 30"/>
          <p:cNvSpPr txBox="1"/>
          <p:nvPr/>
        </p:nvSpPr>
        <p:spPr>
          <a:xfrm>
            <a:off x="1063257" y="1222659"/>
            <a:ext cx="1529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>
                <a:latin typeface="+mj-lt"/>
              </a:rPr>
              <a:t>ПРОФИЦИТ</a:t>
            </a:r>
            <a:endParaRPr lang="ru-RU" sz="1800" dirty="0">
              <a:latin typeface="+mj-lt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572539" y="1254642"/>
            <a:ext cx="32216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>
                <a:latin typeface="+mj-lt"/>
              </a:rPr>
              <a:t>СБАЛАНСИРОВАННОСТЬ</a:t>
            </a:r>
            <a:endParaRPr lang="ru-RU" sz="1800" dirty="0">
              <a:latin typeface="+mj-lt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533800" y="1254642"/>
            <a:ext cx="14294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>
                <a:latin typeface="+mj-lt"/>
              </a:rPr>
              <a:t>ДЕФИЦИТ</a:t>
            </a:r>
            <a:endParaRPr lang="ru-RU" sz="1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55670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4"/>
          <p:cNvGrpSpPr/>
          <p:nvPr/>
        </p:nvGrpSpPr>
        <p:grpSpPr>
          <a:xfrm>
            <a:off x="426276" y="1658679"/>
            <a:ext cx="9067601" cy="4722250"/>
            <a:chOff x="524647" y="2253732"/>
            <a:chExt cx="11160124" cy="3697428"/>
          </a:xfrm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xmlns="" id="{9B74211A-D6CB-41D1-BACC-D2964CAE5D9E}"/>
                </a:ext>
              </a:extLst>
            </p:cNvPr>
            <p:cNvSpPr/>
            <p:nvPr/>
          </p:nvSpPr>
          <p:spPr>
            <a:xfrm>
              <a:off x="524647" y="2438398"/>
              <a:ext cx="3413760" cy="3056709"/>
            </a:xfrm>
            <a:prstGeom prst="rect">
              <a:avLst/>
            </a:prstGeom>
            <a:noFill/>
            <a:ln w="381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201135DF-5792-4C0B-8E11-8B72D01A8684}"/>
                </a:ext>
              </a:extLst>
            </p:cNvPr>
            <p:cNvSpPr/>
            <p:nvPr/>
          </p:nvSpPr>
          <p:spPr>
            <a:xfrm>
              <a:off x="4397829" y="2438398"/>
              <a:ext cx="3413760" cy="3056709"/>
            </a:xfrm>
            <a:prstGeom prst="rect">
              <a:avLst/>
            </a:prstGeom>
            <a:noFill/>
            <a:ln w="381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0B26C619-63F5-4118-A6FD-479021781295}"/>
                </a:ext>
              </a:extLst>
            </p:cNvPr>
            <p:cNvSpPr/>
            <p:nvPr/>
          </p:nvSpPr>
          <p:spPr>
            <a:xfrm>
              <a:off x="8271011" y="2438398"/>
              <a:ext cx="3413760" cy="3056709"/>
            </a:xfrm>
            <a:prstGeom prst="rect">
              <a:avLst/>
            </a:prstGeom>
            <a:noFill/>
            <a:ln w="381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87C642D4-8A94-4D19-9306-6E59F74D8CB8}"/>
                </a:ext>
              </a:extLst>
            </p:cNvPr>
            <p:cNvSpPr/>
            <p:nvPr/>
          </p:nvSpPr>
          <p:spPr>
            <a:xfrm>
              <a:off x="1236166" y="2253732"/>
              <a:ext cx="2025565" cy="707886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pPr algn="ctr"/>
              <a:r>
                <a:rPr lang="ru-RU" sz="2000" b="1" dirty="0" smtClean="0">
                  <a:solidFill>
                    <a:schemeClr val="accent1"/>
                  </a:solidFill>
                  <a:latin typeface="+mj-lt"/>
                </a:rPr>
                <a:t>НАЛОГОВЫЕ </a:t>
              </a:r>
            </a:p>
            <a:p>
              <a:pPr algn="ctr"/>
              <a:r>
                <a:rPr lang="ru-RU" sz="2000" b="1" dirty="0" smtClean="0">
                  <a:solidFill>
                    <a:schemeClr val="accent1"/>
                  </a:solidFill>
                  <a:latin typeface="+mj-lt"/>
                </a:rPr>
                <a:t>ДОХОДЫ</a:t>
              </a:r>
              <a:endParaRPr lang="ru-RU" sz="2000" b="1" dirty="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52E11D20-F7E7-4743-A521-705262A016AF}"/>
                </a:ext>
              </a:extLst>
            </p:cNvPr>
            <p:cNvSpPr/>
            <p:nvPr/>
          </p:nvSpPr>
          <p:spPr>
            <a:xfrm>
              <a:off x="4915350" y="2253732"/>
              <a:ext cx="2378720" cy="707886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pPr algn="ctr"/>
              <a:r>
                <a:rPr lang="ru-RU" sz="2000" b="1" dirty="0" smtClean="0">
                  <a:solidFill>
                    <a:schemeClr val="accent1"/>
                  </a:solidFill>
                  <a:latin typeface="+mj-lt"/>
                </a:rPr>
                <a:t>НЕНАЛОГОВЫЕ </a:t>
              </a:r>
            </a:p>
            <a:p>
              <a:pPr algn="ctr"/>
              <a:r>
                <a:rPr lang="ru-RU" sz="2000" b="1" dirty="0" smtClean="0">
                  <a:solidFill>
                    <a:schemeClr val="accent1"/>
                  </a:solidFill>
                  <a:latin typeface="+mj-lt"/>
                </a:rPr>
                <a:t>ДОХОДЫ</a:t>
              </a: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48E7B834-10E0-4C82-97B2-50D2DC48CACD}"/>
                </a:ext>
              </a:extLst>
            </p:cNvPr>
            <p:cNvSpPr/>
            <p:nvPr/>
          </p:nvSpPr>
          <p:spPr>
            <a:xfrm>
              <a:off x="8653193" y="2253732"/>
              <a:ext cx="2649405" cy="707886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pPr algn="ctr"/>
              <a:r>
                <a:rPr lang="ru-RU" sz="2000" b="1" dirty="0" smtClean="0">
                  <a:solidFill>
                    <a:schemeClr val="accent1"/>
                  </a:solidFill>
                  <a:latin typeface="+mj-lt"/>
                </a:rPr>
                <a:t>БЕЗВОЗМЕЗДНЫЕ</a:t>
              </a:r>
            </a:p>
            <a:p>
              <a:pPr algn="ctr"/>
              <a:r>
                <a:rPr lang="ru-RU" sz="2000" b="1" dirty="0" smtClean="0">
                  <a:solidFill>
                    <a:schemeClr val="accent1"/>
                  </a:solidFill>
                  <a:latin typeface="+mj-lt"/>
                </a:rPr>
                <a:t> ПОСТУПЛЕНИЯ</a:t>
              </a:r>
              <a:endParaRPr lang="ru-RU" sz="2000" b="1" dirty="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xmlns="" id="{857205F2-AA6D-43A9-B884-233967132FCF}"/>
                </a:ext>
              </a:extLst>
            </p:cNvPr>
            <p:cNvSpPr/>
            <p:nvPr/>
          </p:nvSpPr>
          <p:spPr>
            <a:xfrm>
              <a:off x="542935" y="3058060"/>
              <a:ext cx="3413760" cy="28931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defRPr/>
              </a:pPr>
              <a:r>
                <a:rPr lang="ru-RU" sz="1400" dirty="0" smtClean="0">
                  <a:solidFill>
                    <a:srgbClr val="000000"/>
                  </a:solidFill>
                  <a:cs typeface="Times New Roman" pitchFamily="18" charset="0"/>
                </a:rPr>
                <a:t>Поступления от уплаты налогов, установленных Налоговым Кодексом Российской Федерации (налог на доходы физических лиц; земельный налог; налог на имущество физических лиц</a:t>
              </a:r>
              <a:r>
                <a:rPr lang="en-US" sz="1400" dirty="0" smtClean="0">
                  <a:solidFill>
                    <a:srgbClr val="000000"/>
                  </a:solidFill>
                  <a:cs typeface="Times New Roman" pitchFamily="18" charset="0"/>
                </a:rPr>
                <a:t>;</a:t>
              </a:r>
              <a:r>
                <a:rPr lang="ru-RU" sz="1400" dirty="0" smtClean="0">
                  <a:solidFill>
                    <a:srgbClr val="000000"/>
                  </a:solidFill>
                  <a:cs typeface="Times New Roman" pitchFamily="18" charset="0"/>
                </a:rPr>
                <a:t> госпошлина; н</a:t>
              </a:r>
              <a:r>
                <a:rPr lang="ru-RU" sz="1400" dirty="0" smtClean="0">
                  <a:cs typeface="Times New Roman" pitchFamily="18" charset="0"/>
                </a:rPr>
                <a:t>алог взимаемый в связи с применением упрощенной и патентной системы налогообложения,</a:t>
              </a:r>
              <a:r>
                <a:rPr lang="ru-RU" sz="1400" dirty="0" smtClean="0"/>
                <a:t> </a:t>
              </a:r>
              <a:r>
                <a:rPr lang="ru-RU" sz="1400" dirty="0" smtClean="0">
                  <a:cs typeface="Times New Roman" pitchFamily="18" charset="0"/>
                </a:rPr>
                <a:t>акцизы на нефтепродукты, единый </a:t>
              </a:r>
              <a:r>
                <a:rPr lang="ru-RU" sz="1400" dirty="0" err="1" smtClean="0">
                  <a:cs typeface="Times New Roman" pitchFamily="18" charset="0"/>
                </a:rPr>
                <a:t>сельско</a:t>
              </a:r>
              <a:r>
                <a:rPr lang="ru-RU" sz="1400" dirty="0" smtClean="0">
                  <a:cs typeface="Times New Roman" pitchFamily="18" charset="0"/>
                </a:rPr>
                <a:t> - хозяйственный налог и другие) </a:t>
              </a: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xmlns="" id="{65C6B5E8-E043-4CC9-8BFC-8F8467088EA5}"/>
                </a:ext>
              </a:extLst>
            </p:cNvPr>
            <p:cNvSpPr/>
            <p:nvPr/>
          </p:nvSpPr>
          <p:spPr>
            <a:xfrm>
              <a:off x="4397828" y="3072384"/>
              <a:ext cx="3413760" cy="22467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tabLst>
                  <a:tab pos="50800" algn="l"/>
                  <a:tab pos="152400" algn="l"/>
                  <a:tab pos="203200" algn="l"/>
                  <a:tab pos="254000" algn="l"/>
                  <a:tab pos="381000" algn="l"/>
                  <a:tab pos="469900" algn="l"/>
                  <a:tab pos="673100" algn="l"/>
                </a:tabLst>
                <a:defRPr/>
              </a:pPr>
              <a:r>
                <a:rPr lang="ru-RU" altLang="zh-CN" sz="1400" dirty="0" smtClean="0">
                  <a:solidFill>
                    <a:srgbClr val="000000"/>
                  </a:solidFill>
                  <a:cs typeface="Times New Roman" pitchFamily="18" charset="0"/>
                </a:rPr>
                <a:t>К  неналоговым доходам относятся: </a:t>
              </a:r>
              <a:r>
                <a:rPr lang="ru-RU" sz="1400" dirty="0" smtClean="0">
                  <a:solidFill>
                    <a:srgbClr val="000000"/>
                  </a:solidFill>
                  <a:cs typeface="Times New Roman" pitchFamily="18" charset="0"/>
                </a:rPr>
                <a:t>доходы от использования имущества, доходы от продажи материальных и нематериальных активов, доходы от оказания платных услуг</a:t>
              </a:r>
              <a:r>
                <a:rPr lang="en-US" altLang="zh-CN" sz="1400" dirty="0" smtClean="0">
                  <a:solidFill>
                    <a:srgbClr val="000000"/>
                  </a:solidFill>
                  <a:cs typeface="Times New Roman" pitchFamily="18" charset="0"/>
                </a:rPr>
                <a:t>, а </a:t>
              </a:r>
              <a:r>
                <a:rPr lang="ru-RU" altLang="zh-CN" sz="1400" dirty="0" smtClean="0">
                  <a:solidFill>
                    <a:srgbClr val="000000"/>
                  </a:solidFill>
                  <a:cs typeface="Times New Roman" pitchFamily="18" charset="0"/>
                </a:rPr>
                <a:t>также платежи в виде штрафов или иных санкций за нарушение законодательства и другие.</a:t>
              </a:r>
              <a:endParaRPr lang="ru-RU" sz="1400" dirty="0" smtClean="0">
                <a:solidFill>
                  <a:srgbClr val="000000"/>
                </a:solidFill>
                <a:cs typeface="Times New Roman" pitchFamily="18" charset="0"/>
              </a:endParaRP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xmlns="" id="{9327FF9C-F7BE-4B27-B20B-BEDA4E5EF927}"/>
                </a:ext>
              </a:extLst>
            </p:cNvPr>
            <p:cNvSpPr/>
            <p:nvPr/>
          </p:nvSpPr>
          <p:spPr>
            <a:xfrm>
              <a:off x="8271011" y="3040988"/>
              <a:ext cx="3413760" cy="18158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defRPr/>
              </a:pPr>
              <a:r>
                <a:rPr lang="ru-RU" sz="1400" dirty="0" smtClean="0">
                  <a:solidFill>
                    <a:srgbClr val="000000"/>
                  </a:solidFill>
                  <a:cs typeface="Times New Roman" pitchFamily="18" charset="0"/>
                </a:rPr>
                <a:t>Поступления в бюджет на безвозмездной и безвозвратной основе из областного бюджета (дотации, субсидии, субвенции), а также перечисления от физических и юридических лиц (кроме налоговых и неналоговых доходов).</a:t>
              </a:r>
              <a:endParaRPr lang="ru-RU" sz="1400" dirty="0">
                <a:solidFill>
                  <a:srgbClr val="000000"/>
                </a:solidFill>
                <a:cs typeface="Times New Roman" pitchFamily="18" charset="0"/>
              </a:endParaRPr>
            </a:p>
          </p:txBody>
        </p:sp>
      </p:grpSp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93D82896-AE16-455A-91F6-555797E27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573" y="1250023"/>
            <a:ext cx="8827959" cy="69592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ДОХОДЫ БЮДЖЕТА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43933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>
            <a:extLst>
              <a:ext uri="{FF2B5EF4-FFF2-40B4-BE49-F238E27FC236}">
                <a16:creationId xmlns:a16="http://schemas.microsoft.com/office/drawing/2014/main" xmlns="" id="{E8B18603-9BA0-4484-AD88-CB3CB227AE7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pPr marL="173038"/>
            <a:endParaRPr lang="ru-RU" b="1" dirty="0" smtClean="0">
              <a:solidFill>
                <a:srgbClr val="0071BB"/>
              </a:solidFill>
            </a:endParaRPr>
          </a:p>
          <a:p>
            <a:pPr marL="173038"/>
            <a:r>
              <a:rPr lang="ru-RU" b="1" dirty="0" smtClean="0">
                <a:solidFill>
                  <a:srgbClr val="0071BB"/>
                </a:solidFill>
              </a:rPr>
              <a:t>СУБСИДИИ</a:t>
            </a:r>
          </a:p>
          <a:p>
            <a:pPr lvl="0"/>
            <a:endParaRPr lang="ru-RU" b="1" dirty="0">
              <a:solidFill>
                <a:srgbClr val="0071BB"/>
              </a:solidFill>
            </a:endParaRP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xmlns="" id="{3FA0E64D-464F-481E-A9FF-3E59949F653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ru-RU" b="1" dirty="0" smtClean="0">
              <a:solidFill>
                <a:schemeClr val="accent1"/>
              </a:solidFill>
            </a:endParaRPr>
          </a:p>
          <a:p>
            <a:r>
              <a:rPr lang="ru-RU" b="1" dirty="0" smtClean="0">
                <a:solidFill>
                  <a:schemeClr val="accent1"/>
                </a:solidFill>
              </a:rPr>
              <a:t>СУБВЕНЦИИ</a:t>
            </a:r>
          </a:p>
          <a:p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78E6F519-C116-4681-9FD9-07AA56A6E5B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ru-RU" b="1" dirty="0" smtClean="0">
              <a:solidFill>
                <a:schemeClr val="accent4"/>
              </a:solidFill>
            </a:endParaRPr>
          </a:p>
          <a:p>
            <a:r>
              <a:rPr lang="ru-RU" b="1" dirty="0" smtClean="0">
                <a:solidFill>
                  <a:schemeClr val="accent4"/>
                </a:solidFill>
              </a:rPr>
              <a:t>ДОТАЦИИ </a:t>
            </a:r>
          </a:p>
          <a:p>
            <a:endParaRPr lang="ru-RU" b="1" dirty="0">
              <a:solidFill>
                <a:schemeClr val="accent4"/>
              </a:solidFill>
            </a:endParaRP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xmlns="" id="{90828932-A9B3-41A3-B6A1-9D5437C578F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960430" y="1683323"/>
            <a:ext cx="4533800" cy="4317444"/>
          </a:xfrm>
        </p:spPr>
        <p:txBody>
          <a:bodyPr>
            <a:normAutofit/>
          </a:bodyPr>
          <a:lstStyle/>
          <a:p>
            <a:pPr marL="173038"/>
            <a:r>
              <a:rPr lang="ru-RU" dirty="0" smtClean="0">
                <a:cs typeface="Times New Roman" pitchFamily="18" charset="0"/>
              </a:rPr>
              <a:t>(от лат. «</a:t>
            </a:r>
            <a:r>
              <a:rPr lang="ru-RU" dirty="0" err="1" smtClean="0">
                <a:cs typeface="Times New Roman" pitchFamily="18" charset="0"/>
              </a:rPr>
              <a:t>Dotatio</a:t>
            </a:r>
            <a:r>
              <a:rPr lang="ru-RU" dirty="0" smtClean="0">
                <a:cs typeface="Times New Roman" pitchFamily="18" charset="0"/>
              </a:rPr>
              <a:t>» - дар, пожертвование)</a:t>
            </a:r>
            <a:r>
              <a:rPr lang="en-US" dirty="0" smtClean="0">
                <a:cs typeface="Times New Roman" pitchFamily="18" charset="0"/>
              </a:rPr>
              <a:t> </a:t>
            </a:r>
            <a:r>
              <a:rPr lang="ru-RU" dirty="0" smtClean="0">
                <a:cs typeface="Times New Roman" pitchFamily="18" charset="0"/>
              </a:rPr>
              <a:t>Предоставляются без определения конкретной цели их использования</a:t>
            </a:r>
          </a:p>
          <a:p>
            <a:pPr marL="173038"/>
            <a:endParaRPr lang="ru-RU" dirty="0" smtClean="0">
              <a:cs typeface="Times New Roman" pitchFamily="18" charset="0"/>
            </a:endParaRPr>
          </a:p>
          <a:p>
            <a:pPr marL="173038"/>
            <a:endParaRPr lang="ru-RU" dirty="0" smtClean="0">
              <a:cs typeface="Times New Roman" pitchFamily="18" charset="0"/>
            </a:endParaRPr>
          </a:p>
          <a:p>
            <a:pPr marL="173038"/>
            <a:r>
              <a:rPr lang="ru-RU" dirty="0" smtClean="0">
                <a:cs typeface="Times New Roman" pitchFamily="18" charset="0"/>
              </a:rPr>
              <a:t> (от лат. «</a:t>
            </a:r>
            <a:r>
              <a:rPr lang="ru-RU" dirty="0" err="1" smtClean="0">
                <a:cs typeface="Times New Roman" pitchFamily="18" charset="0"/>
              </a:rPr>
              <a:t>Subvenire</a:t>
            </a:r>
            <a:r>
              <a:rPr lang="ru-RU" dirty="0" smtClean="0">
                <a:cs typeface="Times New Roman" pitchFamily="18" charset="0"/>
              </a:rPr>
              <a:t>» -</a:t>
            </a:r>
            <a:r>
              <a:rPr lang="en-US" dirty="0" smtClean="0">
                <a:cs typeface="Times New Roman" pitchFamily="18" charset="0"/>
              </a:rPr>
              <a:t> </a:t>
            </a:r>
            <a:r>
              <a:rPr lang="ru-RU" dirty="0" smtClean="0">
                <a:cs typeface="Times New Roman" pitchFamily="18" charset="0"/>
              </a:rPr>
              <a:t>приходить на помощь)</a:t>
            </a:r>
            <a:r>
              <a:rPr lang="en-US" dirty="0" smtClean="0">
                <a:cs typeface="Times New Roman" pitchFamily="18" charset="0"/>
              </a:rPr>
              <a:t> </a:t>
            </a:r>
            <a:r>
              <a:rPr lang="ru-RU" dirty="0" smtClean="0">
                <a:cs typeface="Times New Roman" pitchFamily="18" charset="0"/>
              </a:rPr>
              <a:t>Предоставляются на финансирование</a:t>
            </a:r>
            <a:r>
              <a:rPr lang="en-US" dirty="0" smtClean="0">
                <a:cs typeface="Times New Roman" pitchFamily="18" charset="0"/>
              </a:rPr>
              <a:t> </a:t>
            </a:r>
            <a:r>
              <a:rPr lang="ru-RU" dirty="0" smtClean="0">
                <a:cs typeface="Times New Roman" pitchFamily="18" charset="0"/>
              </a:rPr>
              <a:t>«переданных» другим публично-правовым образованиям полномочий</a:t>
            </a:r>
          </a:p>
          <a:p>
            <a:pPr marL="173038"/>
            <a:endParaRPr lang="ru-RU" dirty="0" smtClean="0">
              <a:cs typeface="Times New Roman" pitchFamily="18" charset="0"/>
            </a:endParaRPr>
          </a:p>
          <a:p>
            <a:pPr marL="173038"/>
            <a:endParaRPr lang="ru-RU" dirty="0" smtClean="0">
              <a:cs typeface="Times New Roman" pitchFamily="18" charset="0"/>
            </a:endParaRPr>
          </a:p>
          <a:p>
            <a:pPr marL="173038"/>
            <a:r>
              <a:rPr lang="ru-RU" b="1" dirty="0" smtClean="0">
                <a:cs typeface="Times New Roman" pitchFamily="18" charset="0"/>
              </a:rPr>
              <a:t> </a:t>
            </a:r>
            <a:r>
              <a:rPr lang="ru-RU" dirty="0" smtClean="0">
                <a:cs typeface="Times New Roman" pitchFamily="18" charset="0"/>
              </a:rPr>
              <a:t>(от лат. «</a:t>
            </a:r>
            <a:r>
              <a:rPr lang="ru-RU" dirty="0" err="1" smtClean="0">
                <a:cs typeface="Times New Roman" pitchFamily="18" charset="0"/>
              </a:rPr>
              <a:t>Subsidium</a:t>
            </a:r>
            <a:r>
              <a:rPr lang="ru-RU" dirty="0" smtClean="0">
                <a:cs typeface="Times New Roman" pitchFamily="18" charset="0"/>
              </a:rPr>
              <a:t>» -поддержка)</a:t>
            </a:r>
            <a:r>
              <a:rPr lang="en-US" dirty="0" smtClean="0">
                <a:cs typeface="Times New Roman" pitchFamily="18" charset="0"/>
              </a:rPr>
              <a:t> </a:t>
            </a:r>
            <a:r>
              <a:rPr lang="ru-RU" dirty="0" smtClean="0">
                <a:cs typeface="Times New Roman" pitchFamily="18" charset="0"/>
              </a:rPr>
              <a:t>Предоставляются на условиях долевого</a:t>
            </a:r>
            <a:r>
              <a:rPr lang="en-US" dirty="0" smtClean="0">
                <a:cs typeface="Times New Roman" pitchFamily="18" charset="0"/>
              </a:rPr>
              <a:t> </a:t>
            </a:r>
            <a:r>
              <a:rPr lang="ru-RU" dirty="0" err="1" smtClean="0">
                <a:cs typeface="Times New Roman" pitchFamily="18" charset="0"/>
              </a:rPr>
              <a:t>софинансирования</a:t>
            </a:r>
            <a:r>
              <a:rPr lang="en-US" dirty="0" smtClean="0">
                <a:cs typeface="Times New Roman" pitchFamily="18" charset="0"/>
              </a:rPr>
              <a:t> </a:t>
            </a:r>
            <a:r>
              <a:rPr lang="ru-RU" dirty="0" smtClean="0">
                <a:cs typeface="Times New Roman" pitchFamily="18" charset="0"/>
              </a:rPr>
              <a:t> расходов других</a:t>
            </a:r>
            <a:r>
              <a:rPr lang="en-US" dirty="0" smtClean="0">
                <a:cs typeface="Times New Roman" pitchFamily="18" charset="0"/>
              </a:rPr>
              <a:t> </a:t>
            </a:r>
            <a:r>
              <a:rPr lang="ru-RU" dirty="0" smtClean="0">
                <a:cs typeface="Times New Roman" pitchFamily="18" charset="0"/>
              </a:rPr>
              <a:t>бюджетов</a:t>
            </a:r>
          </a:p>
          <a:p>
            <a:pPr>
              <a:buNone/>
            </a:pPr>
            <a:endParaRPr lang="ru-RU" dirty="0"/>
          </a:p>
          <a:p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711C2A0-D9EF-47F4-A3C8-9253863BA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92239"/>
            <a:ext cx="9906000" cy="695924"/>
          </a:xfrm>
        </p:spPr>
        <p:txBody>
          <a:bodyPr>
            <a:normAutofit fontScale="90000"/>
          </a:bodyPr>
          <a:lstStyle/>
          <a:p>
            <a:pPr fontAlgn="auto">
              <a:lnSpc>
                <a:spcPts val="2400"/>
              </a:lnSpc>
              <a:spcAft>
                <a:spcPts val="0"/>
              </a:spcAft>
              <a:defRPr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МЕЖБЮДЖЕТНЫЕ ТРАНСФЕРТЫ 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400" b="0" dirty="0" smtClean="0">
                <a:latin typeface="+mn-lt"/>
              </a:rPr>
              <a:t>– денежные средства, перечисляемые из одного бюджета бюджетной системы РФ другому, и являются основным видом безвозмездных перечислений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u="sng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u="sng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18" name="Рисунок 17" descr="Диаграмма с подъемом">
            <a:extLst>
              <a:ext uri="{FF2B5EF4-FFF2-40B4-BE49-F238E27FC236}">
                <a16:creationId xmlns:a16="http://schemas.microsoft.com/office/drawing/2014/main" xmlns="" id="{C94BEF25-8034-4310-A500-B111A6DA692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637400" y="1891364"/>
            <a:ext cx="351000" cy="432000"/>
          </a:xfrm>
          <a:prstGeom prst="rect">
            <a:avLst/>
          </a:prstGeom>
        </p:spPr>
      </p:pic>
      <p:pic>
        <p:nvPicPr>
          <p:cNvPr id="26" name="Рисунок 25" descr="Рукопожатие">
            <a:extLst>
              <a:ext uri="{FF2B5EF4-FFF2-40B4-BE49-F238E27FC236}">
                <a16:creationId xmlns:a16="http://schemas.microsoft.com/office/drawing/2014/main" xmlns="" id="{2500B118-F5CD-4B0E-B823-9E310AB9EE5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/>
        </p:blipFill>
        <p:spPr>
          <a:xfrm>
            <a:off x="610256" y="4967892"/>
            <a:ext cx="413049" cy="508368"/>
          </a:xfrm>
          <a:prstGeom prst="rect">
            <a:avLst/>
          </a:prstGeom>
        </p:spPr>
      </p:pic>
      <p:grpSp>
        <p:nvGrpSpPr>
          <p:cNvPr id="10" name="Group 831"/>
          <p:cNvGrpSpPr/>
          <p:nvPr/>
        </p:nvGrpSpPr>
        <p:grpSpPr>
          <a:xfrm>
            <a:off x="665251" y="3436482"/>
            <a:ext cx="301880" cy="369147"/>
            <a:chOff x="2516188" y="3090863"/>
            <a:chExt cx="492125" cy="488950"/>
          </a:xfrm>
          <a:solidFill>
            <a:schemeClr val="bg1"/>
          </a:solidFill>
        </p:grpSpPr>
        <p:sp>
          <p:nvSpPr>
            <p:cNvPr id="11" name="Freeform 284"/>
            <p:cNvSpPr>
              <a:spLocks/>
            </p:cNvSpPr>
            <p:nvPr/>
          </p:nvSpPr>
          <p:spPr bwMode="auto">
            <a:xfrm>
              <a:off x="2716213" y="3090863"/>
              <a:ext cx="93662" cy="93663"/>
            </a:xfrm>
            <a:custGeom>
              <a:avLst/>
              <a:gdLst>
                <a:gd name="T0" fmla="*/ 323 w 645"/>
                <a:gd name="T1" fmla="*/ 0 h 649"/>
                <a:gd name="T2" fmla="*/ 366 w 645"/>
                <a:gd name="T3" fmla="*/ 3 h 649"/>
                <a:gd name="T4" fmla="*/ 409 w 645"/>
                <a:gd name="T5" fmla="*/ 12 h 649"/>
                <a:gd name="T6" fmla="*/ 448 w 645"/>
                <a:gd name="T7" fmla="*/ 25 h 649"/>
                <a:gd name="T8" fmla="*/ 485 w 645"/>
                <a:gd name="T9" fmla="*/ 44 h 649"/>
                <a:gd name="T10" fmla="*/ 520 w 645"/>
                <a:gd name="T11" fmla="*/ 68 h 649"/>
                <a:gd name="T12" fmla="*/ 551 w 645"/>
                <a:gd name="T13" fmla="*/ 95 h 649"/>
                <a:gd name="T14" fmla="*/ 578 w 645"/>
                <a:gd name="T15" fmla="*/ 126 h 649"/>
                <a:gd name="T16" fmla="*/ 601 w 645"/>
                <a:gd name="T17" fmla="*/ 161 h 649"/>
                <a:gd name="T18" fmla="*/ 620 w 645"/>
                <a:gd name="T19" fmla="*/ 198 h 649"/>
                <a:gd name="T20" fmla="*/ 634 w 645"/>
                <a:gd name="T21" fmla="*/ 238 h 649"/>
                <a:gd name="T22" fmla="*/ 642 w 645"/>
                <a:gd name="T23" fmla="*/ 281 h 649"/>
                <a:gd name="T24" fmla="*/ 645 w 645"/>
                <a:gd name="T25" fmla="*/ 324 h 649"/>
                <a:gd name="T26" fmla="*/ 642 w 645"/>
                <a:gd name="T27" fmla="*/ 368 h 649"/>
                <a:gd name="T28" fmla="*/ 634 w 645"/>
                <a:gd name="T29" fmla="*/ 410 h 649"/>
                <a:gd name="T30" fmla="*/ 620 w 645"/>
                <a:gd name="T31" fmla="*/ 451 h 649"/>
                <a:gd name="T32" fmla="*/ 601 w 645"/>
                <a:gd name="T33" fmla="*/ 488 h 649"/>
                <a:gd name="T34" fmla="*/ 578 w 645"/>
                <a:gd name="T35" fmla="*/ 522 h 649"/>
                <a:gd name="T36" fmla="*/ 551 w 645"/>
                <a:gd name="T37" fmla="*/ 554 h 649"/>
                <a:gd name="T38" fmla="*/ 520 w 645"/>
                <a:gd name="T39" fmla="*/ 581 h 649"/>
                <a:gd name="T40" fmla="*/ 485 w 645"/>
                <a:gd name="T41" fmla="*/ 604 h 649"/>
                <a:gd name="T42" fmla="*/ 448 w 645"/>
                <a:gd name="T43" fmla="*/ 623 h 649"/>
                <a:gd name="T44" fmla="*/ 409 w 645"/>
                <a:gd name="T45" fmla="*/ 637 h 649"/>
                <a:gd name="T46" fmla="*/ 366 w 645"/>
                <a:gd name="T47" fmla="*/ 645 h 649"/>
                <a:gd name="T48" fmla="*/ 323 w 645"/>
                <a:gd name="T49" fmla="*/ 649 h 649"/>
                <a:gd name="T50" fmla="*/ 279 w 645"/>
                <a:gd name="T51" fmla="*/ 645 h 649"/>
                <a:gd name="T52" fmla="*/ 236 w 645"/>
                <a:gd name="T53" fmla="*/ 637 h 649"/>
                <a:gd name="T54" fmla="*/ 197 w 645"/>
                <a:gd name="T55" fmla="*/ 623 h 649"/>
                <a:gd name="T56" fmla="*/ 160 w 645"/>
                <a:gd name="T57" fmla="*/ 604 h 649"/>
                <a:gd name="T58" fmla="*/ 126 w 645"/>
                <a:gd name="T59" fmla="*/ 581 h 649"/>
                <a:gd name="T60" fmla="*/ 94 w 645"/>
                <a:gd name="T61" fmla="*/ 554 h 649"/>
                <a:gd name="T62" fmla="*/ 68 w 645"/>
                <a:gd name="T63" fmla="*/ 522 h 649"/>
                <a:gd name="T64" fmla="*/ 45 w 645"/>
                <a:gd name="T65" fmla="*/ 488 h 649"/>
                <a:gd name="T66" fmla="*/ 25 w 645"/>
                <a:gd name="T67" fmla="*/ 451 h 649"/>
                <a:gd name="T68" fmla="*/ 12 w 645"/>
                <a:gd name="T69" fmla="*/ 410 h 649"/>
                <a:gd name="T70" fmla="*/ 3 w 645"/>
                <a:gd name="T71" fmla="*/ 368 h 649"/>
                <a:gd name="T72" fmla="*/ 0 w 645"/>
                <a:gd name="T73" fmla="*/ 324 h 649"/>
                <a:gd name="T74" fmla="*/ 3 w 645"/>
                <a:gd name="T75" fmla="*/ 281 h 649"/>
                <a:gd name="T76" fmla="*/ 12 w 645"/>
                <a:gd name="T77" fmla="*/ 238 h 649"/>
                <a:gd name="T78" fmla="*/ 25 w 645"/>
                <a:gd name="T79" fmla="*/ 198 h 649"/>
                <a:gd name="T80" fmla="*/ 45 w 645"/>
                <a:gd name="T81" fmla="*/ 161 h 649"/>
                <a:gd name="T82" fmla="*/ 68 w 645"/>
                <a:gd name="T83" fmla="*/ 126 h 649"/>
                <a:gd name="T84" fmla="*/ 94 w 645"/>
                <a:gd name="T85" fmla="*/ 95 h 649"/>
                <a:gd name="T86" fmla="*/ 126 w 645"/>
                <a:gd name="T87" fmla="*/ 68 h 649"/>
                <a:gd name="T88" fmla="*/ 160 w 645"/>
                <a:gd name="T89" fmla="*/ 44 h 649"/>
                <a:gd name="T90" fmla="*/ 197 w 645"/>
                <a:gd name="T91" fmla="*/ 25 h 649"/>
                <a:gd name="T92" fmla="*/ 236 w 645"/>
                <a:gd name="T93" fmla="*/ 12 h 649"/>
                <a:gd name="T94" fmla="*/ 279 w 645"/>
                <a:gd name="T95" fmla="*/ 3 h 649"/>
                <a:gd name="T96" fmla="*/ 323 w 645"/>
                <a:gd name="T97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45" h="649">
                  <a:moveTo>
                    <a:pt x="323" y="0"/>
                  </a:moveTo>
                  <a:lnTo>
                    <a:pt x="366" y="3"/>
                  </a:lnTo>
                  <a:lnTo>
                    <a:pt x="409" y="12"/>
                  </a:lnTo>
                  <a:lnTo>
                    <a:pt x="448" y="25"/>
                  </a:lnTo>
                  <a:lnTo>
                    <a:pt x="485" y="44"/>
                  </a:lnTo>
                  <a:lnTo>
                    <a:pt x="520" y="68"/>
                  </a:lnTo>
                  <a:lnTo>
                    <a:pt x="551" y="95"/>
                  </a:lnTo>
                  <a:lnTo>
                    <a:pt x="578" y="126"/>
                  </a:lnTo>
                  <a:lnTo>
                    <a:pt x="601" y="161"/>
                  </a:lnTo>
                  <a:lnTo>
                    <a:pt x="620" y="198"/>
                  </a:lnTo>
                  <a:lnTo>
                    <a:pt x="634" y="238"/>
                  </a:lnTo>
                  <a:lnTo>
                    <a:pt x="642" y="281"/>
                  </a:lnTo>
                  <a:lnTo>
                    <a:pt x="645" y="324"/>
                  </a:lnTo>
                  <a:lnTo>
                    <a:pt x="642" y="368"/>
                  </a:lnTo>
                  <a:lnTo>
                    <a:pt x="634" y="410"/>
                  </a:lnTo>
                  <a:lnTo>
                    <a:pt x="620" y="451"/>
                  </a:lnTo>
                  <a:lnTo>
                    <a:pt x="601" y="488"/>
                  </a:lnTo>
                  <a:lnTo>
                    <a:pt x="578" y="522"/>
                  </a:lnTo>
                  <a:lnTo>
                    <a:pt x="551" y="554"/>
                  </a:lnTo>
                  <a:lnTo>
                    <a:pt x="520" y="581"/>
                  </a:lnTo>
                  <a:lnTo>
                    <a:pt x="485" y="604"/>
                  </a:lnTo>
                  <a:lnTo>
                    <a:pt x="448" y="623"/>
                  </a:lnTo>
                  <a:lnTo>
                    <a:pt x="409" y="637"/>
                  </a:lnTo>
                  <a:lnTo>
                    <a:pt x="366" y="645"/>
                  </a:lnTo>
                  <a:lnTo>
                    <a:pt x="323" y="649"/>
                  </a:lnTo>
                  <a:lnTo>
                    <a:pt x="279" y="645"/>
                  </a:lnTo>
                  <a:lnTo>
                    <a:pt x="236" y="637"/>
                  </a:lnTo>
                  <a:lnTo>
                    <a:pt x="197" y="623"/>
                  </a:lnTo>
                  <a:lnTo>
                    <a:pt x="160" y="604"/>
                  </a:lnTo>
                  <a:lnTo>
                    <a:pt x="126" y="581"/>
                  </a:lnTo>
                  <a:lnTo>
                    <a:pt x="94" y="554"/>
                  </a:lnTo>
                  <a:lnTo>
                    <a:pt x="68" y="522"/>
                  </a:lnTo>
                  <a:lnTo>
                    <a:pt x="45" y="488"/>
                  </a:lnTo>
                  <a:lnTo>
                    <a:pt x="25" y="451"/>
                  </a:lnTo>
                  <a:lnTo>
                    <a:pt x="12" y="410"/>
                  </a:lnTo>
                  <a:lnTo>
                    <a:pt x="3" y="368"/>
                  </a:lnTo>
                  <a:lnTo>
                    <a:pt x="0" y="324"/>
                  </a:lnTo>
                  <a:lnTo>
                    <a:pt x="3" y="281"/>
                  </a:lnTo>
                  <a:lnTo>
                    <a:pt x="12" y="238"/>
                  </a:lnTo>
                  <a:lnTo>
                    <a:pt x="25" y="198"/>
                  </a:lnTo>
                  <a:lnTo>
                    <a:pt x="45" y="161"/>
                  </a:lnTo>
                  <a:lnTo>
                    <a:pt x="68" y="126"/>
                  </a:lnTo>
                  <a:lnTo>
                    <a:pt x="94" y="95"/>
                  </a:lnTo>
                  <a:lnTo>
                    <a:pt x="126" y="68"/>
                  </a:lnTo>
                  <a:lnTo>
                    <a:pt x="160" y="44"/>
                  </a:lnTo>
                  <a:lnTo>
                    <a:pt x="197" y="25"/>
                  </a:lnTo>
                  <a:lnTo>
                    <a:pt x="236" y="12"/>
                  </a:lnTo>
                  <a:lnTo>
                    <a:pt x="279" y="3"/>
                  </a:lnTo>
                  <a:lnTo>
                    <a:pt x="32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285"/>
            <p:cNvSpPr>
              <a:spLocks/>
            </p:cNvSpPr>
            <p:nvPr/>
          </p:nvSpPr>
          <p:spPr bwMode="auto">
            <a:xfrm>
              <a:off x="2671763" y="3201988"/>
              <a:ext cx="182562" cy="125413"/>
            </a:xfrm>
            <a:custGeom>
              <a:avLst/>
              <a:gdLst>
                <a:gd name="T0" fmla="*/ 387 w 1257"/>
                <a:gd name="T1" fmla="*/ 2 h 867"/>
                <a:gd name="T2" fmla="*/ 403 w 1257"/>
                <a:gd name="T3" fmla="*/ 18 h 867"/>
                <a:gd name="T4" fmla="*/ 603 w 1257"/>
                <a:gd name="T5" fmla="*/ 564 h 867"/>
                <a:gd name="T6" fmla="*/ 623 w 1257"/>
                <a:gd name="T7" fmla="*/ 575 h 867"/>
                <a:gd name="T8" fmla="*/ 645 w 1257"/>
                <a:gd name="T9" fmla="*/ 572 h 867"/>
                <a:gd name="T10" fmla="*/ 662 w 1257"/>
                <a:gd name="T11" fmla="*/ 553 h 867"/>
                <a:gd name="T12" fmla="*/ 861 w 1257"/>
                <a:gd name="T13" fmla="*/ 9 h 867"/>
                <a:gd name="T14" fmla="*/ 879 w 1257"/>
                <a:gd name="T15" fmla="*/ 0 h 867"/>
                <a:gd name="T16" fmla="*/ 1061 w 1257"/>
                <a:gd name="T17" fmla="*/ 29 h 867"/>
                <a:gd name="T18" fmla="*/ 1099 w 1257"/>
                <a:gd name="T19" fmla="*/ 45 h 867"/>
                <a:gd name="T20" fmla="*/ 1163 w 1257"/>
                <a:gd name="T21" fmla="*/ 89 h 867"/>
                <a:gd name="T22" fmla="*/ 1214 w 1257"/>
                <a:gd name="T23" fmla="*/ 150 h 867"/>
                <a:gd name="T24" fmla="*/ 1245 w 1257"/>
                <a:gd name="T25" fmla="*/ 222 h 867"/>
                <a:gd name="T26" fmla="*/ 1257 w 1257"/>
                <a:gd name="T27" fmla="*/ 301 h 867"/>
                <a:gd name="T28" fmla="*/ 1254 w 1257"/>
                <a:gd name="T29" fmla="*/ 774 h 867"/>
                <a:gd name="T30" fmla="*/ 1231 w 1257"/>
                <a:gd name="T31" fmla="*/ 822 h 867"/>
                <a:gd name="T32" fmla="*/ 1189 w 1257"/>
                <a:gd name="T33" fmla="*/ 855 h 867"/>
                <a:gd name="T34" fmla="*/ 1137 w 1257"/>
                <a:gd name="T35" fmla="*/ 867 h 867"/>
                <a:gd name="T36" fmla="*/ 93 w 1257"/>
                <a:gd name="T37" fmla="*/ 864 h 867"/>
                <a:gd name="T38" fmla="*/ 45 w 1257"/>
                <a:gd name="T39" fmla="*/ 841 h 867"/>
                <a:gd name="T40" fmla="*/ 13 w 1257"/>
                <a:gd name="T41" fmla="*/ 799 h 867"/>
                <a:gd name="T42" fmla="*/ 0 w 1257"/>
                <a:gd name="T43" fmla="*/ 747 h 867"/>
                <a:gd name="T44" fmla="*/ 3 w 1257"/>
                <a:gd name="T45" fmla="*/ 261 h 867"/>
                <a:gd name="T46" fmla="*/ 25 w 1257"/>
                <a:gd name="T47" fmla="*/ 185 h 867"/>
                <a:gd name="T48" fmla="*/ 67 w 1257"/>
                <a:gd name="T49" fmla="*/ 119 h 867"/>
                <a:gd name="T50" fmla="*/ 125 w 1257"/>
                <a:gd name="T51" fmla="*/ 65 h 867"/>
                <a:gd name="T52" fmla="*/ 196 w 1257"/>
                <a:gd name="T53" fmla="*/ 29 h 867"/>
                <a:gd name="T54" fmla="*/ 208 w 1257"/>
                <a:gd name="T55" fmla="*/ 28 h 867"/>
                <a:gd name="T56" fmla="*/ 237 w 1257"/>
                <a:gd name="T57" fmla="*/ 23 h 867"/>
                <a:gd name="T58" fmla="*/ 275 w 1257"/>
                <a:gd name="T59" fmla="*/ 16 h 867"/>
                <a:gd name="T60" fmla="*/ 315 w 1257"/>
                <a:gd name="T61" fmla="*/ 9 h 867"/>
                <a:gd name="T62" fmla="*/ 350 w 1257"/>
                <a:gd name="T63" fmla="*/ 4 h 867"/>
                <a:gd name="T64" fmla="*/ 371 w 1257"/>
                <a:gd name="T65" fmla="*/ 1 h 8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57" h="867">
                  <a:moveTo>
                    <a:pt x="376" y="0"/>
                  </a:moveTo>
                  <a:lnTo>
                    <a:pt x="387" y="2"/>
                  </a:lnTo>
                  <a:lnTo>
                    <a:pt x="396" y="9"/>
                  </a:lnTo>
                  <a:lnTo>
                    <a:pt x="403" y="18"/>
                  </a:lnTo>
                  <a:lnTo>
                    <a:pt x="595" y="553"/>
                  </a:lnTo>
                  <a:lnTo>
                    <a:pt x="603" y="564"/>
                  </a:lnTo>
                  <a:lnTo>
                    <a:pt x="612" y="572"/>
                  </a:lnTo>
                  <a:lnTo>
                    <a:pt x="623" y="575"/>
                  </a:lnTo>
                  <a:lnTo>
                    <a:pt x="635" y="575"/>
                  </a:lnTo>
                  <a:lnTo>
                    <a:pt x="645" y="572"/>
                  </a:lnTo>
                  <a:lnTo>
                    <a:pt x="654" y="564"/>
                  </a:lnTo>
                  <a:lnTo>
                    <a:pt x="662" y="553"/>
                  </a:lnTo>
                  <a:lnTo>
                    <a:pt x="855" y="18"/>
                  </a:lnTo>
                  <a:lnTo>
                    <a:pt x="861" y="9"/>
                  </a:lnTo>
                  <a:lnTo>
                    <a:pt x="869" y="3"/>
                  </a:lnTo>
                  <a:lnTo>
                    <a:pt x="879" y="0"/>
                  </a:lnTo>
                  <a:lnTo>
                    <a:pt x="890" y="1"/>
                  </a:lnTo>
                  <a:lnTo>
                    <a:pt x="1061" y="29"/>
                  </a:lnTo>
                  <a:lnTo>
                    <a:pt x="1062" y="30"/>
                  </a:lnTo>
                  <a:lnTo>
                    <a:pt x="1099" y="45"/>
                  </a:lnTo>
                  <a:lnTo>
                    <a:pt x="1133" y="65"/>
                  </a:lnTo>
                  <a:lnTo>
                    <a:pt x="1163" y="89"/>
                  </a:lnTo>
                  <a:lnTo>
                    <a:pt x="1191" y="117"/>
                  </a:lnTo>
                  <a:lnTo>
                    <a:pt x="1214" y="150"/>
                  </a:lnTo>
                  <a:lnTo>
                    <a:pt x="1232" y="184"/>
                  </a:lnTo>
                  <a:lnTo>
                    <a:pt x="1245" y="222"/>
                  </a:lnTo>
                  <a:lnTo>
                    <a:pt x="1254" y="260"/>
                  </a:lnTo>
                  <a:lnTo>
                    <a:pt x="1257" y="301"/>
                  </a:lnTo>
                  <a:lnTo>
                    <a:pt x="1257" y="747"/>
                  </a:lnTo>
                  <a:lnTo>
                    <a:pt x="1254" y="774"/>
                  </a:lnTo>
                  <a:lnTo>
                    <a:pt x="1244" y="799"/>
                  </a:lnTo>
                  <a:lnTo>
                    <a:pt x="1231" y="822"/>
                  </a:lnTo>
                  <a:lnTo>
                    <a:pt x="1212" y="841"/>
                  </a:lnTo>
                  <a:lnTo>
                    <a:pt x="1189" y="855"/>
                  </a:lnTo>
                  <a:lnTo>
                    <a:pt x="1164" y="864"/>
                  </a:lnTo>
                  <a:lnTo>
                    <a:pt x="1137" y="867"/>
                  </a:lnTo>
                  <a:lnTo>
                    <a:pt x="121" y="867"/>
                  </a:lnTo>
                  <a:lnTo>
                    <a:pt x="93" y="864"/>
                  </a:lnTo>
                  <a:lnTo>
                    <a:pt x="68" y="855"/>
                  </a:lnTo>
                  <a:lnTo>
                    <a:pt x="45" y="841"/>
                  </a:lnTo>
                  <a:lnTo>
                    <a:pt x="26" y="822"/>
                  </a:lnTo>
                  <a:lnTo>
                    <a:pt x="13" y="799"/>
                  </a:lnTo>
                  <a:lnTo>
                    <a:pt x="3" y="774"/>
                  </a:lnTo>
                  <a:lnTo>
                    <a:pt x="0" y="747"/>
                  </a:lnTo>
                  <a:lnTo>
                    <a:pt x="0" y="302"/>
                  </a:lnTo>
                  <a:lnTo>
                    <a:pt x="3" y="261"/>
                  </a:lnTo>
                  <a:lnTo>
                    <a:pt x="12" y="223"/>
                  </a:lnTo>
                  <a:lnTo>
                    <a:pt x="25" y="185"/>
                  </a:lnTo>
                  <a:lnTo>
                    <a:pt x="44" y="151"/>
                  </a:lnTo>
                  <a:lnTo>
                    <a:pt x="67" y="119"/>
                  </a:lnTo>
                  <a:lnTo>
                    <a:pt x="94" y="90"/>
                  </a:lnTo>
                  <a:lnTo>
                    <a:pt x="125" y="65"/>
                  </a:lnTo>
                  <a:lnTo>
                    <a:pt x="159" y="46"/>
                  </a:lnTo>
                  <a:lnTo>
                    <a:pt x="196" y="29"/>
                  </a:lnTo>
                  <a:lnTo>
                    <a:pt x="199" y="29"/>
                  </a:lnTo>
                  <a:lnTo>
                    <a:pt x="208" y="28"/>
                  </a:lnTo>
                  <a:lnTo>
                    <a:pt x="220" y="26"/>
                  </a:lnTo>
                  <a:lnTo>
                    <a:pt x="237" y="23"/>
                  </a:lnTo>
                  <a:lnTo>
                    <a:pt x="254" y="20"/>
                  </a:lnTo>
                  <a:lnTo>
                    <a:pt x="275" y="16"/>
                  </a:lnTo>
                  <a:lnTo>
                    <a:pt x="295" y="13"/>
                  </a:lnTo>
                  <a:lnTo>
                    <a:pt x="315" y="9"/>
                  </a:lnTo>
                  <a:lnTo>
                    <a:pt x="334" y="6"/>
                  </a:lnTo>
                  <a:lnTo>
                    <a:pt x="350" y="4"/>
                  </a:lnTo>
                  <a:lnTo>
                    <a:pt x="363" y="2"/>
                  </a:lnTo>
                  <a:lnTo>
                    <a:pt x="371" y="1"/>
                  </a:lnTo>
                  <a:lnTo>
                    <a:pt x="37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286"/>
            <p:cNvSpPr>
              <a:spLocks/>
            </p:cNvSpPr>
            <p:nvPr/>
          </p:nvSpPr>
          <p:spPr bwMode="auto">
            <a:xfrm>
              <a:off x="2833688" y="3441700"/>
              <a:ext cx="174625" cy="138113"/>
            </a:xfrm>
            <a:custGeom>
              <a:avLst/>
              <a:gdLst>
                <a:gd name="T0" fmla="*/ 348 w 1211"/>
                <a:gd name="T1" fmla="*/ 0 h 954"/>
                <a:gd name="T2" fmla="*/ 369 w 1211"/>
                <a:gd name="T3" fmla="*/ 2 h 954"/>
                <a:gd name="T4" fmla="*/ 389 w 1211"/>
                <a:gd name="T5" fmla="*/ 9 h 954"/>
                <a:gd name="T6" fmla="*/ 406 w 1211"/>
                <a:gd name="T7" fmla="*/ 22 h 954"/>
                <a:gd name="T8" fmla="*/ 605 w 1211"/>
                <a:gd name="T9" fmla="*/ 202 h 954"/>
                <a:gd name="T10" fmla="*/ 804 w 1211"/>
                <a:gd name="T11" fmla="*/ 22 h 954"/>
                <a:gd name="T12" fmla="*/ 822 w 1211"/>
                <a:gd name="T13" fmla="*/ 9 h 954"/>
                <a:gd name="T14" fmla="*/ 842 w 1211"/>
                <a:gd name="T15" fmla="*/ 2 h 954"/>
                <a:gd name="T16" fmla="*/ 862 w 1211"/>
                <a:gd name="T17" fmla="*/ 0 h 954"/>
                <a:gd name="T18" fmla="*/ 884 w 1211"/>
                <a:gd name="T19" fmla="*/ 4 h 954"/>
                <a:gd name="T20" fmla="*/ 976 w 1211"/>
                <a:gd name="T21" fmla="*/ 32 h 954"/>
                <a:gd name="T22" fmla="*/ 979 w 1211"/>
                <a:gd name="T23" fmla="*/ 33 h 954"/>
                <a:gd name="T24" fmla="*/ 1019 w 1211"/>
                <a:gd name="T25" fmla="*/ 49 h 954"/>
                <a:gd name="T26" fmla="*/ 1056 w 1211"/>
                <a:gd name="T27" fmla="*/ 71 h 954"/>
                <a:gd name="T28" fmla="*/ 1091 w 1211"/>
                <a:gd name="T29" fmla="*/ 96 h 954"/>
                <a:gd name="T30" fmla="*/ 1121 w 1211"/>
                <a:gd name="T31" fmla="*/ 125 h 954"/>
                <a:gd name="T32" fmla="*/ 1147 w 1211"/>
                <a:gd name="T33" fmla="*/ 157 h 954"/>
                <a:gd name="T34" fmla="*/ 1169 w 1211"/>
                <a:gd name="T35" fmla="*/ 193 h 954"/>
                <a:gd name="T36" fmla="*/ 1187 w 1211"/>
                <a:gd name="T37" fmla="*/ 231 h 954"/>
                <a:gd name="T38" fmla="*/ 1200 w 1211"/>
                <a:gd name="T39" fmla="*/ 272 h 954"/>
                <a:gd name="T40" fmla="*/ 1209 w 1211"/>
                <a:gd name="T41" fmla="*/ 313 h 954"/>
                <a:gd name="T42" fmla="*/ 1211 w 1211"/>
                <a:gd name="T43" fmla="*/ 357 h 954"/>
                <a:gd name="T44" fmla="*/ 1211 w 1211"/>
                <a:gd name="T45" fmla="*/ 872 h 954"/>
                <a:gd name="T46" fmla="*/ 1209 w 1211"/>
                <a:gd name="T47" fmla="*/ 894 h 954"/>
                <a:gd name="T48" fmla="*/ 1200 w 1211"/>
                <a:gd name="T49" fmla="*/ 914 h 954"/>
                <a:gd name="T50" fmla="*/ 1187 w 1211"/>
                <a:gd name="T51" fmla="*/ 930 h 954"/>
                <a:gd name="T52" fmla="*/ 1170 w 1211"/>
                <a:gd name="T53" fmla="*/ 943 h 954"/>
                <a:gd name="T54" fmla="*/ 1151 w 1211"/>
                <a:gd name="T55" fmla="*/ 951 h 954"/>
                <a:gd name="T56" fmla="*/ 1129 w 1211"/>
                <a:gd name="T57" fmla="*/ 954 h 954"/>
                <a:gd name="T58" fmla="*/ 82 w 1211"/>
                <a:gd name="T59" fmla="*/ 954 h 954"/>
                <a:gd name="T60" fmla="*/ 60 w 1211"/>
                <a:gd name="T61" fmla="*/ 951 h 954"/>
                <a:gd name="T62" fmla="*/ 40 w 1211"/>
                <a:gd name="T63" fmla="*/ 943 h 954"/>
                <a:gd name="T64" fmla="*/ 24 w 1211"/>
                <a:gd name="T65" fmla="*/ 930 h 954"/>
                <a:gd name="T66" fmla="*/ 11 w 1211"/>
                <a:gd name="T67" fmla="*/ 914 h 954"/>
                <a:gd name="T68" fmla="*/ 3 w 1211"/>
                <a:gd name="T69" fmla="*/ 894 h 954"/>
                <a:gd name="T70" fmla="*/ 0 w 1211"/>
                <a:gd name="T71" fmla="*/ 872 h 954"/>
                <a:gd name="T72" fmla="*/ 0 w 1211"/>
                <a:gd name="T73" fmla="*/ 357 h 954"/>
                <a:gd name="T74" fmla="*/ 3 w 1211"/>
                <a:gd name="T75" fmla="*/ 313 h 954"/>
                <a:gd name="T76" fmla="*/ 10 w 1211"/>
                <a:gd name="T77" fmla="*/ 272 h 954"/>
                <a:gd name="T78" fmla="*/ 24 w 1211"/>
                <a:gd name="T79" fmla="*/ 231 h 954"/>
                <a:gd name="T80" fmla="*/ 41 w 1211"/>
                <a:gd name="T81" fmla="*/ 193 h 954"/>
                <a:gd name="T82" fmla="*/ 64 w 1211"/>
                <a:gd name="T83" fmla="*/ 157 h 954"/>
                <a:gd name="T84" fmla="*/ 91 w 1211"/>
                <a:gd name="T85" fmla="*/ 125 h 954"/>
                <a:gd name="T86" fmla="*/ 121 w 1211"/>
                <a:gd name="T87" fmla="*/ 96 h 954"/>
                <a:gd name="T88" fmla="*/ 155 w 1211"/>
                <a:gd name="T89" fmla="*/ 71 h 954"/>
                <a:gd name="T90" fmla="*/ 193 w 1211"/>
                <a:gd name="T91" fmla="*/ 49 h 954"/>
                <a:gd name="T92" fmla="*/ 233 w 1211"/>
                <a:gd name="T93" fmla="*/ 33 h 954"/>
                <a:gd name="T94" fmla="*/ 235 w 1211"/>
                <a:gd name="T95" fmla="*/ 32 h 954"/>
                <a:gd name="T96" fmla="*/ 328 w 1211"/>
                <a:gd name="T97" fmla="*/ 4 h 954"/>
                <a:gd name="T98" fmla="*/ 348 w 1211"/>
                <a:gd name="T99" fmla="*/ 0 h 9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211" h="954">
                  <a:moveTo>
                    <a:pt x="348" y="0"/>
                  </a:moveTo>
                  <a:lnTo>
                    <a:pt x="369" y="2"/>
                  </a:lnTo>
                  <a:lnTo>
                    <a:pt x="389" y="9"/>
                  </a:lnTo>
                  <a:lnTo>
                    <a:pt x="406" y="22"/>
                  </a:lnTo>
                  <a:lnTo>
                    <a:pt x="605" y="202"/>
                  </a:lnTo>
                  <a:lnTo>
                    <a:pt x="804" y="22"/>
                  </a:lnTo>
                  <a:lnTo>
                    <a:pt x="822" y="9"/>
                  </a:lnTo>
                  <a:lnTo>
                    <a:pt x="842" y="2"/>
                  </a:lnTo>
                  <a:lnTo>
                    <a:pt x="862" y="0"/>
                  </a:lnTo>
                  <a:lnTo>
                    <a:pt x="884" y="4"/>
                  </a:lnTo>
                  <a:lnTo>
                    <a:pt x="976" y="32"/>
                  </a:lnTo>
                  <a:lnTo>
                    <a:pt x="979" y="33"/>
                  </a:lnTo>
                  <a:lnTo>
                    <a:pt x="1019" y="49"/>
                  </a:lnTo>
                  <a:lnTo>
                    <a:pt x="1056" y="71"/>
                  </a:lnTo>
                  <a:lnTo>
                    <a:pt x="1091" y="96"/>
                  </a:lnTo>
                  <a:lnTo>
                    <a:pt x="1121" y="125"/>
                  </a:lnTo>
                  <a:lnTo>
                    <a:pt x="1147" y="157"/>
                  </a:lnTo>
                  <a:lnTo>
                    <a:pt x="1169" y="193"/>
                  </a:lnTo>
                  <a:lnTo>
                    <a:pt x="1187" y="231"/>
                  </a:lnTo>
                  <a:lnTo>
                    <a:pt x="1200" y="272"/>
                  </a:lnTo>
                  <a:lnTo>
                    <a:pt x="1209" y="313"/>
                  </a:lnTo>
                  <a:lnTo>
                    <a:pt x="1211" y="357"/>
                  </a:lnTo>
                  <a:lnTo>
                    <a:pt x="1211" y="872"/>
                  </a:lnTo>
                  <a:lnTo>
                    <a:pt x="1209" y="894"/>
                  </a:lnTo>
                  <a:lnTo>
                    <a:pt x="1200" y="914"/>
                  </a:lnTo>
                  <a:lnTo>
                    <a:pt x="1187" y="930"/>
                  </a:lnTo>
                  <a:lnTo>
                    <a:pt x="1170" y="943"/>
                  </a:lnTo>
                  <a:lnTo>
                    <a:pt x="1151" y="951"/>
                  </a:lnTo>
                  <a:lnTo>
                    <a:pt x="1129" y="954"/>
                  </a:lnTo>
                  <a:lnTo>
                    <a:pt x="82" y="954"/>
                  </a:lnTo>
                  <a:lnTo>
                    <a:pt x="60" y="951"/>
                  </a:lnTo>
                  <a:lnTo>
                    <a:pt x="40" y="943"/>
                  </a:lnTo>
                  <a:lnTo>
                    <a:pt x="24" y="930"/>
                  </a:lnTo>
                  <a:lnTo>
                    <a:pt x="11" y="914"/>
                  </a:lnTo>
                  <a:lnTo>
                    <a:pt x="3" y="894"/>
                  </a:lnTo>
                  <a:lnTo>
                    <a:pt x="0" y="872"/>
                  </a:lnTo>
                  <a:lnTo>
                    <a:pt x="0" y="357"/>
                  </a:lnTo>
                  <a:lnTo>
                    <a:pt x="3" y="313"/>
                  </a:lnTo>
                  <a:lnTo>
                    <a:pt x="10" y="272"/>
                  </a:lnTo>
                  <a:lnTo>
                    <a:pt x="24" y="231"/>
                  </a:lnTo>
                  <a:lnTo>
                    <a:pt x="41" y="193"/>
                  </a:lnTo>
                  <a:lnTo>
                    <a:pt x="64" y="157"/>
                  </a:lnTo>
                  <a:lnTo>
                    <a:pt x="91" y="125"/>
                  </a:lnTo>
                  <a:lnTo>
                    <a:pt x="121" y="96"/>
                  </a:lnTo>
                  <a:lnTo>
                    <a:pt x="155" y="71"/>
                  </a:lnTo>
                  <a:lnTo>
                    <a:pt x="193" y="49"/>
                  </a:lnTo>
                  <a:lnTo>
                    <a:pt x="233" y="33"/>
                  </a:lnTo>
                  <a:lnTo>
                    <a:pt x="235" y="32"/>
                  </a:lnTo>
                  <a:lnTo>
                    <a:pt x="328" y="4"/>
                  </a:lnTo>
                  <a:lnTo>
                    <a:pt x="34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287"/>
            <p:cNvSpPr>
              <a:spLocks/>
            </p:cNvSpPr>
            <p:nvPr/>
          </p:nvSpPr>
          <p:spPr bwMode="auto">
            <a:xfrm>
              <a:off x="2871788" y="3333750"/>
              <a:ext cx="100012" cy="100013"/>
            </a:xfrm>
            <a:custGeom>
              <a:avLst/>
              <a:gdLst>
                <a:gd name="T0" fmla="*/ 344 w 689"/>
                <a:gd name="T1" fmla="*/ 0 h 692"/>
                <a:gd name="T2" fmla="*/ 391 w 689"/>
                <a:gd name="T3" fmla="*/ 3 h 692"/>
                <a:gd name="T4" fmla="*/ 436 w 689"/>
                <a:gd name="T5" fmla="*/ 12 h 692"/>
                <a:gd name="T6" fmla="*/ 478 w 689"/>
                <a:gd name="T7" fmla="*/ 27 h 692"/>
                <a:gd name="T8" fmla="*/ 519 w 689"/>
                <a:gd name="T9" fmla="*/ 48 h 692"/>
                <a:gd name="T10" fmla="*/ 555 w 689"/>
                <a:gd name="T11" fmla="*/ 72 h 692"/>
                <a:gd name="T12" fmla="*/ 588 w 689"/>
                <a:gd name="T13" fmla="*/ 101 h 692"/>
                <a:gd name="T14" fmla="*/ 617 w 689"/>
                <a:gd name="T15" fmla="*/ 134 h 692"/>
                <a:gd name="T16" fmla="*/ 642 w 689"/>
                <a:gd name="T17" fmla="*/ 172 h 692"/>
                <a:gd name="T18" fmla="*/ 662 w 689"/>
                <a:gd name="T19" fmla="*/ 211 h 692"/>
                <a:gd name="T20" fmla="*/ 676 w 689"/>
                <a:gd name="T21" fmla="*/ 254 h 692"/>
                <a:gd name="T22" fmla="*/ 685 w 689"/>
                <a:gd name="T23" fmla="*/ 299 h 692"/>
                <a:gd name="T24" fmla="*/ 689 w 689"/>
                <a:gd name="T25" fmla="*/ 346 h 692"/>
                <a:gd name="T26" fmla="*/ 685 w 689"/>
                <a:gd name="T27" fmla="*/ 393 h 692"/>
                <a:gd name="T28" fmla="*/ 676 w 689"/>
                <a:gd name="T29" fmla="*/ 437 h 692"/>
                <a:gd name="T30" fmla="*/ 662 w 689"/>
                <a:gd name="T31" fmla="*/ 480 h 692"/>
                <a:gd name="T32" fmla="*/ 642 w 689"/>
                <a:gd name="T33" fmla="*/ 520 h 692"/>
                <a:gd name="T34" fmla="*/ 617 w 689"/>
                <a:gd name="T35" fmla="*/ 557 h 692"/>
                <a:gd name="T36" fmla="*/ 588 w 689"/>
                <a:gd name="T37" fmla="*/ 591 h 692"/>
                <a:gd name="T38" fmla="*/ 555 w 689"/>
                <a:gd name="T39" fmla="*/ 620 h 692"/>
                <a:gd name="T40" fmla="*/ 519 w 689"/>
                <a:gd name="T41" fmla="*/ 644 h 692"/>
                <a:gd name="T42" fmla="*/ 478 w 689"/>
                <a:gd name="T43" fmla="*/ 665 h 692"/>
                <a:gd name="T44" fmla="*/ 436 w 689"/>
                <a:gd name="T45" fmla="*/ 679 h 692"/>
                <a:gd name="T46" fmla="*/ 391 w 689"/>
                <a:gd name="T47" fmla="*/ 688 h 692"/>
                <a:gd name="T48" fmla="*/ 344 w 689"/>
                <a:gd name="T49" fmla="*/ 692 h 692"/>
                <a:gd name="T50" fmla="*/ 298 w 689"/>
                <a:gd name="T51" fmla="*/ 688 h 692"/>
                <a:gd name="T52" fmla="*/ 253 w 689"/>
                <a:gd name="T53" fmla="*/ 679 h 692"/>
                <a:gd name="T54" fmla="*/ 211 w 689"/>
                <a:gd name="T55" fmla="*/ 665 h 692"/>
                <a:gd name="T56" fmla="*/ 171 w 689"/>
                <a:gd name="T57" fmla="*/ 644 h 692"/>
                <a:gd name="T58" fmla="*/ 135 w 689"/>
                <a:gd name="T59" fmla="*/ 620 h 692"/>
                <a:gd name="T60" fmla="*/ 102 w 689"/>
                <a:gd name="T61" fmla="*/ 591 h 692"/>
                <a:gd name="T62" fmla="*/ 73 w 689"/>
                <a:gd name="T63" fmla="*/ 557 h 692"/>
                <a:gd name="T64" fmla="*/ 48 w 689"/>
                <a:gd name="T65" fmla="*/ 520 h 692"/>
                <a:gd name="T66" fmla="*/ 27 w 689"/>
                <a:gd name="T67" fmla="*/ 480 h 692"/>
                <a:gd name="T68" fmla="*/ 13 w 689"/>
                <a:gd name="T69" fmla="*/ 437 h 692"/>
                <a:gd name="T70" fmla="*/ 3 w 689"/>
                <a:gd name="T71" fmla="*/ 393 h 692"/>
                <a:gd name="T72" fmla="*/ 0 w 689"/>
                <a:gd name="T73" fmla="*/ 346 h 692"/>
                <a:gd name="T74" fmla="*/ 3 w 689"/>
                <a:gd name="T75" fmla="*/ 299 h 692"/>
                <a:gd name="T76" fmla="*/ 13 w 689"/>
                <a:gd name="T77" fmla="*/ 254 h 692"/>
                <a:gd name="T78" fmla="*/ 27 w 689"/>
                <a:gd name="T79" fmla="*/ 211 h 692"/>
                <a:gd name="T80" fmla="*/ 48 w 689"/>
                <a:gd name="T81" fmla="*/ 172 h 692"/>
                <a:gd name="T82" fmla="*/ 73 w 689"/>
                <a:gd name="T83" fmla="*/ 134 h 692"/>
                <a:gd name="T84" fmla="*/ 102 w 689"/>
                <a:gd name="T85" fmla="*/ 101 h 692"/>
                <a:gd name="T86" fmla="*/ 135 w 689"/>
                <a:gd name="T87" fmla="*/ 72 h 692"/>
                <a:gd name="T88" fmla="*/ 171 w 689"/>
                <a:gd name="T89" fmla="*/ 48 h 692"/>
                <a:gd name="T90" fmla="*/ 211 w 689"/>
                <a:gd name="T91" fmla="*/ 27 h 692"/>
                <a:gd name="T92" fmla="*/ 253 w 689"/>
                <a:gd name="T93" fmla="*/ 12 h 692"/>
                <a:gd name="T94" fmla="*/ 298 w 689"/>
                <a:gd name="T95" fmla="*/ 3 h 692"/>
                <a:gd name="T96" fmla="*/ 344 w 689"/>
                <a:gd name="T97" fmla="*/ 0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89" h="692">
                  <a:moveTo>
                    <a:pt x="344" y="0"/>
                  </a:moveTo>
                  <a:lnTo>
                    <a:pt x="391" y="3"/>
                  </a:lnTo>
                  <a:lnTo>
                    <a:pt x="436" y="12"/>
                  </a:lnTo>
                  <a:lnTo>
                    <a:pt x="478" y="27"/>
                  </a:lnTo>
                  <a:lnTo>
                    <a:pt x="519" y="48"/>
                  </a:lnTo>
                  <a:lnTo>
                    <a:pt x="555" y="72"/>
                  </a:lnTo>
                  <a:lnTo>
                    <a:pt x="588" y="101"/>
                  </a:lnTo>
                  <a:lnTo>
                    <a:pt x="617" y="134"/>
                  </a:lnTo>
                  <a:lnTo>
                    <a:pt x="642" y="172"/>
                  </a:lnTo>
                  <a:lnTo>
                    <a:pt x="662" y="211"/>
                  </a:lnTo>
                  <a:lnTo>
                    <a:pt x="676" y="254"/>
                  </a:lnTo>
                  <a:lnTo>
                    <a:pt x="685" y="299"/>
                  </a:lnTo>
                  <a:lnTo>
                    <a:pt x="689" y="346"/>
                  </a:lnTo>
                  <a:lnTo>
                    <a:pt x="685" y="393"/>
                  </a:lnTo>
                  <a:lnTo>
                    <a:pt x="676" y="437"/>
                  </a:lnTo>
                  <a:lnTo>
                    <a:pt x="662" y="480"/>
                  </a:lnTo>
                  <a:lnTo>
                    <a:pt x="642" y="520"/>
                  </a:lnTo>
                  <a:lnTo>
                    <a:pt x="617" y="557"/>
                  </a:lnTo>
                  <a:lnTo>
                    <a:pt x="588" y="591"/>
                  </a:lnTo>
                  <a:lnTo>
                    <a:pt x="555" y="620"/>
                  </a:lnTo>
                  <a:lnTo>
                    <a:pt x="519" y="644"/>
                  </a:lnTo>
                  <a:lnTo>
                    <a:pt x="478" y="665"/>
                  </a:lnTo>
                  <a:lnTo>
                    <a:pt x="436" y="679"/>
                  </a:lnTo>
                  <a:lnTo>
                    <a:pt x="391" y="688"/>
                  </a:lnTo>
                  <a:lnTo>
                    <a:pt x="344" y="692"/>
                  </a:lnTo>
                  <a:lnTo>
                    <a:pt x="298" y="688"/>
                  </a:lnTo>
                  <a:lnTo>
                    <a:pt x="253" y="679"/>
                  </a:lnTo>
                  <a:lnTo>
                    <a:pt x="211" y="665"/>
                  </a:lnTo>
                  <a:lnTo>
                    <a:pt x="171" y="644"/>
                  </a:lnTo>
                  <a:lnTo>
                    <a:pt x="135" y="620"/>
                  </a:lnTo>
                  <a:lnTo>
                    <a:pt x="102" y="591"/>
                  </a:lnTo>
                  <a:lnTo>
                    <a:pt x="73" y="557"/>
                  </a:lnTo>
                  <a:lnTo>
                    <a:pt x="48" y="520"/>
                  </a:lnTo>
                  <a:lnTo>
                    <a:pt x="27" y="480"/>
                  </a:lnTo>
                  <a:lnTo>
                    <a:pt x="13" y="437"/>
                  </a:lnTo>
                  <a:lnTo>
                    <a:pt x="3" y="393"/>
                  </a:lnTo>
                  <a:lnTo>
                    <a:pt x="0" y="346"/>
                  </a:lnTo>
                  <a:lnTo>
                    <a:pt x="3" y="299"/>
                  </a:lnTo>
                  <a:lnTo>
                    <a:pt x="13" y="254"/>
                  </a:lnTo>
                  <a:lnTo>
                    <a:pt x="27" y="211"/>
                  </a:lnTo>
                  <a:lnTo>
                    <a:pt x="48" y="172"/>
                  </a:lnTo>
                  <a:lnTo>
                    <a:pt x="73" y="134"/>
                  </a:lnTo>
                  <a:lnTo>
                    <a:pt x="102" y="101"/>
                  </a:lnTo>
                  <a:lnTo>
                    <a:pt x="135" y="72"/>
                  </a:lnTo>
                  <a:lnTo>
                    <a:pt x="171" y="48"/>
                  </a:lnTo>
                  <a:lnTo>
                    <a:pt x="211" y="27"/>
                  </a:lnTo>
                  <a:lnTo>
                    <a:pt x="253" y="12"/>
                  </a:lnTo>
                  <a:lnTo>
                    <a:pt x="298" y="3"/>
                  </a:lnTo>
                  <a:lnTo>
                    <a:pt x="3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288"/>
            <p:cNvSpPr>
              <a:spLocks/>
            </p:cNvSpPr>
            <p:nvPr/>
          </p:nvSpPr>
          <p:spPr bwMode="auto">
            <a:xfrm>
              <a:off x="2516188" y="3441700"/>
              <a:ext cx="174625" cy="138113"/>
            </a:xfrm>
            <a:custGeom>
              <a:avLst/>
              <a:gdLst>
                <a:gd name="T0" fmla="*/ 348 w 1211"/>
                <a:gd name="T1" fmla="*/ 0 h 954"/>
                <a:gd name="T2" fmla="*/ 369 w 1211"/>
                <a:gd name="T3" fmla="*/ 2 h 954"/>
                <a:gd name="T4" fmla="*/ 389 w 1211"/>
                <a:gd name="T5" fmla="*/ 9 h 954"/>
                <a:gd name="T6" fmla="*/ 406 w 1211"/>
                <a:gd name="T7" fmla="*/ 22 h 954"/>
                <a:gd name="T8" fmla="*/ 605 w 1211"/>
                <a:gd name="T9" fmla="*/ 202 h 954"/>
                <a:gd name="T10" fmla="*/ 804 w 1211"/>
                <a:gd name="T11" fmla="*/ 22 h 954"/>
                <a:gd name="T12" fmla="*/ 822 w 1211"/>
                <a:gd name="T13" fmla="*/ 9 h 954"/>
                <a:gd name="T14" fmla="*/ 842 w 1211"/>
                <a:gd name="T15" fmla="*/ 2 h 954"/>
                <a:gd name="T16" fmla="*/ 863 w 1211"/>
                <a:gd name="T17" fmla="*/ 0 h 954"/>
                <a:gd name="T18" fmla="*/ 884 w 1211"/>
                <a:gd name="T19" fmla="*/ 4 h 954"/>
                <a:gd name="T20" fmla="*/ 977 w 1211"/>
                <a:gd name="T21" fmla="*/ 32 h 954"/>
                <a:gd name="T22" fmla="*/ 979 w 1211"/>
                <a:gd name="T23" fmla="*/ 33 h 954"/>
                <a:gd name="T24" fmla="*/ 1019 w 1211"/>
                <a:gd name="T25" fmla="*/ 49 h 954"/>
                <a:gd name="T26" fmla="*/ 1056 w 1211"/>
                <a:gd name="T27" fmla="*/ 71 h 954"/>
                <a:gd name="T28" fmla="*/ 1091 w 1211"/>
                <a:gd name="T29" fmla="*/ 96 h 954"/>
                <a:gd name="T30" fmla="*/ 1121 w 1211"/>
                <a:gd name="T31" fmla="*/ 125 h 954"/>
                <a:gd name="T32" fmla="*/ 1147 w 1211"/>
                <a:gd name="T33" fmla="*/ 157 h 954"/>
                <a:gd name="T34" fmla="*/ 1169 w 1211"/>
                <a:gd name="T35" fmla="*/ 193 h 954"/>
                <a:gd name="T36" fmla="*/ 1187 w 1211"/>
                <a:gd name="T37" fmla="*/ 231 h 954"/>
                <a:gd name="T38" fmla="*/ 1200 w 1211"/>
                <a:gd name="T39" fmla="*/ 272 h 954"/>
                <a:gd name="T40" fmla="*/ 1209 w 1211"/>
                <a:gd name="T41" fmla="*/ 313 h 954"/>
                <a:gd name="T42" fmla="*/ 1211 w 1211"/>
                <a:gd name="T43" fmla="*/ 357 h 954"/>
                <a:gd name="T44" fmla="*/ 1211 w 1211"/>
                <a:gd name="T45" fmla="*/ 872 h 954"/>
                <a:gd name="T46" fmla="*/ 1209 w 1211"/>
                <a:gd name="T47" fmla="*/ 894 h 954"/>
                <a:gd name="T48" fmla="*/ 1200 w 1211"/>
                <a:gd name="T49" fmla="*/ 914 h 954"/>
                <a:gd name="T50" fmla="*/ 1187 w 1211"/>
                <a:gd name="T51" fmla="*/ 930 h 954"/>
                <a:gd name="T52" fmla="*/ 1170 w 1211"/>
                <a:gd name="T53" fmla="*/ 943 h 954"/>
                <a:gd name="T54" fmla="*/ 1151 w 1211"/>
                <a:gd name="T55" fmla="*/ 951 h 954"/>
                <a:gd name="T56" fmla="*/ 1129 w 1211"/>
                <a:gd name="T57" fmla="*/ 954 h 954"/>
                <a:gd name="T58" fmla="*/ 83 w 1211"/>
                <a:gd name="T59" fmla="*/ 954 h 954"/>
                <a:gd name="T60" fmla="*/ 60 w 1211"/>
                <a:gd name="T61" fmla="*/ 951 h 954"/>
                <a:gd name="T62" fmla="*/ 40 w 1211"/>
                <a:gd name="T63" fmla="*/ 943 h 954"/>
                <a:gd name="T64" fmla="*/ 24 w 1211"/>
                <a:gd name="T65" fmla="*/ 930 h 954"/>
                <a:gd name="T66" fmla="*/ 11 w 1211"/>
                <a:gd name="T67" fmla="*/ 914 h 954"/>
                <a:gd name="T68" fmla="*/ 3 w 1211"/>
                <a:gd name="T69" fmla="*/ 894 h 954"/>
                <a:gd name="T70" fmla="*/ 0 w 1211"/>
                <a:gd name="T71" fmla="*/ 872 h 954"/>
                <a:gd name="T72" fmla="*/ 0 w 1211"/>
                <a:gd name="T73" fmla="*/ 357 h 954"/>
                <a:gd name="T74" fmla="*/ 3 w 1211"/>
                <a:gd name="T75" fmla="*/ 313 h 954"/>
                <a:gd name="T76" fmla="*/ 10 w 1211"/>
                <a:gd name="T77" fmla="*/ 272 h 954"/>
                <a:gd name="T78" fmla="*/ 24 w 1211"/>
                <a:gd name="T79" fmla="*/ 231 h 954"/>
                <a:gd name="T80" fmla="*/ 41 w 1211"/>
                <a:gd name="T81" fmla="*/ 193 h 954"/>
                <a:gd name="T82" fmla="*/ 64 w 1211"/>
                <a:gd name="T83" fmla="*/ 157 h 954"/>
                <a:gd name="T84" fmla="*/ 91 w 1211"/>
                <a:gd name="T85" fmla="*/ 125 h 954"/>
                <a:gd name="T86" fmla="*/ 121 w 1211"/>
                <a:gd name="T87" fmla="*/ 96 h 954"/>
                <a:gd name="T88" fmla="*/ 156 w 1211"/>
                <a:gd name="T89" fmla="*/ 71 h 954"/>
                <a:gd name="T90" fmla="*/ 193 w 1211"/>
                <a:gd name="T91" fmla="*/ 49 h 954"/>
                <a:gd name="T92" fmla="*/ 233 w 1211"/>
                <a:gd name="T93" fmla="*/ 33 h 954"/>
                <a:gd name="T94" fmla="*/ 235 w 1211"/>
                <a:gd name="T95" fmla="*/ 32 h 954"/>
                <a:gd name="T96" fmla="*/ 243 w 1211"/>
                <a:gd name="T97" fmla="*/ 30 h 954"/>
                <a:gd name="T98" fmla="*/ 254 w 1211"/>
                <a:gd name="T99" fmla="*/ 26 h 954"/>
                <a:gd name="T100" fmla="*/ 266 w 1211"/>
                <a:gd name="T101" fmla="*/ 23 h 954"/>
                <a:gd name="T102" fmla="*/ 280 w 1211"/>
                <a:gd name="T103" fmla="*/ 19 h 954"/>
                <a:gd name="T104" fmla="*/ 294 w 1211"/>
                <a:gd name="T105" fmla="*/ 13 h 954"/>
                <a:gd name="T106" fmla="*/ 307 w 1211"/>
                <a:gd name="T107" fmla="*/ 10 h 954"/>
                <a:gd name="T108" fmla="*/ 317 w 1211"/>
                <a:gd name="T109" fmla="*/ 7 h 954"/>
                <a:gd name="T110" fmla="*/ 324 w 1211"/>
                <a:gd name="T111" fmla="*/ 4 h 954"/>
                <a:gd name="T112" fmla="*/ 328 w 1211"/>
                <a:gd name="T113" fmla="*/ 4 h 954"/>
                <a:gd name="T114" fmla="*/ 348 w 1211"/>
                <a:gd name="T115" fmla="*/ 0 h 9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211" h="954">
                  <a:moveTo>
                    <a:pt x="348" y="0"/>
                  </a:moveTo>
                  <a:lnTo>
                    <a:pt x="369" y="2"/>
                  </a:lnTo>
                  <a:lnTo>
                    <a:pt x="389" y="9"/>
                  </a:lnTo>
                  <a:lnTo>
                    <a:pt x="406" y="22"/>
                  </a:lnTo>
                  <a:lnTo>
                    <a:pt x="605" y="202"/>
                  </a:lnTo>
                  <a:lnTo>
                    <a:pt x="804" y="22"/>
                  </a:lnTo>
                  <a:lnTo>
                    <a:pt x="822" y="9"/>
                  </a:lnTo>
                  <a:lnTo>
                    <a:pt x="842" y="2"/>
                  </a:lnTo>
                  <a:lnTo>
                    <a:pt x="863" y="0"/>
                  </a:lnTo>
                  <a:lnTo>
                    <a:pt x="884" y="4"/>
                  </a:lnTo>
                  <a:lnTo>
                    <a:pt x="977" y="32"/>
                  </a:lnTo>
                  <a:lnTo>
                    <a:pt x="979" y="33"/>
                  </a:lnTo>
                  <a:lnTo>
                    <a:pt x="1019" y="49"/>
                  </a:lnTo>
                  <a:lnTo>
                    <a:pt x="1056" y="71"/>
                  </a:lnTo>
                  <a:lnTo>
                    <a:pt x="1091" y="96"/>
                  </a:lnTo>
                  <a:lnTo>
                    <a:pt x="1121" y="125"/>
                  </a:lnTo>
                  <a:lnTo>
                    <a:pt x="1147" y="157"/>
                  </a:lnTo>
                  <a:lnTo>
                    <a:pt x="1169" y="193"/>
                  </a:lnTo>
                  <a:lnTo>
                    <a:pt x="1187" y="231"/>
                  </a:lnTo>
                  <a:lnTo>
                    <a:pt x="1200" y="272"/>
                  </a:lnTo>
                  <a:lnTo>
                    <a:pt x="1209" y="313"/>
                  </a:lnTo>
                  <a:lnTo>
                    <a:pt x="1211" y="357"/>
                  </a:lnTo>
                  <a:lnTo>
                    <a:pt x="1211" y="872"/>
                  </a:lnTo>
                  <a:lnTo>
                    <a:pt x="1209" y="894"/>
                  </a:lnTo>
                  <a:lnTo>
                    <a:pt x="1200" y="914"/>
                  </a:lnTo>
                  <a:lnTo>
                    <a:pt x="1187" y="930"/>
                  </a:lnTo>
                  <a:lnTo>
                    <a:pt x="1170" y="943"/>
                  </a:lnTo>
                  <a:lnTo>
                    <a:pt x="1151" y="951"/>
                  </a:lnTo>
                  <a:lnTo>
                    <a:pt x="1129" y="954"/>
                  </a:lnTo>
                  <a:lnTo>
                    <a:pt x="83" y="954"/>
                  </a:lnTo>
                  <a:lnTo>
                    <a:pt x="60" y="951"/>
                  </a:lnTo>
                  <a:lnTo>
                    <a:pt x="40" y="943"/>
                  </a:lnTo>
                  <a:lnTo>
                    <a:pt x="24" y="930"/>
                  </a:lnTo>
                  <a:lnTo>
                    <a:pt x="11" y="914"/>
                  </a:lnTo>
                  <a:lnTo>
                    <a:pt x="3" y="894"/>
                  </a:lnTo>
                  <a:lnTo>
                    <a:pt x="0" y="872"/>
                  </a:lnTo>
                  <a:lnTo>
                    <a:pt x="0" y="357"/>
                  </a:lnTo>
                  <a:lnTo>
                    <a:pt x="3" y="313"/>
                  </a:lnTo>
                  <a:lnTo>
                    <a:pt x="10" y="272"/>
                  </a:lnTo>
                  <a:lnTo>
                    <a:pt x="24" y="231"/>
                  </a:lnTo>
                  <a:lnTo>
                    <a:pt x="41" y="193"/>
                  </a:lnTo>
                  <a:lnTo>
                    <a:pt x="64" y="157"/>
                  </a:lnTo>
                  <a:lnTo>
                    <a:pt x="91" y="125"/>
                  </a:lnTo>
                  <a:lnTo>
                    <a:pt x="121" y="96"/>
                  </a:lnTo>
                  <a:lnTo>
                    <a:pt x="156" y="71"/>
                  </a:lnTo>
                  <a:lnTo>
                    <a:pt x="193" y="49"/>
                  </a:lnTo>
                  <a:lnTo>
                    <a:pt x="233" y="33"/>
                  </a:lnTo>
                  <a:lnTo>
                    <a:pt x="235" y="32"/>
                  </a:lnTo>
                  <a:lnTo>
                    <a:pt x="243" y="30"/>
                  </a:lnTo>
                  <a:lnTo>
                    <a:pt x="254" y="26"/>
                  </a:lnTo>
                  <a:lnTo>
                    <a:pt x="266" y="23"/>
                  </a:lnTo>
                  <a:lnTo>
                    <a:pt x="280" y="19"/>
                  </a:lnTo>
                  <a:lnTo>
                    <a:pt x="294" y="13"/>
                  </a:lnTo>
                  <a:lnTo>
                    <a:pt x="307" y="10"/>
                  </a:lnTo>
                  <a:lnTo>
                    <a:pt x="317" y="7"/>
                  </a:lnTo>
                  <a:lnTo>
                    <a:pt x="324" y="4"/>
                  </a:lnTo>
                  <a:lnTo>
                    <a:pt x="328" y="4"/>
                  </a:lnTo>
                  <a:lnTo>
                    <a:pt x="34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" name="Freeform 289"/>
            <p:cNvSpPr>
              <a:spLocks/>
            </p:cNvSpPr>
            <p:nvPr/>
          </p:nvSpPr>
          <p:spPr bwMode="auto">
            <a:xfrm>
              <a:off x="2554288" y="3333750"/>
              <a:ext cx="98425" cy="100013"/>
            </a:xfrm>
            <a:custGeom>
              <a:avLst/>
              <a:gdLst>
                <a:gd name="T0" fmla="*/ 344 w 689"/>
                <a:gd name="T1" fmla="*/ 0 h 692"/>
                <a:gd name="T2" fmla="*/ 391 w 689"/>
                <a:gd name="T3" fmla="*/ 3 h 692"/>
                <a:gd name="T4" fmla="*/ 436 w 689"/>
                <a:gd name="T5" fmla="*/ 12 h 692"/>
                <a:gd name="T6" fmla="*/ 478 w 689"/>
                <a:gd name="T7" fmla="*/ 27 h 692"/>
                <a:gd name="T8" fmla="*/ 519 w 689"/>
                <a:gd name="T9" fmla="*/ 48 h 692"/>
                <a:gd name="T10" fmla="*/ 555 w 689"/>
                <a:gd name="T11" fmla="*/ 72 h 692"/>
                <a:gd name="T12" fmla="*/ 588 w 689"/>
                <a:gd name="T13" fmla="*/ 101 h 692"/>
                <a:gd name="T14" fmla="*/ 617 w 689"/>
                <a:gd name="T15" fmla="*/ 134 h 692"/>
                <a:gd name="T16" fmla="*/ 642 w 689"/>
                <a:gd name="T17" fmla="*/ 172 h 692"/>
                <a:gd name="T18" fmla="*/ 662 w 689"/>
                <a:gd name="T19" fmla="*/ 211 h 692"/>
                <a:gd name="T20" fmla="*/ 676 w 689"/>
                <a:gd name="T21" fmla="*/ 254 h 692"/>
                <a:gd name="T22" fmla="*/ 685 w 689"/>
                <a:gd name="T23" fmla="*/ 299 h 692"/>
                <a:gd name="T24" fmla="*/ 689 w 689"/>
                <a:gd name="T25" fmla="*/ 346 h 692"/>
                <a:gd name="T26" fmla="*/ 685 w 689"/>
                <a:gd name="T27" fmla="*/ 393 h 692"/>
                <a:gd name="T28" fmla="*/ 676 w 689"/>
                <a:gd name="T29" fmla="*/ 437 h 692"/>
                <a:gd name="T30" fmla="*/ 662 w 689"/>
                <a:gd name="T31" fmla="*/ 480 h 692"/>
                <a:gd name="T32" fmla="*/ 642 w 689"/>
                <a:gd name="T33" fmla="*/ 520 h 692"/>
                <a:gd name="T34" fmla="*/ 617 w 689"/>
                <a:gd name="T35" fmla="*/ 557 h 692"/>
                <a:gd name="T36" fmla="*/ 588 w 689"/>
                <a:gd name="T37" fmla="*/ 591 h 692"/>
                <a:gd name="T38" fmla="*/ 555 w 689"/>
                <a:gd name="T39" fmla="*/ 620 h 692"/>
                <a:gd name="T40" fmla="*/ 519 w 689"/>
                <a:gd name="T41" fmla="*/ 644 h 692"/>
                <a:gd name="T42" fmla="*/ 478 w 689"/>
                <a:gd name="T43" fmla="*/ 665 h 692"/>
                <a:gd name="T44" fmla="*/ 436 w 689"/>
                <a:gd name="T45" fmla="*/ 679 h 692"/>
                <a:gd name="T46" fmla="*/ 391 w 689"/>
                <a:gd name="T47" fmla="*/ 688 h 692"/>
                <a:gd name="T48" fmla="*/ 344 w 689"/>
                <a:gd name="T49" fmla="*/ 692 h 692"/>
                <a:gd name="T50" fmla="*/ 298 w 689"/>
                <a:gd name="T51" fmla="*/ 688 h 692"/>
                <a:gd name="T52" fmla="*/ 253 w 689"/>
                <a:gd name="T53" fmla="*/ 679 h 692"/>
                <a:gd name="T54" fmla="*/ 211 w 689"/>
                <a:gd name="T55" fmla="*/ 665 h 692"/>
                <a:gd name="T56" fmla="*/ 171 w 689"/>
                <a:gd name="T57" fmla="*/ 644 h 692"/>
                <a:gd name="T58" fmla="*/ 135 w 689"/>
                <a:gd name="T59" fmla="*/ 620 h 692"/>
                <a:gd name="T60" fmla="*/ 102 w 689"/>
                <a:gd name="T61" fmla="*/ 591 h 692"/>
                <a:gd name="T62" fmla="*/ 73 w 689"/>
                <a:gd name="T63" fmla="*/ 557 h 692"/>
                <a:gd name="T64" fmla="*/ 48 w 689"/>
                <a:gd name="T65" fmla="*/ 520 h 692"/>
                <a:gd name="T66" fmla="*/ 27 w 689"/>
                <a:gd name="T67" fmla="*/ 480 h 692"/>
                <a:gd name="T68" fmla="*/ 13 w 689"/>
                <a:gd name="T69" fmla="*/ 437 h 692"/>
                <a:gd name="T70" fmla="*/ 3 w 689"/>
                <a:gd name="T71" fmla="*/ 393 h 692"/>
                <a:gd name="T72" fmla="*/ 0 w 689"/>
                <a:gd name="T73" fmla="*/ 346 h 692"/>
                <a:gd name="T74" fmla="*/ 3 w 689"/>
                <a:gd name="T75" fmla="*/ 299 h 692"/>
                <a:gd name="T76" fmla="*/ 13 w 689"/>
                <a:gd name="T77" fmla="*/ 254 h 692"/>
                <a:gd name="T78" fmla="*/ 27 w 689"/>
                <a:gd name="T79" fmla="*/ 211 h 692"/>
                <a:gd name="T80" fmla="*/ 48 w 689"/>
                <a:gd name="T81" fmla="*/ 172 h 692"/>
                <a:gd name="T82" fmla="*/ 73 w 689"/>
                <a:gd name="T83" fmla="*/ 134 h 692"/>
                <a:gd name="T84" fmla="*/ 102 w 689"/>
                <a:gd name="T85" fmla="*/ 101 h 692"/>
                <a:gd name="T86" fmla="*/ 135 w 689"/>
                <a:gd name="T87" fmla="*/ 72 h 692"/>
                <a:gd name="T88" fmla="*/ 171 w 689"/>
                <a:gd name="T89" fmla="*/ 48 h 692"/>
                <a:gd name="T90" fmla="*/ 211 w 689"/>
                <a:gd name="T91" fmla="*/ 27 h 692"/>
                <a:gd name="T92" fmla="*/ 253 w 689"/>
                <a:gd name="T93" fmla="*/ 12 h 692"/>
                <a:gd name="T94" fmla="*/ 298 w 689"/>
                <a:gd name="T95" fmla="*/ 3 h 692"/>
                <a:gd name="T96" fmla="*/ 344 w 689"/>
                <a:gd name="T97" fmla="*/ 0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89" h="692">
                  <a:moveTo>
                    <a:pt x="344" y="0"/>
                  </a:moveTo>
                  <a:lnTo>
                    <a:pt x="391" y="3"/>
                  </a:lnTo>
                  <a:lnTo>
                    <a:pt x="436" y="12"/>
                  </a:lnTo>
                  <a:lnTo>
                    <a:pt x="478" y="27"/>
                  </a:lnTo>
                  <a:lnTo>
                    <a:pt x="519" y="48"/>
                  </a:lnTo>
                  <a:lnTo>
                    <a:pt x="555" y="72"/>
                  </a:lnTo>
                  <a:lnTo>
                    <a:pt x="588" y="101"/>
                  </a:lnTo>
                  <a:lnTo>
                    <a:pt x="617" y="134"/>
                  </a:lnTo>
                  <a:lnTo>
                    <a:pt x="642" y="172"/>
                  </a:lnTo>
                  <a:lnTo>
                    <a:pt x="662" y="211"/>
                  </a:lnTo>
                  <a:lnTo>
                    <a:pt x="676" y="254"/>
                  </a:lnTo>
                  <a:lnTo>
                    <a:pt x="685" y="299"/>
                  </a:lnTo>
                  <a:lnTo>
                    <a:pt x="689" y="346"/>
                  </a:lnTo>
                  <a:lnTo>
                    <a:pt x="685" y="393"/>
                  </a:lnTo>
                  <a:lnTo>
                    <a:pt x="676" y="437"/>
                  </a:lnTo>
                  <a:lnTo>
                    <a:pt x="662" y="480"/>
                  </a:lnTo>
                  <a:lnTo>
                    <a:pt x="642" y="520"/>
                  </a:lnTo>
                  <a:lnTo>
                    <a:pt x="617" y="557"/>
                  </a:lnTo>
                  <a:lnTo>
                    <a:pt x="588" y="591"/>
                  </a:lnTo>
                  <a:lnTo>
                    <a:pt x="555" y="620"/>
                  </a:lnTo>
                  <a:lnTo>
                    <a:pt x="519" y="644"/>
                  </a:lnTo>
                  <a:lnTo>
                    <a:pt x="478" y="665"/>
                  </a:lnTo>
                  <a:lnTo>
                    <a:pt x="436" y="679"/>
                  </a:lnTo>
                  <a:lnTo>
                    <a:pt x="391" y="688"/>
                  </a:lnTo>
                  <a:lnTo>
                    <a:pt x="344" y="692"/>
                  </a:lnTo>
                  <a:lnTo>
                    <a:pt x="298" y="688"/>
                  </a:lnTo>
                  <a:lnTo>
                    <a:pt x="253" y="679"/>
                  </a:lnTo>
                  <a:lnTo>
                    <a:pt x="211" y="665"/>
                  </a:lnTo>
                  <a:lnTo>
                    <a:pt x="171" y="644"/>
                  </a:lnTo>
                  <a:lnTo>
                    <a:pt x="135" y="620"/>
                  </a:lnTo>
                  <a:lnTo>
                    <a:pt x="102" y="591"/>
                  </a:lnTo>
                  <a:lnTo>
                    <a:pt x="73" y="557"/>
                  </a:lnTo>
                  <a:lnTo>
                    <a:pt x="48" y="520"/>
                  </a:lnTo>
                  <a:lnTo>
                    <a:pt x="27" y="480"/>
                  </a:lnTo>
                  <a:lnTo>
                    <a:pt x="13" y="437"/>
                  </a:lnTo>
                  <a:lnTo>
                    <a:pt x="3" y="393"/>
                  </a:lnTo>
                  <a:lnTo>
                    <a:pt x="0" y="346"/>
                  </a:lnTo>
                  <a:lnTo>
                    <a:pt x="3" y="299"/>
                  </a:lnTo>
                  <a:lnTo>
                    <a:pt x="13" y="254"/>
                  </a:lnTo>
                  <a:lnTo>
                    <a:pt x="27" y="211"/>
                  </a:lnTo>
                  <a:lnTo>
                    <a:pt x="48" y="172"/>
                  </a:lnTo>
                  <a:lnTo>
                    <a:pt x="73" y="134"/>
                  </a:lnTo>
                  <a:lnTo>
                    <a:pt x="102" y="101"/>
                  </a:lnTo>
                  <a:lnTo>
                    <a:pt x="135" y="72"/>
                  </a:lnTo>
                  <a:lnTo>
                    <a:pt x="171" y="48"/>
                  </a:lnTo>
                  <a:lnTo>
                    <a:pt x="211" y="27"/>
                  </a:lnTo>
                  <a:lnTo>
                    <a:pt x="253" y="12"/>
                  </a:lnTo>
                  <a:lnTo>
                    <a:pt x="298" y="3"/>
                  </a:lnTo>
                  <a:lnTo>
                    <a:pt x="3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290"/>
            <p:cNvSpPr>
              <a:spLocks/>
            </p:cNvSpPr>
            <p:nvPr/>
          </p:nvSpPr>
          <p:spPr bwMode="auto">
            <a:xfrm>
              <a:off x="2906713" y="3173413"/>
              <a:ext cx="73025" cy="123825"/>
            </a:xfrm>
            <a:custGeom>
              <a:avLst/>
              <a:gdLst>
                <a:gd name="T0" fmla="*/ 104 w 497"/>
                <a:gd name="T1" fmla="*/ 2 h 855"/>
                <a:gd name="T2" fmla="*/ 139 w 497"/>
                <a:gd name="T3" fmla="*/ 16 h 855"/>
                <a:gd name="T4" fmla="*/ 194 w 497"/>
                <a:gd name="T5" fmla="*/ 79 h 855"/>
                <a:gd name="T6" fmla="*/ 262 w 497"/>
                <a:gd name="T7" fmla="*/ 185 h 855"/>
                <a:gd name="T8" fmla="*/ 315 w 497"/>
                <a:gd name="T9" fmla="*/ 300 h 855"/>
                <a:gd name="T10" fmla="*/ 351 w 497"/>
                <a:gd name="T11" fmla="*/ 421 h 855"/>
                <a:gd name="T12" fmla="*/ 372 w 497"/>
                <a:gd name="T13" fmla="*/ 548 h 855"/>
                <a:gd name="T14" fmla="*/ 411 w 497"/>
                <a:gd name="T15" fmla="*/ 540 h 855"/>
                <a:gd name="T16" fmla="*/ 451 w 497"/>
                <a:gd name="T17" fmla="*/ 550 h 855"/>
                <a:gd name="T18" fmla="*/ 482 w 497"/>
                <a:gd name="T19" fmla="*/ 577 h 855"/>
                <a:gd name="T20" fmla="*/ 496 w 497"/>
                <a:gd name="T21" fmla="*/ 614 h 855"/>
                <a:gd name="T22" fmla="*/ 494 w 497"/>
                <a:gd name="T23" fmla="*/ 652 h 855"/>
                <a:gd name="T24" fmla="*/ 476 w 497"/>
                <a:gd name="T25" fmla="*/ 688 h 855"/>
                <a:gd name="T26" fmla="*/ 341 w 497"/>
                <a:gd name="T27" fmla="*/ 838 h 855"/>
                <a:gd name="T28" fmla="*/ 308 w 497"/>
                <a:gd name="T29" fmla="*/ 853 h 855"/>
                <a:gd name="T30" fmla="*/ 270 w 497"/>
                <a:gd name="T31" fmla="*/ 853 h 855"/>
                <a:gd name="T32" fmla="*/ 236 w 497"/>
                <a:gd name="T33" fmla="*/ 838 h 855"/>
                <a:gd name="T34" fmla="*/ 101 w 497"/>
                <a:gd name="T35" fmla="*/ 688 h 855"/>
                <a:gd name="T36" fmla="*/ 83 w 497"/>
                <a:gd name="T37" fmla="*/ 652 h 855"/>
                <a:gd name="T38" fmla="*/ 82 w 497"/>
                <a:gd name="T39" fmla="*/ 614 h 855"/>
                <a:gd name="T40" fmla="*/ 96 w 497"/>
                <a:gd name="T41" fmla="*/ 577 h 855"/>
                <a:gd name="T42" fmla="*/ 125 w 497"/>
                <a:gd name="T43" fmla="*/ 551 h 855"/>
                <a:gd name="T44" fmla="*/ 158 w 497"/>
                <a:gd name="T45" fmla="*/ 541 h 855"/>
                <a:gd name="T46" fmla="*/ 194 w 497"/>
                <a:gd name="T47" fmla="*/ 544 h 855"/>
                <a:gd name="T48" fmla="*/ 169 w 497"/>
                <a:gd name="T49" fmla="*/ 419 h 855"/>
                <a:gd name="T50" fmla="*/ 123 w 497"/>
                <a:gd name="T51" fmla="*/ 302 h 855"/>
                <a:gd name="T52" fmla="*/ 60 w 497"/>
                <a:gd name="T53" fmla="*/ 196 h 855"/>
                <a:gd name="T54" fmla="*/ 10 w 497"/>
                <a:gd name="T55" fmla="*/ 131 h 855"/>
                <a:gd name="T56" fmla="*/ 0 w 497"/>
                <a:gd name="T57" fmla="*/ 92 h 855"/>
                <a:gd name="T58" fmla="*/ 6 w 497"/>
                <a:gd name="T59" fmla="*/ 55 h 855"/>
                <a:gd name="T60" fmla="*/ 30 w 497"/>
                <a:gd name="T61" fmla="*/ 22 h 855"/>
                <a:gd name="T62" fmla="*/ 64 w 497"/>
                <a:gd name="T63" fmla="*/ 3 h 8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97" h="855">
                  <a:moveTo>
                    <a:pt x="84" y="0"/>
                  </a:moveTo>
                  <a:lnTo>
                    <a:pt x="104" y="2"/>
                  </a:lnTo>
                  <a:lnTo>
                    <a:pt x="122" y="7"/>
                  </a:lnTo>
                  <a:lnTo>
                    <a:pt x="139" y="16"/>
                  </a:lnTo>
                  <a:lnTo>
                    <a:pt x="154" y="30"/>
                  </a:lnTo>
                  <a:lnTo>
                    <a:pt x="194" y="79"/>
                  </a:lnTo>
                  <a:lnTo>
                    <a:pt x="230" y="131"/>
                  </a:lnTo>
                  <a:lnTo>
                    <a:pt x="262" y="185"/>
                  </a:lnTo>
                  <a:lnTo>
                    <a:pt x="290" y="241"/>
                  </a:lnTo>
                  <a:lnTo>
                    <a:pt x="315" y="300"/>
                  </a:lnTo>
                  <a:lnTo>
                    <a:pt x="335" y="359"/>
                  </a:lnTo>
                  <a:lnTo>
                    <a:pt x="351" y="421"/>
                  </a:lnTo>
                  <a:lnTo>
                    <a:pt x="364" y="484"/>
                  </a:lnTo>
                  <a:lnTo>
                    <a:pt x="372" y="548"/>
                  </a:lnTo>
                  <a:lnTo>
                    <a:pt x="391" y="542"/>
                  </a:lnTo>
                  <a:lnTo>
                    <a:pt x="411" y="540"/>
                  </a:lnTo>
                  <a:lnTo>
                    <a:pt x="431" y="543"/>
                  </a:lnTo>
                  <a:lnTo>
                    <a:pt x="451" y="550"/>
                  </a:lnTo>
                  <a:lnTo>
                    <a:pt x="467" y="561"/>
                  </a:lnTo>
                  <a:lnTo>
                    <a:pt x="482" y="577"/>
                  </a:lnTo>
                  <a:lnTo>
                    <a:pt x="491" y="595"/>
                  </a:lnTo>
                  <a:lnTo>
                    <a:pt x="496" y="614"/>
                  </a:lnTo>
                  <a:lnTo>
                    <a:pt x="497" y="632"/>
                  </a:lnTo>
                  <a:lnTo>
                    <a:pt x="494" y="652"/>
                  </a:lnTo>
                  <a:lnTo>
                    <a:pt x="487" y="670"/>
                  </a:lnTo>
                  <a:lnTo>
                    <a:pt x="476" y="688"/>
                  </a:lnTo>
                  <a:lnTo>
                    <a:pt x="355" y="825"/>
                  </a:lnTo>
                  <a:lnTo>
                    <a:pt x="341" y="838"/>
                  </a:lnTo>
                  <a:lnTo>
                    <a:pt x="325" y="847"/>
                  </a:lnTo>
                  <a:lnTo>
                    <a:pt x="308" y="853"/>
                  </a:lnTo>
                  <a:lnTo>
                    <a:pt x="289" y="855"/>
                  </a:lnTo>
                  <a:lnTo>
                    <a:pt x="270" y="853"/>
                  </a:lnTo>
                  <a:lnTo>
                    <a:pt x="253" y="847"/>
                  </a:lnTo>
                  <a:lnTo>
                    <a:pt x="236" y="838"/>
                  </a:lnTo>
                  <a:lnTo>
                    <a:pt x="223" y="825"/>
                  </a:lnTo>
                  <a:lnTo>
                    <a:pt x="101" y="688"/>
                  </a:lnTo>
                  <a:lnTo>
                    <a:pt x="90" y="670"/>
                  </a:lnTo>
                  <a:lnTo>
                    <a:pt x="83" y="652"/>
                  </a:lnTo>
                  <a:lnTo>
                    <a:pt x="80" y="632"/>
                  </a:lnTo>
                  <a:lnTo>
                    <a:pt x="82" y="614"/>
                  </a:lnTo>
                  <a:lnTo>
                    <a:pt x="87" y="595"/>
                  </a:lnTo>
                  <a:lnTo>
                    <a:pt x="96" y="577"/>
                  </a:lnTo>
                  <a:lnTo>
                    <a:pt x="110" y="561"/>
                  </a:lnTo>
                  <a:lnTo>
                    <a:pt x="125" y="551"/>
                  </a:lnTo>
                  <a:lnTo>
                    <a:pt x="142" y="544"/>
                  </a:lnTo>
                  <a:lnTo>
                    <a:pt x="158" y="541"/>
                  </a:lnTo>
                  <a:lnTo>
                    <a:pt x="176" y="541"/>
                  </a:lnTo>
                  <a:lnTo>
                    <a:pt x="194" y="544"/>
                  </a:lnTo>
                  <a:lnTo>
                    <a:pt x="183" y="480"/>
                  </a:lnTo>
                  <a:lnTo>
                    <a:pt x="169" y="419"/>
                  </a:lnTo>
                  <a:lnTo>
                    <a:pt x="148" y="359"/>
                  </a:lnTo>
                  <a:lnTo>
                    <a:pt x="123" y="302"/>
                  </a:lnTo>
                  <a:lnTo>
                    <a:pt x="94" y="248"/>
                  </a:lnTo>
                  <a:lnTo>
                    <a:pt x="60" y="196"/>
                  </a:lnTo>
                  <a:lnTo>
                    <a:pt x="22" y="148"/>
                  </a:lnTo>
                  <a:lnTo>
                    <a:pt x="10" y="131"/>
                  </a:lnTo>
                  <a:lnTo>
                    <a:pt x="3" y="112"/>
                  </a:lnTo>
                  <a:lnTo>
                    <a:pt x="0" y="92"/>
                  </a:lnTo>
                  <a:lnTo>
                    <a:pt x="1" y="74"/>
                  </a:lnTo>
                  <a:lnTo>
                    <a:pt x="6" y="55"/>
                  </a:lnTo>
                  <a:lnTo>
                    <a:pt x="15" y="37"/>
                  </a:lnTo>
                  <a:lnTo>
                    <a:pt x="30" y="22"/>
                  </a:lnTo>
                  <a:lnTo>
                    <a:pt x="46" y="10"/>
                  </a:lnTo>
                  <a:lnTo>
                    <a:pt x="64" y="3"/>
                  </a:lnTo>
                  <a:lnTo>
                    <a:pt x="8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291"/>
            <p:cNvSpPr>
              <a:spLocks/>
            </p:cNvSpPr>
            <p:nvPr/>
          </p:nvSpPr>
          <p:spPr bwMode="auto">
            <a:xfrm>
              <a:off x="2547938" y="3173413"/>
              <a:ext cx="71437" cy="123825"/>
            </a:xfrm>
            <a:custGeom>
              <a:avLst/>
              <a:gdLst>
                <a:gd name="T0" fmla="*/ 433 w 497"/>
                <a:gd name="T1" fmla="*/ 3 h 855"/>
                <a:gd name="T2" fmla="*/ 468 w 497"/>
                <a:gd name="T3" fmla="*/ 22 h 855"/>
                <a:gd name="T4" fmla="*/ 491 w 497"/>
                <a:gd name="T5" fmla="*/ 55 h 855"/>
                <a:gd name="T6" fmla="*/ 497 w 497"/>
                <a:gd name="T7" fmla="*/ 92 h 855"/>
                <a:gd name="T8" fmla="*/ 487 w 497"/>
                <a:gd name="T9" fmla="*/ 131 h 855"/>
                <a:gd name="T10" fmla="*/ 437 w 497"/>
                <a:gd name="T11" fmla="*/ 196 h 855"/>
                <a:gd name="T12" fmla="*/ 374 w 497"/>
                <a:gd name="T13" fmla="*/ 302 h 855"/>
                <a:gd name="T14" fmla="*/ 329 w 497"/>
                <a:gd name="T15" fmla="*/ 419 h 855"/>
                <a:gd name="T16" fmla="*/ 303 w 497"/>
                <a:gd name="T17" fmla="*/ 544 h 855"/>
                <a:gd name="T18" fmla="*/ 339 w 497"/>
                <a:gd name="T19" fmla="*/ 541 h 855"/>
                <a:gd name="T20" fmla="*/ 372 w 497"/>
                <a:gd name="T21" fmla="*/ 551 h 855"/>
                <a:gd name="T22" fmla="*/ 401 w 497"/>
                <a:gd name="T23" fmla="*/ 577 h 855"/>
                <a:gd name="T24" fmla="*/ 416 w 497"/>
                <a:gd name="T25" fmla="*/ 614 h 855"/>
                <a:gd name="T26" fmla="*/ 414 w 497"/>
                <a:gd name="T27" fmla="*/ 652 h 855"/>
                <a:gd name="T28" fmla="*/ 396 w 497"/>
                <a:gd name="T29" fmla="*/ 688 h 855"/>
                <a:gd name="T30" fmla="*/ 261 w 497"/>
                <a:gd name="T31" fmla="*/ 838 h 855"/>
                <a:gd name="T32" fmla="*/ 227 w 497"/>
                <a:gd name="T33" fmla="*/ 853 h 855"/>
                <a:gd name="T34" fmla="*/ 189 w 497"/>
                <a:gd name="T35" fmla="*/ 853 h 855"/>
                <a:gd name="T36" fmla="*/ 156 w 497"/>
                <a:gd name="T37" fmla="*/ 838 h 855"/>
                <a:gd name="T38" fmla="*/ 21 w 497"/>
                <a:gd name="T39" fmla="*/ 688 h 855"/>
                <a:gd name="T40" fmla="*/ 3 w 497"/>
                <a:gd name="T41" fmla="*/ 652 h 855"/>
                <a:gd name="T42" fmla="*/ 1 w 497"/>
                <a:gd name="T43" fmla="*/ 614 h 855"/>
                <a:gd name="T44" fmla="*/ 15 w 497"/>
                <a:gd name="T45" fmla="*/ 577 h 855"/>
                <a:gd name="T46" fmla="*/ 47 w 497"/>
                <a:gd name="T47" fmla="*/ 550 h 855"/>
                <a:gd name="T48" fmla="*/ 86 w 497"/>
                <a:gd name="T49" fmla="*/ 540 h 855"/>
                <a:gd name="T50" fmla="*/ 125 w 497"/>
                <a:gd name="T51" fmla="*/ 548 h 855"/>
                <a:gd name="T52" fmla="*/ 146 w 497"/>
                <a:gd name="T53" fmla="*/ 421 h 855"/>
                <a:gd name="T54" fmla="*/ 183 w 497"/>
                <a:gd name="T55" fmla="*/ 300 h 855"/>
                <a:gd name="T56" fmla="*/ 235 w 497"/>
                <a:gd name="T57" fmla="*/ 185 h 855"/>
                <a:gd name="T58" fmla="*/ 303 w 497"/>
                <a:gd name="T59" fmla="*/ 79 h 855"/>
                <a:gd name="T60" fmla="*/ 358 w 497"/>
                <a:gd name="T61" fmla="*/ 16 h 855"/>
                <a:gd name="T62" fmla="*/ 395 w 497"/>
                <a:gd name="T63" fmla="*/ 2 h 8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97" h="855">
                  <a:moveTo>
                    <a:pt x="413" y="0"/>
                  </a:moveTo>
                  <a:lnTo>
                    <a:pt x="433" y="3"/>
                  </a:lnTo>
                  <a:lnTo>
                    <a:pt x="451" y="10"/>
                  </a:lnTo>
                  <a:lnTo>
                    <a:pt x="468" y="22"/>
                  </a:lnTo>
                  <a:lnTo>
                    <a:pt x="482" y="37"/>
                  </a:lnTo>
                  <a:lnTo>
                    <a:pt x="491" y="55"/>
                  </a:lnTo>
                  <a:lnTo>
                    <a:pt x="496" y="74"/>
                  </a:lnTo>
                  <a:lnTo>
                    <a:pt x="497" y="92"/>
                  </a:lnTo>
                  <a:lnTo>
                    <a:pt x="494" y="112"/>
                  </a:lnTo>
                  <a:lnTo>
                    <a:pt x="487" y="131"/>
                  </a:lnTo>
                  <a:lnTo>
                    <a:pt x="475" y="148"/>
                  </a:lnTo>
                  <a:lnTo>
                    <a:pt x="437" y="196"/>
                  </a:lnTo>
                  <a:lnTo>
                    <a:pt x="403" y="248"/>
                  </a:lnTo>
                  <a:lnTo>
                    <a:pt x="374" y="302"/>
                  </a:lnTo>
                  <a:lnTo>
                    <a:pt x="349" y="359"/>
                  </a:lnTo>
                  <a:lnTo>
                    <a:pt x="329" y="419"/>
                  </a:lnTo>
                  <a:lnTo>
                    <a:pt x="314" y="480"/>
                  </a:lnTo>
                  <a:lnTo>
                    <a:pt x="303" y="544"/>
                  </a:lnTo>
                  <a:lnTo>
                    <a:pt x="321" y="541"/>
                  </a:lnTo>
                  <a:lnTo>
                    <a:pt x="339" y="541"/>
                  </a:lnTo>
                  <a:lnTo>
                    <a:pt x="355" y="544"/>
                  </a:lnTo>
                  <a:lnTo>
                    <a:pt x="372" y="551"/>
                  </a:lnTo>
                  <a:lnTo>
                    <a:pt x="387" y="561"/>
                  </a:lnTo>
                  <a:lnTo>
                    <a:pt x="401" y="577"/>
                  </a:lnTo>
                  <a:lnTo>
                    <a:pt x="410" y="595"/>
                  </a:lnTo>
                  <a:lnTo>
                    <a:pt x="416" y="614"/>
                  </a:lnTo>
                  <a:lnTo>
                    <a:pt x="417" y="632"/>
                  </a:lnTo>
                  <a:lnTo>
                    <a:pt x="414" y="652"/>
                  </a:lnTo>
                  <a:lnTo>
                    <a:pt x="407" y="670"/>
                  </a:lnTo>
                  <a:lnTo>
                    <a:pt x="396" y="688"/>
                  </a:lnTo>
                  <a:lnTo>
                    <a:pt x="274" y="825"/>
                  </a:lnTo>
                  <a:lnTo>
                    <a:pt x="261" y="838"/>
                  </a:lnTo>
                  <a:lnTo>
                    <a:pt x="244" y="847"/>
                  </a:lnTo>
                  <a:lnTo>
                    <a:pt x="227" y="853"/>
                  </a:lnTo>
                  <a:lnTo>
                    <a:pt x="208" y="855"/>
                  </a:lnTo>
                  <a:lnTo>
                    <a:pt x="189" y="853"/>
                  </a:lnTo>
                  <a:lnTo>
                    <a:pt x="172" y="847"/>
                  </a:lnTo>
                  <a:lnTo>
                    <a:pt x="156" y="838"/>
                  </a:lnTo>
                  <a:lnTo>
                    <a:pt x="142" y="825"/>
                  </a:lnTo>
                  <a:lnTo>
                    <a:pt x="21" y="688"/>
                  </a:lnTo>
                  <a:lnTo>
                    <a:pt x="10" y="670"/>
                  </a:lnTo>
                  <a:lnTo>
                    <a:pt x="3" y="652"/>
                  </a:lnTo>
                  <a:lnTo>
                    <a:pt x="0" y="632"/>
                  </a:lnTo>
                  <a:lnTo>
                    <a:pt x="1" y="614"/>
                  </a:lnTo>
                  <a:lnTo>
                    <a:pt x="6" y="595"/>
                  </a:lnTo>
                  <a:lnTo>
                    <a:pt x="15" y="577"/>
                  </a:lnTo>
                  <a:lnTo>
                    <a:pt x="30" y="561"/>
                  </a:lnTo>
                  <a:lnTo>
                    <a:pt x="47" y="550"/>
                  </a:lnTo>
                  <a:lnTo>
                    <a:pt x="66" y="543"/>
                  </a:lnTo>
                  <a:lnTo>
                    <a:pt x="86" y="540"/>
                  </a:lnTo>
                  <a:lnTo>
                    <a:pt x="106" y="542"/>
                  </a:lnTo>
                  <a:lnTo>
                    <a:pt x="125" y="548"/>
                  </a:lnTo>
                  <a:lnTo>
                    <a:pt x="133" y="484"/>
                  </a:lnTo>
                  <a:lnTo>
                    <a:pt x="146" y="421"/>
                  </a:lnTo>
                  <a:lnTo>
                    <a:pt x="162" y="359"/>
                  </a:lnTo>
                  <a:lnTo>
                    <a:pt x="183" y="300"/>
                  </a:lnTo>
                  <a:lnTo>
                    <a:pt x="207" y="241"/>
                  </a:lnTo>
                  <a:lnTo>
                    <a:pt x="235" y="185"/>
                  </a:lnTo>
                  <a:lnTo>
                    <a:pt x="267" y="131"/>
                  </a:lnTo>
                  <a:lnTo>
                    <a:pt x="303" y="79"/>
                  </a:lnTo>
                  <a:lnTo>
                    <a:pt x="343" y="30"/>
                  </a:lnTo>
                  <a:lnTo>
                    <a:pt x="358" y="16"/>
                  </a:lnTo>
                  <a:lnTo>
                    <a:pt x="376" y="7"/>
                  </a:lnTo>
                  <a:lnTo>
                    <a:pt x="395" y="2"/>
                  </a:lnTo>
                  <a:lnTo>
                    <a:pt x="4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" name="Freeform 292"/>
            <p:cNvSpPr>
              <a:spLocks/>
            </p:cNvSpPr>
            <p:nvPr/>
          </p:nvSpPr>
          <p:spPr bwMode="auto">
            <a:xfrm>
              <a:off x="2751138" y="3201988"/>
              <a:ext cx="23812" cy="58738"/>
            </a:xfrm>
            <a:custGeom>
              <a:avLst/>
              <a:gdLst>
                <a:gd name="T0" fmla="*/ 39 w 160"/>
                <a:gd name="T1" fmla="*/ 0 h 415"/>
                <a:gd name="T2" fmla="*/ 121 w 160"/>
                <a:gd name="T3" fmla="*/ 0 h 415"/>
                <a:gd name="T4" fmla="*/ 131 w 160"/>
                <a:gd name="T5" fmla="*/ 3 h 415"/>
                <a:gd name="T6" fmla="*/ 142 w 160"/>
                <a:gd name="T7" fmla="*/ 7 h 415"/>
                <a:gd name="T8" fmla="*/ 150 w 160"/>
                <a:gd name="T9" fmla="*/ 13 h 415"/>
                <a:gd name="T10" fmla="*/ 157 w 160"/>
                <a:gd name="T11" fmla="*/ 23 h 415"/>
                <a:gd name="T12" fmla="*/ 160 w 160"/>
                <a:gd name="T13" fmla="*/ 35 h 415"/>
                <a:gd name="T14" fmla="*/ 159 w 160"/>
                <a:gd name="T15" fmla="*/ 47 h 415"/>
                <a:gd name="T16" fmla="*/ 155 w 160"/>
                <a:gd name="T17" fmla="*/ 58 h 415"/>
                <a:gd name="T18" fmla="*/ 112 w 160"/>
                <a:gd name="T19" fmla="*/ 124 h 415"/>
                <a:gd name="T20" fmla="*/ 131 w 160"/>
                <a:gd name="T21" fmla="*/ 299 h 415"/>
                <a:gd name="T22" fmla="*/ 91 w 160"/>
                <a:gd name="T23" fmla="*/ 407 h 415"/>
                <a:gd name="T24" fmla="*/ 88 w 160"/>
                <a:gd name="T25" fmla="*/ 412 h 415"/>
                <a:gd name="T26" fmla="*/ 81 w 160"/>
                <a:gd name="T27" fmla="*/ 415 h 415"/>
                <a:gd name="T28" fmla="*/ 76 w 160"/>
                <a:gd name="T29" fmla="*/ 415 h 415"/>
                <a:gd name="T30" fmla="*/ 71 w 160"/>
                <a:gd name="T31" fmla="*/ 412 h 415"/>
                <a:gd name="T32" fmla="*/ 68 w 160"/>
                <a:gd name="T33" fmla="*/ 407 h 415"/>
                <a:gd name="T34" fmla="*/ 28 w 160"/>
                <a:gd name="T35" fmla="*/ 299 h 415"/>
                <a:gd name="T36" fmla="*/ 48 w 160"/>
                <a:gd name="T37" fmla="*/ 124 h 415"/>
                <a:gd name="T38" fmla="*/ 5 w 160"/>
                <a:gd name="T39" fmla="*/ 58 h 415"/>
                <a:gd name="T40" fmla="*/ 0 w 160"/>
                <a:gd name="T41" fmla="*/ 47 h 415"/>
                <a:gd name="T42" fmla="*/ 0 w 160"/>
                <a:gd name="T43" fmla="*/ 35 h 415"/>
                <a:gd name="T44" fmla="*/ 3 w 160"/>
                <a:gd name="T45" fmla="*/ 23 h 415"/>
                <a:gd name="T46" fmla="*/ 9 w 160"/>
                <a:gd name="T47" fmla="*/ 13 h 415"/>
                <a:gd name="T48" fmla="*/ 18 w 160"/>
                <a:gd name="T49" fmla="*/ 7 h 415"/>
                <a:gd name="T50" fmla="*/ 28 w 160"/>
                <a:gd name="T51" fmla="*/ 3 h 415"/>
                <a:gd name="T52" fmla="*/ 39 w 160"/>
                <a:gd name="T53" fmla="*/ 0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60" h="415">
                  <a:moveTo>
                    <a:pt x="39" y="0"/>
                  </a:moveTo>
                  <a:lnTo>
                    <a:pt x="121" y="0"/>
                  </a:lnTo>
                  <a:lnTo>
                    <a:pt x="131" y="3"/>
                  </a:lnTo>
                  <a:lnTo>
                    <a:pt x="142" y="7"/>
                  </a:lnTo>
                  <a:lnTo>
                    <a:pt x="150" y="13"/>
                  </a:lnTo>
                  <a:lnTo>
                    <a:pt x="157" y="23"/>
                  </a:lnTo>
                  <a:lnTo>
                    <a:pt x="160" y="35"/>
                  </a:lnTo>
                  <a:lnTo>
                    <a:pt x="159" y="47"/>
                  </a:lnTo>
                  <a:lnTo>
                    <a:pt x="155" y="58"/>
                  </a:lnTo>
                  <a:lnTo>
                    <a:pt x="112" y="124"/>
                  </a:lnTo>
                  <a:lnTo>
                    <a:pt x="131" y="299"/>
                  </a:lnTo>
                  <a:lnTo>
                    <a:pt x="91" y="407"/>
                  </a:lnTo>
                  <a:lnTo>
                    <a:pt x="88" y="412"/>
                  </a:lnTo>
                  <a:lnTo>
                    <a:pt x="81" y="415"/>
                  </a:lnTo>
                  <a:lnTo>
                    <a:pt x="76" y="415"/>
                  </a:lnTo>
                  <a:lnTo>
                    <a:pt x="71" y="412"/>
                  </a:lnTo>
                  <a:lnTo>
                    <a:pt x="68" y="407"/>
                  </a:lnTo>
                  <a:lnTo>
                    <a:pt x="28" y="299"/>
                  </a:lnTo>
                  <a:lnTo>
                    <a:pt x="48" y="124"/>
                  </a:lnTo>
                  <a:lnTo>
                    <a:pt x="5" y="58"/>
                  </a:lnTo>
                  <a:lnTo>
                    <a:pt x="0" y="47"/>
                  </a:lnTo>
                  <a:lnTo>
                    <a:pt x="0" y="35"/>
                  </a:lnTo>
                  <a:lnTo>
                    <a:pt x="3" y="23"/>
                  </a:lnTo>
                  <a:lnTo>
                    <a:pt x="9" y="13"/>
                  </a:lnTo>
                  <a:lnTo>
                    <a:pt x="18" y="7"/>
                  </a:lnTo>
                  <a:lnTo>
                    <a:pt x="28" y="3"/>
                  </a:lnTo>
                  <a:lnTo>
                    <a:pt x="3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306675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49E1A69C-5CEC-4A27-8C54-2F641548A0F5}"/>
              </a:ext>
            </a:extLst>
          </p:cNvPr>
          <p:cNvSpPr txBox="1"/>
          <p:nvPr/>
        </p:nvSpPr>
        <p:spPr>
          <a:xfrm>
            <a:off x="5303618" y="1732887"/>
            <a:ext cx="39996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cs typeface="Times New Roman" pitchFamily="18" charset="0"/>
              </a:rPr>
              <a:t> 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463AD632-6A57-49E8-B05E-2BC036652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872" y="95693"/>
            <a:ext cx="9673209" cy="648586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налоговой политики города Евпатории </a:t>
            </a:r>
            <a:b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2025 год и на плановый период 2026 и 2027 годов</a:t>
            </a:r>
            <a:b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1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5C302852-B3EF-46E0-BA8E-5223599EFB16}"/>
              </a:ext>
            </a:extLst>
          </p:cNvPr>
          <p:cNvSpPr txBox="1"/>
          <p:nvPr/>
        </p:nvSpPr>
        <p:spPr>
          <a:xfrm>
            <a:off x="829096" y="5759209"/>
            <a:ext cx="84741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600" b="1" i="1" dirty="0" smtClean="0"/>
              <a:t> </a:t>
            </a:r>
            <a:endParaRPr lang="ru-RU" sz="1600" dirty="0"/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5137837"/>
              </p:ext>
            </p:extLst>
          </p:nvPr>
        </p:nvGraphicFramePr>
        <p:xfrm>
          <a:off x="340242" y="744279"/>
          <a:ext cx="9292856" cy="61137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292856"/>
              </a:tblGrid>
              <a:tr h="6113721">
                <a:tc>
                  <a:txBody>
                    <a:bodyPr/>
                    <a:lstStyle/>
                    <a:p>
                      <a:pPr marL="285750" lvl="0" indent="-285750" algn="just">
                        <a:buFont typeface="Wingdings" pitchFamily="2" charset="2"/>
                        <a:buChar char="v"/>
                      </a:pPr>
                      <a:r>
                        <a:rPr lang="ru-RU" sz="165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совершенствование методов администрирования доходов, повышение уровня ответственности главных администраторов доходов бюджета городского округа за качество прогнозирования доходов, в целях повышения эффективности администрирования налоговых и неналоговых доходов, подлежащих зачислению в бюджет городского округа, и усиление контроля за полным и своевременным поступлением доходов в бюджет городского округа;</a:t>
                      </a:r>
                    </a:p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v"/>
                        <a:tabLst/>
                        <a:defRPr/>
                      </a:pPr>
                      <a:r>
                        <a:rPr lang="ru-RU" sz="165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повышение эффективности управления (распоряжения и использования) муниципальным имуществом, в том числе выявление неиспользуемых или используемых не по назначению объектов недвижимости (земельных участков) и принятие соответствующих мер по вовлечению их в оборот;</a:t>
                      </a:r>
                    </a:p>
                    <a:p>
                      <a:pPr marL="285750" lvl="0" indent="-285750" algn="just">
                        <a:buFont typeface="Wingdings" pitchFamily="2" charset="2"/>
                        <a:buChar char="v"/>
                      </a:pPr>
                      <a:r>
                        <a:rPr lang="ru-RU" sz="165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усиление</a:t>
                      </a:r>
                      <a:r>
                        <a:rPr lang="ru-RU" sz="165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муниципального земельного контроля, в рамках полномочий с учетом действующего законодательства;</a:t>
                      </a:r>
                    </a:p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v"/>
                        <a:tabLst/>
                        <a:defRPr/>
                      </a:pPr>
                      <a:r>
                        <a:rPr lang="ru-RU" sz="165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продолжение проведения работы на территории муниципального образования по выявлению правообладателей ранее учтенных объектов недвижимости, направление сведений о правообладателях данных объектов недвижимости для внесения в Единый государственный реестр недвижимости (с учетом положений статьи 69.1 Федерального закона от 13 июля 2015 года № 218-ФЗ «О государственной регистрации недвижимости» и статьи 6 Федерального закона от 30 декабря 2020 года № 518-ФЗ «О внесении изменений в отдельные законодательные акты Российской Федерации»);</a:t>
                      </a:r>
                      <a:endParaRPr lang="ru-RU" sz="160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285750" lvl="0" indent="-285750" algn="just">
                        <a:buFont typeface="Wingdings" pitchFamily="2" charset="2"/>
                        <a:buChar char="v"/>
                      </a:pPr>
                      <a:r>
                        <a:rPr lang="ru-RU" sz="165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проведение органами местного самоуправления совместной работы по сохранению, укреплению</a:t>
                      </a:r>
                      <a:r>
                        <a:rPr lang="ru-RU" sz="165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и развитию налогового потенциала городского округа Евпатория путем совершенствования механизмов взаимодействия с территориальными налоговыми органами</a:t>
                      </a:r>
                      <a:r>
                        <a:rPr lang="ru-RU" sz="165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0" name="Таблица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1018914"/>
              </p:ext>
            </p:extLst>
          </p:nvPr>
        </p:nvGraphicFramePr>
        <p:xfrm>
          <a:off x="499225" y="6973629"/>
          <a:ext cx="9292856" cy="61137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292856"/>
              </a:tblGrid>
              <a:tr h="6113721">
                <a:tc>
                  <a:txBody>
                    <a:bodyPr/>
                    <a:lstStyle/>
                    <a:p>
                      <a:pPr marL="285750" lvl="0" indent="-285750" algn="just">
                        <a:buFont typeface="Wingdings" pitchFamily="2" charset="2"/>
                        <a:buChar char="v"/>
                      </a:pPr>
                      <a:endParaRPr lang="ru-RU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2201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9268134"/>
              </p:ext>
            </p:extLst>
          </p:nvPr>
        </p:nvGraphicFramePr>
        <p:xfrm>
          <a:off x="1651000" y="1227666"/>
          <a:ext cx="6604000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604000"/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9157384"/>
              </p:ext>
            </p:extLst>
          </p:nvPr>
        </p:nvGraphicFramePr>
        <p:xfrm>
          <a:off x="323850" y="266700"/>
          <a:ext cx="9372600" cy="63055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72600"/>
              </a:tblGrid>
              <a:tr h="6305550"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v"/>
                      </a:pPr>
                      <a:r>
                        <a:rPr lang="ru-RU" sz="165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проведение совместной работы органами местного самоуправления, структурными подразделениями, отраслевыми (функциональными) органами администрации города Евпатории Республики Крым и территориальным налоговым органом, направленной на повышение уровня собираемости налоговых и неналоговых доходов бюджета городского округа, проведение мероприятий по противодействию нелегальной занятости и по легализации «теневой» заработной платы; </a:t>
                      </a:r>
                    </a:p>
                    <a:p>
                      <a:pPr marL="285750" lvl="0" indent="-285750">
                        <a:buFont typeface="Wingdings" pitchFamily="2" charset="2"/>
                        <a:buChar char="v"/>
                      </a:pPr>
                      <a:r>
                        <a:rPr lang="ru-RU" sz="165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продолжение работы по выявлению лиц, осуществляющих на территории муниципального образования предпринимательскую деятельность без регистрации, постановке их на налоговый учет (в том числе обособленных подразделений или филиалов организаций) и уплате налогов в бюджеты бюджетной системы Российской Федерации;</a:t>
                      </a:r>
                    </a:p>
                    <a:p>
                      <a:pPr marL="285750" lvl="0" indent="-285750">
                        <a:buFont typeface="Wingdings" pitchFamily="2" charset="2"/>
                        <a:buChar char="v"/>
                      </a:pPr>
                      <a:r>
                        <a:rPr lang="ru-RU" sz="165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обеспечение контроля органами местного самоуправления, структурными подразделениями, отраслевыми (функциональными) органами администрации города Евпатории Республики Крым, в ведомственной подчиненности которых находятся муниципальные учреждения, за своевременным и полным перечислением налогов, сборов и иных обязательных платежей в бюджеты бюджетной системы Российской Федерации.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8283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49E1A69C-5CEC-4A27-8C54-2F641548A0F5}"/>
              </a:ext>
            </a:extLst>
          </p:cNvPr>
          <p:cNvSpPr txBox="1"/>
          <p:nvPr/>
        </p:nvSpPr>
        <p:spPr>
          <a:xfrm>
            <a:off x="5303618" y="1732887"/>
            <a:ext cx="39996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cs typeface="Times New Roman" pitchFamily="18" charset="0"/>
              </a:rPr>
              <a:t> 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463AD632-6A57-49E8-B05E-2BC036652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872" y="95693"/>
            <a:ext cx="9673209" cy="648586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бюджетной политики города Евпатории </a:t>
            </a:r>
            <a:b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2025 год и на плановый период 2026 и 2027 годов</a:t>
            </a:r>
            <a:b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1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5C302852-B3EF-46E0-BA8E-5223599EFB16}"/>
              </a:ext>
            </a:extLst>
          </p:cNvPr>
          <p:cNvSpPr txBox="1"/>
          <p:nvPr/>
        </p:nvSpPr>
        <p:spPr>
          <a:xfrm>
            <a:off x="829096" y="5759209"/>
            <a:ext cx="84741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600" b="1" i="1" dirty="0" smtClean="0"/>
              <a:t> </a:t>
            </a:r>
            <a:endParaRPr lang="ru-RU" sz="1600" dirty="0"/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2859682"/>
              </p:ext>
            </p:extLst>
          </p:nvPr>
        </p:nvGraphicFramePr>
        <p:xfrm>
          <a:off x="340242" y="744279"/>
          <a:ext cx="9292856" cy="61137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292856"/>
              </a:tblGrid>
              <a:tr h="6113721">
                <a:tc>
                  <a:txBody>
                    <a:bodyPr/>
                    <a:lstStyle/>
                    <a:p>
                      <a:pPr marL="285750" lvl="0" indent="-285750">
                        <a:buFont typeface="Wingdings" pitchFamily="2" charset="2"/>
                        <a:buChar char="v"/>
                      </a:pPr>
                      <a:r>
                        <a:rPr lang="ru-RU" sz="165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сохранение и развитие доходного потенциала города путем:</a:t>
                      </a:r>
                    </a:p>
                    <a:p>
                      <a:pPr marL="0" indent="723900" algn="just">
                        <a:buFont typeface="Wingdings" pitchFamily="2" charset="2"/>
                        <a:buNone/>
                      </a:pPr>
                      <a:r>
                        <a:rPr lang="ru-RU" sz="165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обеспечения эффективности использования муниципального имущества, находящегося в собственности городского округа, посредством повышения качества контроля за его использованием, выявлением неиспользуемого имущества и принятием мер, направленных на его реализацию или передачу в аренду;</a:t>
                      </a:r>
                    </a:p>
                    <a:p>
                      <a:pPr marL="0" indent="723900" algn="just">
                        <a:buFont typeface="Wingdings" pitchFamily="2" charset="2"/>
                        <a:buNone/>
                      </a:pPr>
                      <a:r>
                        <a:rPr lang="ru-RU" sz="165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установления жесткого контроля за поступлением арендных платежей путем активизации контрольных функций главных администраторов поступлений неналоговых доходов;</a:t>
                      </a:r>
                    </a:p>
                    <a:p>
                      <a:pPr marL="0" indent="723900" algn="just">
                        <a:buFont typeface="Wingdings" pitchFamily="2" charset="2"/>
                        <a:buNone/>
                      </a:pPr>
                      <a:r>
                        <a:rPr lang="ru-RU" sz="165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проведения мероприятий, направленных</a:t>
                      </a:r>
                      <a:r>
                        <a:rPr lang="ru-RU" sz="165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на реализацию Плана («дорожной карты») по взысканию дебиторской задолженности по платежам в бюджет муниципального образования городской округ Евпатория Республики Крым, пеням и штрафам по ним, утвержденного постановлением администрации города Евпатории Республики Крым от 25.03.2024 № 617-п;</a:t>
                      </a:r>
                      <a:endParaRPr lang="ru-RU" sz="1650" kern="12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indent="723900" algn="just">
                        <a:buFont typeface="Wingdings" pitchFamily="2" charset="2"/>
                        <a:buNone/>
                      </a:pPr>
                      <a:r>
                        <a:rPr lang="ru-RU" sz="165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вовлечения в инвестиционный процесс земельных участков, незавершенных объектов капитального строительства, имущества предприятий и организаций, находящихся в муниципальной собственности;</a:t>
                      </a:r>
                    </a:p>
                    <a:p>
                      <a:pPr marL="0" indent="723900" algn="just">
                        <a:buFont typeface="Wingdings" pitchFamily="2" charset="2"/>
                        <a:buNone/>
                      </a:pPr>
                      <a:r>
                        <a:rPr lang="ru-RU" sz="165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проведения инвентаризации муниципального имущества, в том числе земельных участков, осуществления мероприятий, направленных на изъятие излишнего, неиспользуемого или используемого не по назначению муниципального имущества, с целью подготовки к продаже или сдаче в аренду такого имущества в установленном порядке, постановки на учет неучтенных объектов муниципальной собственности, выявленных после проведения инвентаризации;</a:t>
                      </a:r>
                    </a:p>
                    <a:p>
                      <a:pPr marL="285750" indent="-285750" algn="just">
                        <a:buFont typeface="Wingdings" pitchFamily="2" charset="2"/>
                        <a:buChar char="v"/>
                      </a:pPr>
                      <a:r>
                        <a:rPr lang="ru-RU" sz="165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установление</a:t>
                      </a:r>
                      <a:r>
                        <a:rPr lang="ru-RU" sz="165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контроля за финансовой и хозяйственной деятельностью унитарных предприятий, полнотой и своевременностью уплаты ими налогов и сборов в бюджеты разных уровней;</a:t>
                      </a:r>
                    </a:p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v"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обеспечение сбалансированности доходных источников и расходных обязательств местного бюджета;</a:t>
                      </a:r>
                    </a:p>
                    <a:p>
                      <a:pPr marL="0" indent="0" algn="just">
                        <a:buFont typeface="Wingdings" pitchFamily="2" charset="2"/>
                        <a:buNone/>
                      </a:pPr>
                      <a:endParaRPr lang="ru-RU" sz="1650" kern="1200" dirty="0" smtClean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0" name="Таблица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4278996"/>
              </p:ext>
            </p:extLst>
          </p:nvPr>
        </p:nvGraphicFramePr>
        <p:xfrm>
          <a:off x="499225" y="6973629"/>
          <a:ext cx="9292856" cy="61137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292856"/>
              </a:tblGrid>
              <a:tr h="6113721">
                <a:tc>
                  <a:txBody>
                    <a:bodyPr/>
                    <a:lstStyle/>
                    <a:p>
                      <a:pPr marL="285750" lvl="0" indent="-285750" algn="just">
                        <a:buFont typeface="Wingdings" pitchFamily="2" charset="2"/>
                        <a:buChar char="v"/>
                      </a:pPr>
                      <a:endParaRPr lang="ru-RU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3795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2123"/>
              </p:ext>
            </p:extLst>
          </p:nvPr>
        </p:nvGraphicFramePr>
        <p:xfrm>
          <a:off x="1651000" y="1227666"/>
          <a:ext cx="6604000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604000"/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9380235"/>
              </p:ext>
            </p:extLst>
          </p:nvPr>
        </p:nvGraphicFramePr>
        <p:xfrm>
          <a:off x="323850" y="266700"/>
          <a:ext cx="9372600" cy="63055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72600"/>
              </a:tblGrid>
              <a:tr h="6305550">
                <a:tc>
                  <a:txBody>
                    <a:bodyPr/>
                    <a:lstStyle/>
                    <a:p>
                      <a:pPr marL="285750" lvl="0" indent="-285750" algn="just">
                        <a:buFont typeface="Wingdings" pitchFamily="2" charset="2"/>
                        <a:buChar char="v"/>
                      </a:pPr>
                      <a:r>
                        <a:rPr lang="ru-RU" sz="165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закрепление положительных результатов, достигнутых при формировании и исполнении бюджета за предыдущие годы;</a:t>
                      </a:r>
                    </a:p>
                    <a:p>
                      <a:pPr marL="285750" lvl="0" indent="-285750" algn="just">
                        <a:buFont typeface="Wingdings" pitchFamily="2" charset="2"/>
                        <a:buChar char="v"/>
                      </a:pPr>
                      <a:r>
                        <a:rPr lang="ru-RU" sz="165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формирование бюджетных параметров исходя из необходимости безусловного исполнения действующих расходных обязательств</a:t>
                      </a:r>
                      <a:r>
                        <a:rPr lang="ru-RU" sz="165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городского округа;</a:t>
                      </a:r>
                    </a:p>
                    <a:p>
                      <a:pPr marL="285750" lvl="0" indent="-285750" algn="just">
                        <a:buFont typeface="Wingdings" pitchFamily="2" charset="2"/>
                        <a:buChar char="v"/>
                      </a:pPr>
                      <a:r>
                        <a:rPr lang="ru-RU" sz="165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концентрацию</a:t>
                      </a:r>
                      <a:r>
                        <a:rPr lang="ru-RU" sz="165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бюджетных ресурсов на приоритетных направлениях расходных обязательств;</a:t>
                      </a:r>
                    </a:p>
                    <a:p>
                      <a:pPr marL="285750" lvl="0" indent="-285750" algn="just">
                        <a:buFont typeface="Wingdings" pitchFamily="2" charset="2"/>
                        <a:buChar char="v"/>
                      </a:pPr>
                      <a:r>
                        <a:rPr lang="ru-RU" sz="165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анализ осуществляемых расходных обязательств в целях исключения направления средств на выполнение полномочий, не отнесенных к полномочиям городского  округа;</a:t>
                      </a:r>
                    </a:p>
                    <a:p>
                      <a:pPr marL="285750" lvl="0" indent="-285750" algn="just">
                        <a:buFont typeface="Wingdings" pitchFamily="2" charset="2"/>
                        <a:buChar char="v"/>
                      </a:pPr>
                      <a:r>
                        <a:rPr lang="ru-RU" sz="165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принятие новых расходных обязательств только при условии оценки их эффективности, соответствия их приоритетным направлениям социально-экономического развития города</a:t>
                      </a:r>
                      <a:r>
                        <a:rPr lang="ru-RU" sz="165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и при условии наличия ресурсов для их гарантированного исполнения в целях снижения риска неисполнения (либо исполнения в неполном объеме) действующих расходных обязательств; </a:t>
                      </a:r>
                    </a:p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v"/>
                        <a:tabLst/>
                        <a:defRPr/>
                      </a:pPr>
                      <a:r>
                        <a:rPr lang="ru-RU" sz="165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осуществление работы,</a:t>
                      </a:r>
                      <a:r>
                        <a:rPr lang="ru-RU" sz="165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направленной на привлечение средств вышестоящих бюджетов на решение вопросов местного значения в целях сокращения нагрузки на местный бюджет, в том числе путем участия в федеральных или региональных проектах и программах, а также выполнение условий </a:t>
                      </a:r>
                      <a:r>
                        <a:rPr lang="ru-RU" sz="165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софинансирования</a:t>
                      </a:r>
                      <a:r>
                        <a:rPr lang="ru-RU" sz="165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</a:t>
                      </a:r>
                      <a:endParaRPr lang="ru-RU" sz="1650" kern="12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285750" lvl="0" indent="-285750" algn="just">
                        <a:lnSpc>
                          <a:spcPct val="100000"/>
                        </a:lnSpc>
                        <a:buFont typeface="Wingdings" pitchFamily="2" charset="2"/>
                        <a:buChar char="v"/>
                      </a:pPr>
                      <a:r>
                        <a:rPr lang="ru-RU" sz="165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обеспечение и сохранение достигнутых соотношений заработной платы отдельных категорий работников бюджетной сферы к доходу от трудовой деятельности в Республике Крым, закрепленных в Указах Президента Российской Федерации от 7 мая 2012 года № 597                       «О мероприятиях по реализации государственной социальной политики»,  от 1 июня 2012 года        № 761 «О Национальной стратегии действий в интересах детей на  2012 - 2017 годы» и от 28 декабря 2012 года № 1688 «О некоторых мерах по реализации государственной политики в сфере защиты детей-сирот и детей, оставшихся без попечения родителей»;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7780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4949011"/>
              </p:ext>
            </p:extLst>
          </p:nvPr>
        </p:nvGraphicFramePr>
        <p:xfrm>
          <a:off x="1651000" y="1227666"/>
          <a:ext cx="6604000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604000"/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7824293"/>
              </p:ext>
            </p:extLst>
          </p:nvPr>
        </p:nvGraphicFramePr>
        <p:xfrm>
          <a:off x="323850" y="476250"/>
          <a:ext cx="9372600" cy="6400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72600"/>
              </a:tblGrid>
              <a:tr h="6096000">
                <a:tc>
                  <a:txBody>
                    <a:bodyPr/>
                    <a:lstStyle/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v"/>
                        <a:tabLst/>
                        <a:defRPr/>
                      </a:pPr>
                      <a:r>
                        <a:rPr lang="ru-RU" sz="165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индексация оплаты труда работников бюджетной сферы, на которых не распространяются указы Президента Российской Федерации от 7 мая 2012 года № 597 «О мероприятиях по реализации государственной социальной политики», от 1 июня 2012 года № 761              «О Национальной стратегии действий в интересах детей на 2012 - 2017 годы» и от 28 декабря 2012 года № 1688 «О некоторых мерах по реализации государственной политики в сфере защиты детей-сирот и детей, оставшихся без попечения родителей» ежегодно, с 1 октября;</a:t>
                      </a:r>
                    </a:p>
                    <a:p>
                      <a:pPr marL="285750" lvl="0" indent="-285750" algn="just">
                        <a:buFont typeface="Wingdings" pitchFamily="2" charset="2"/>
                        <a:buChar char="v"/>
                      </a:pPr>
                      <a:r>
                        <a:rPr lang="ru-RU" sz="165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обеспечение роста уровня заработной платы низкооплачиваемой категории работников бюджетной сферы, в соответствии с увеличением минимального размера оплаты труда;</a:t>
                      </a:r>
                    </a:p>
                    <a:p>
                      <a:pPr marL="285750" lvl="0" indent="-285750" algn="just">
                        <a:buFont typeface="Wingdings" pitchFamily="2" charset="2"/>
                        <a:buChar char="v"/>
                      </a:pPr>
                      <a:r>
                        <a:rPr lang="ru-RU" sz="165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повышение качества управления муниципальными финансами, строгое соблюдение бюджетно-финансовой дисциплины;</a:t>
                      </a:r>
                    </a:p>
                    <a:p>
                      <a:pPr marL="285750" lvl="0" indent="-285750" algn="just">
                        <a:buFont typeface="Wingdings" pitchFamily="2" charset="2"/>
                        <a:buChar char="v"/>
                      </a:pPr>
                      <a:r>
                        <a:rPr lang="ru-RU" sz="165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развитие приносящей доход деятельности в муниципальных учреждениях;</a:t>
                      </a:r>
                    </a:p>
                    <a:p>
                      <a:pPr marL="285750" lvl="0" indent="-285750" algn="just">
                        <a:buFont typeface="Wingdings" pitchFamily="2" charset="2"/>
                        <a:buChar char="v"/>
                      </a:pPr>
                      <a:r>
                        <a:rPr lang="ru-RU" sz="165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повышение ответственности муниципальных учреждений за невыполнение муниципального задания и </a:t>
                      </a:r>
                      <a:r>
                        <a:rPr lang="ru-RU" sz="165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недостижение</a:t>
                      </a:r>
                      <a:r>
                        <a:rPr lang="ru-RU" sz="165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показателей, установленных в муниципальном задании;</a:t>
                      </a:r>
                    </a:p>
                    <a:p>
                      <a:pPr marL="285750" lvl="0" indent="-285750" algn="just">
                        <a:buFont typeface="Wingdings" pitchFamily="2" charset="2"/>
                        <a:buChar char="v"/>
                      </a:pPr>
                      <a:r>
                        <a:rPr lang="ru-RU" sz="165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совершенствование системы муниципальных закупок;</a:t>
                      </a:r>
                    </a:p>
                    <a:p>
                      <a:pPr marL="285750" lvl="0" indent="-285750" algn="just">
                        <a:buFont typeface="Wingdings" pitchFamily="2" charset="2"/>
                        <a:buChar char="v"/>
                      </a:pPr>
                      <a:r>
                        <a:rPr lang="ru-RU" sz="165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повышение эффективности внутреннего финансового контроля и внутреннего финансового аудита главных администраторов бюджетных средств;</a:t>
                      </a:r>
                    </a:p>
                    <a:p>
                      <a:pPr marL="285750" lvl="0" indent="-285750" algn="just">
                        <a:buFont typeface="Wingdings" pitchFamily="2" charset="2"/>
                        <a:buChar char="v"/>
                      </a:pPr>
                      <a:r>
                        <a:rPr lang="ru-RU" sz="165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проведение главными распорядителями бюджетных средств систематического ведомственного контроля в отношении подведомственных им учреждений и получателей межбюджетных трансфертов;</a:t>
                      </a:r>
                    </a:p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v"/>
                        <a:tabLst/>
                        <a:defRPr/>
                      </a:pPr>
                      <a:r>
                        <a:rPr lang="ru-RU" sz="165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развитие инициативного бюджетирования в городском округе Евпатория в целях вовлечения граждан в решение первоочередных проблем местного значения и повышения уровня доверия к власти;</a:t>
                      </a:r>
                    </a:p>
                    <a:p>
                      <a:pPr marL="285750" lvl="0" indent="-285750" algn="just">
                        <a:buFont typeface="Wingdings" pitchFamily="2" charset="2"/>
                        <a:buChar char="v"/>
                      </a:pPr>
                      <a:r>
                        <a:rPr lang="ru-RU" sz="165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повышение прозрачности и открытости бюджета и бюджетного процесса, а так же доступности информации о муниципальных финансах.</a:t>
                      </a:r>
                    </a:p>
                    <a:p>
                      <a:pPr marL="285750" lvl="0" indent="-285750">
                        <a:buFont typeface="Wingdings" pitchFamily="2" charset="2"/>
                        <a:buChar char="v"/>
                      </a:pP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3570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1"/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9906000" cy="9906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marL="0" indent="0" algn="ctr" eaLnBrk="1" hangingPunct="1">
              <a:lnSpc>
                <a:spcPct val="100000"/>
              </a:lnSpc>
              <a:buFont typeface="Georgia" pitchFamily="18" charset="0"/>
              <a:buNone/>
            </a:pPr>
            <a:r>
              <a:rPr lang="ru-RU" altLang="ru-RU" sz="20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20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0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Основные показатели </a:t>
            </a:r>
            <a:r>
              <a:rPr lang="ru-RU" altLang="ru-RU" sz="2000" b="1" dirty="0" smtClean="0">
                <a:solidFill>
                  <a:schemeClr val="tx1"/>
                </a:solidFill>
                <a:effectLst/>
                <a:latin typeface="Times New Roman" pitchFamily="18" charset="0"/>
              </a:rPr>
              <a:t>п</a:t>
            </a:r>
            <a:r>
              <a:rPr lang="ru-RU" altLang="ru-RU" sz="2000" b="1" dirty="0" smtClean="0"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Calibri" pitchFamily="34" charset="0"/>
              </a:rPr>
              <a:t>рогноза социально-экономического развития муниципального образования городской округ Евпатория Республики Крым на 2025 год и на плановый  период 2026 и 2027 годов</a:t>
            </a:r>
            <a:endParaRPr lang="ru-RU" altLang="ru-RU" sz="2000" b="1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Объект 1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243123835"/>
              </p:ext>
            </p:extLst>
          </p:nvPr>
        </p:nvGraphicFramePr>
        <p:xfrm>
          <a:off x="63796" y="990602"/>
          <a:ext cx="9766004" cy="5958194"/>
        </p:xfrm>
        <a:graphic>
          <a:graphicData uri="http://schemas.openxmlformats.org/drawingml/2006/table">
            <a:tbl>
              <a:tblPr/>
              <a:tblGrid>
                <a:gridCol w="4174829"/>
                <a:gridCol w="847725"/>
                <a:gridCol w="809625"/>
                <a:gridCol w="828675"/>
                <a:gridCol w="767687"/>
                <a:gridCol w="786809"/>
                <a:gridCol w="765544"/>
                <a:gridCol w="785110"/>
              </a:tblGrid>
              <a:tr h="340822">
                <a:tc row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показателя</a:t>
                      </a:r>
                    </a:p>
                  </a:txBody>
                  <a:tcPr marL="91424" marR="91424" marT="45729" marB="457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r>
                        <a:rPr kumimoji="0" lang="en-US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4год (оценка)</a:t>
                      </a:r>
                    </a:p>
                  </a:txBody>
                  <a:tcPr marL="91424" marR="91424" marT="45729" marB="457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6">
                  <a:txBody>
                    <a:bodyPr/>
                    <a:lstStyle>
                      <a:lvl1pPr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прогноз</a:t>
                      </a:r>
                    </a:p>
                  </a:txBody>
                  <a:tcPr marL="91424" marR="91424" marT="45729" marB="457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>
                      <a:lvl1pPr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4" marR="91424" marT="45729" marB="4572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CC9F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>
                      <a:lvl1pPr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4" marR="91424" marT="45729" marB="4572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CC9F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09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2025 год </a:t>
                      </a:r>
                    </a:p>
                  </a:txBody>
                  <a:tcPr marL="91424" marR="91424" marT="45729" marB="457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2026 год </a:t>
                      </a:r>
                    </a:p>
                  </a:txBody>
                  <a:tcPr marL="91424" marR="91424" marT="45729" marB="457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2027 год </a:t>
                      </a:r>
                    </a:p>
                  </a:txBody>
                  <a:tcPr marL="91424" marR="91424" marT="45729" marB="457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326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вар.</a:t>
                      </a:r>
                    </a:p>
                  </a:txBody>
                  <a:tcPr marL="91424" marR="91424" marT="45729" marB="457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вар.</a:t>
                      </a:r>
                    </a:p>
                  </a:txBody>
                  <a:tcPr marL="91424" marR="91424" marT="45729" marB="457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вар.</a:t>
                      </a:r>
                    </a:p>
                  </a:txBody>
                  <a:tcPr marL="91424" marR="91424" marT="45729" marB="457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вар.</a:t>
                      </a:r>
                    </a:p>
                  </a:txBody>
                  <a:tcPr marL="91424" marR="91424" marT="45729" marB="457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вар.</a:t>
                      </a:r>
                    </a:p>
                  </a:txBody>
                  <a:tcPr marL="91424" marR="91424" marT="45729" marB="457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вар.</a:t>
                      </a:r>
                    </a:p>
                  </a:txBody>
                  <a:tcPr marL="91424" marR="91424" marT="45729" marB="457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618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</a:t>
                      </a:r>
                      <a:r>
                        <a:rPr kumimoji="0" lang="en-US" alt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исленность</a:t>
                      </a: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постоянного </a:t>
                      </a:r>
                      <a:r>
                        <a:rPr kumimoji="0" lang="en-US" alt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населения</a:t>
                      </a:r>
                      <a:r>
                        <a:rPr kumimoji="0" lang="en-US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(среднегодовая) тыс. чел.</a:t>
                      </a:r>
                    </a:p>
                  </a:txBody>
                  <a:tcPr marL="91424" marR="91424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119,9</a:t>
                      </a:r>
                    </a:p>
                  </a:txBody>
                  <a:tcPr marL="91424" marR="91424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119,5</a:t>
                      </a:r>
                    </a:p>
                  </a:txBody>
                  <a:tcPr marL="91424" marR="91424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120,9</a:t>
                      </a:r>
                    </a:p>
                  </a:txBody>
                  <a:tcPr marL="91424" marR="91424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119,3</a:t>
                      </a:r>
                    </a:p>
                  </a:txBody>
                  <a:tcPr marL="91424" marR="91424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120,5</a:t>
                      </a:r>
                    </a:p>
                  </a:txBody>
                  <a:tcPr marL="91424" marR="91424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119,1</a:t>
                      </a:r>
                    </a:p>
                  </a:txBody>
                  <a:tcPr marL="91424" marR="91424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120,4</a:t>
                      </a:r>
                    </a:p>
                  </a:txBody>
                  <a:tcPr marL="91424" marR="91424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6758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субъектов малого и среднего предпринимательства городского округа Евпатория Республики Крым, в том числе </a:t>
                      </a:r>
                      <a:r>
                        <a:rPr kumimoji="0" lang="ru-RU" alt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самозанятых</a:t>
                      </a: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граждан, на конец года, тыс. ед.</a:t>
                      </a:r>
                    </a:p>
                  </a:txBody>
                  <a:tcPr marL="91424" marR="91424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12,0</a:t>
                      </a:r>
                    </a:p>
                  </a:txBody>
                  <a:tcPr marL="91424" marR="91424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12,0</a:t>
                      </a:r>
                    </a:p>
                  </a:txBody>
                  <a:tcPr marL="91424" marR="91424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12,2</a:t>
                      </a:r>
                    </a:p>
                  </a:txBody>
                  <a:tcPr marL="91424" marR="91424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12,2</a:t>
                      </a:r>
                    </a:p>
                  </a:txBody>
                  <a:tcPr marL="91424" marR="91424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12,38</a:t>
                      </a:r>
                    </a:p>
                  </a:txBody>
                  <a:tcPr marL="91424" marR="91424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12,38</a:t>
                      </a:r>
                    </a:p>
                  </a:txBody>
                  <a:tcPr marL="91424" marR="91424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12,5</a:t>
                      </a:r>
                      <a:endParaRPr kumimoji="0" lang="ru-RU" alt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4" marR="91424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671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Оборот розничной торговли (без субъектов малого предпринимательства), млн. рублей</a:t>
                      </a:r>
                    </a:p>
                  </a:txBody>
                  <a:tcPr marL="91424" marR="91424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10 372,8</a:t>
                      </a:r>
                    </a:p>
                  </a:txBody>
                  <a:tcPr marL="91424" marR="91424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11 410,1</a:t>
                      </a:r>
                    </a:p>
                  </a:txBody>
                  <a:tcPr marL="91424" marR="91424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11 910,1</a:t>
                      </a:r>
                    </a:p>
                  </a:txBody>
                  <a:tcPr marL="91424" marR="91424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11 920,1</a:t>
                      </a:r>
                    </a:p>
                  </a:txBody>
                  <a:tcPr marL="91424" marR="91424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12 430,1</a:t>
                      </a:r>
                    </a:p>
                  </a:txBody>
                  <a:tcPr marL="91424" marR="91424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12 440,1</a:t>
                      </a:r>
                    </a:p>
                  </a:txBody>
                  <a:tcPr marL="91424" marR="91424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12 960,1</a:t>
                      </a:r>
                    </a:p>
                  </a:txBody>
                  <a:tcPr marL="91424" marR="91424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984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Инвестиции в основной капитал, млн. рублей</a:t>
                      </a:r>
                    </a:p>
                  </a:txBody>
                  <a:tcPr marL="91424" marR="91424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10 841,7</a:t>
                      </a:r>
                    </a:p>
                  </a:txBody>
                  <a:tcPr marL="91424" marR="91424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11 004,3</a:t>
                      </a:r>
                    </a:p>
                  </a:txBody>
                  <a:tcPr marL="91424" marR="91424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11 169,4</a:t>
                      </a:r>
                    </a:p>
                  </a:txBody>
                  <a:tcPr marL="91424" marR="91424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11 337,0</a:t>
                      </a:r>
                    </a:p>
                  </a:txBody>
                  <a:tcPr marL="91424" marR="91424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11 507,0</a:t>
                      </a:r>
                    </a:p>
                  </a:txBody>
                  <a:tcPr marL="91424" marR="91424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11 679,6</a:t>
                      </a:r>
                    </a:p>
                  </a:txBody>
                  <a:tcPr marL="91424" marR="91424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11 854,8</a:t>
                      </a:r>
                    </a:p>
                  </a:txBody>
                  <a:tcPr marL="91424" marR="91424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88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Среднемесячная номинальная начисленная заработная плата  работников,  руб.</a:t>
                      </a:r>
                    </a:p>
                  </a:txBody>
                  <a:tcPr marL="91424" marR="91424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ts val="1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46 435</a:t>
                      </a:r>
                    </a:p>
                  </a:txBody>
                  <a:tcPr marL="91424" marR="91424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ts val="1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50 243</a:t>
                      </a:r>
                    </a:p>
                  </a:txBody>
                  <a:tcPr marL="91424" marR="91424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ts val="1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50 521</a:t>
                      </a:r>
                    </a:p>
                  </a:txBody>
                  <a:tcPr marL="91424" marR="91424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ts val="1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53 811</a:t>
                      </a:r>
                    </a:p>
                  </a:txBody>
                  <a:tcPr marL="91424" marR="91424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ts val="1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54 312</a:t>
                      </a:r>
                    </a:p>
                  </a:txBody>
                  <a:tcPr marL="91424" marR="91424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ts val="1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57 686</a:t>
                      </a:r>
                    </a:p>
                  </a:txBody>
                  <a:tcPr marL="91424" marR="91424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ts val="1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58 550</a:t>
                      </a:r>
                    </a:p>
                  </a:txBody>
                  <a:tcPr marL="91424" marR="91424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4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Среднемесячная номинальная начисленная заработная плата работников, % к предыдущему году</a:t>
                      </a:r>
                    </a:p>
                  </a:txBody>
                  <a:tcPr marL="91424" marR="91424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114,6</a:t>
                      </a:r>
                    </a:p>
                  </a:txBody>
                  <a:tcPr marL="91424" marR="91424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108,2</a:t>
                      </a:r>
                    </a:p>
                  </a:txBody>
                  <a:tcPr marL="91424" marR="91424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108,8</a:t>
                      </a:r>
                    </a:p>
                  </a:txBody>
                  <a:tcPr marL="91424" marR="91424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107,1</a:t>
                      </a:r>
                    </a:p>
                  </a:txBody>
                  <a:tcPr marL="91424" marR="91424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107,5</a:t>
                      </a:r>
                    </a:p>
                  </a:txBody>
                  <a:tcPr marL="91424" marR="91424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107,2</a:t>
                      </a:r>
                    </a:p>
                  </a:txBody>
                  <a:tcPr marL="91424" marR="91424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107,8</a:t>
                      </a:r>
                    </a:p>
                  </a:txBody>
                  <a:tcPr marL="91424" marR="91424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291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Фонд начисленной заработной платы работников организаций всего (без субъектов малого предпринимательства)</a:t>
                      </a: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млн. рублей</a:t>
                      </a:r>
                    </a:p>
                  </a:txBody>
                  <a:tcPr marL="91424" marR="91424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10 498,9</a:t>
                      </a:r>
                    </a:p>
                  </a:txBody>
                  <a:tcPr marL="91424" marR="91424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11 391,3</a:t>
                      </a:r>
                    </a:p>
                  </a:txBody>
                  <a:tcPr marL="91424" marR="91424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11 422,9</a:t>
                      </a:r>
                    </a:p>
                  </a:txBody>
                  <a:tcPr marL="91424" marR="91424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12 222,9</a:t>
                      </a:r>
                    </a:p>
                  </a:txBody>
                  <a:tcPr marL="91424" marR="91424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12 279,6</a:t>
                      </a:r>
                    </a:p>
                  </a:txBody>
                  <a:tcPr marL="91424" marR="91424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13 151,8</a:t>
                      </a:r>
                    </a:p>
                  </a:txBody>
                  <a:tcPr marL="91424" marR="91424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13 237,5</a:t>
                      </a:r>
                    </a:p>
                  </a:txBody>
                  <a:tcPr marL="91424" marR="91424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064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Среднесписочная численность работников организаций, чел.</a:t>
                      </a:r>
                    </a:p>
                  </a:txBody>
                  <a:tcPr marL="91424" marR="91424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19 225</a:t>
                      </a:r>
                    </a:p>
                  </a:txBody>
                  <a:tcPr marL="91424" marR="91424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19 225</a:t>
                      </a:r>
                    </a:p>
                  </a:txBody>
                  <a:tcPr marL="91424" marR="91424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19 228</a:t>
                      </a:r>
                    </a:p>
                  </a:txBody>
                  <a:tcPr marL="91424" marR="91424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19 228</a:t>
                      </a:r>
                    </a:p>
                  </a:txBody>
                  <a:tcPr marL="91424" marR="91424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19 250</a:t>
                      </a:r>
                    </a:p>
                  </a:txBody>
                  <a:tcPr marL="91424" marR="91424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19 240</a:t>
                      </a:r>
                    </a:p>
                  </a:txBody>
                  <a:tcPr marL="91424" marR="91424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19 260</a:t>
                      </a:r>
                    </a:p>
                  </a:txBody>
                  <a:tcPr marL="91424" marR="91424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526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Изображение выглядит как человек, компьютер, женщина, стол&#10;&#10;Автоматически созданное описание">
            <a:extLst>
              <a:ext uri="{FF2B5EF4-FFF2-40B4-BE49-F238E27FC236}">
                <a16:creationId xmlns:a16="http://schemas.microsoft.com/office/drawing/2014/main" xmlns="" id="{ACF42FD6-36A3-461B-81A6-227EB7C894A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506" b="3506"/>
          <a:stretch>
            <a:fillRect/>
          </a:stretch>
        </p:blipFill>
        <p:spPr/>
      </p:pic>
      <p:sp>
        <p:nvSpPr>
          <p:cNvPr id="33" name="Freeform: Shape 32">
            <a:extLst>
              <a:ext uri="{FF2B5EF4-FFF2-40B4-BE49-F238E27FC236}">
                <a16:creationId xmlns:a16="http://schemas.microsoft.com/office/drawing/2014/main" xmlns="" id="{41414636-CE8E-465F-BFEE-0671819A6847}"/>
              </a:ext>
            </a:extLst>
          </p:cNvPr>
          <p:cNvSpPr/>
          <p:nvPr/>
        </p:nvSpPr>
        <p:spPr>
          <a:xfrm>
            <a:off x="5041420" y="4818046"/>
            <a:ext cx="357878" cy="420317"/>
          </a:xfrm>
          <a:custGeom>
            <a:avLst/>
            <a:gdLst>
              <a:gd name="connsiteX0" fmla="*/ 0 w 435703"/>
              <a:gd name="connsiteY0" fmla="*/ 0 h 420317"/>
              <a:gd name="connsiteX1" fmla="*/ 435703 w 435703"/>
              <a:gd name="connsiteY1" fmla="*/ 0 h 420317"/>
              <a:gd name="connsiteX2" fmla="*/ 176733 w 435703"/>
              <a:gd name="connsiteY2" fmla="*/ 420317 h 420317"/>
              <a:gd name="connsiteX3" fmla="*/ 175459 w 435703"/>
              <a:gd name="connsiteY3" fmla="*/ 420317 h 420317"/>
              <a:gd name="connsiteX4" fmla="*/ 0 w 435703"/>
              <a:gd name="connsiteY4" fmla="*/ 0 h 420317"/>
              <a:gd name="connsiteX0" fmla="*/ 0 w 435703"/>
              <a:gd name="connsiteY0" fmla="*/ 0 h 420317"/>
              <a:gd name="connsiteX1" fmla="*/ 435703 w 435703"/>
              <a:gd name="connsiteY1" fmla="*/ 14288 h 420317"/>
              <a:gd name="connsiteX2" fmla="*/ 176733 w 435703"/>
              <a:gd name="connsiteY2" fmla="*/ 420317 h 420317"/>
              <a:gd name="connsiteX3" fmla="*/ 175459 w 435703"/>
              <a:gd name="connsiteY3" fmla="*/ 420317 h 420317"/>
              <a:gd name="connsiteX4" fmla="*/ 0 w 435703"/>
              <a:gd name="connsiteY4" fmla="*/ 0 h 420317"/>
              <a:gd name="connsiteX0" fmla="*/ 0 w 440465"/>
              <a:gd name="connsiteY0" fmla="*/ 0 h 420317"/>
              <a:gd name="connsiteX1" fmla="*/ 440465 w 440465"/>
              <a:gd name="connsiteY1" fmla="*/ 19051 h 420317"/>
              <a:gd name="connsiteX2" fmla="*/ 176733 w 440465"/>
              <a:gd name="connsiteY2" fmla="*/ 420317 h 420317"/>
              <a:gd name="connsiteX3" fmla="*/ 175459 w 440465"/>
              <a:gd name="connsiteY3" fmla="*/ 420317 h 420317"/>
              <a:gd name="connsiteX4" fmla="*/ 0 w 440465"/>
              <a:gd name="connsiteY4" fmla="*/ 0 h 420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0465" h="420317">
                <a:moveTo>
                  <a:pt x="0" y="0"/>
                </a:moveTo>
                <a:lnTo>
                  <a:pt x="440465" y="19051"/>
                </a:lnTo>
                <a:lnTo>
                  <a:pt x="176733" y="420317"/>
                </a:lnTo>
                <a:lnTo>
                  <a:pt x="175459" y="420317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xmlns="" id="{D25C89B9-7A78-479F-9318-CA2484706F89}"/>
              </a:ext>
            </a:extLst>
          </p:cNvPr>
          <p:cNvSpPr/>
          <p:nvPr/>
        </p:nvSpPr>
        <p:spPr>
          <a:xfrm>
            <a:off x="1" y="1802676"/>
            <a:ext cx="5397615" cy="3038475"/>
          </a:xfrm>
          <a:custGeom>
            <a:avLst/>
            <a:gdLst>
              <a:gd name="connsiteX0" fmla="*/ 0 w 6643219"/>
              <a:gd name="connsiteY0" fmla="*/ 0 h 2821648"/>
              <a:gd name="connsiteX1" fmla="*/ 5465335 w 6643219"/>
              <a:gd name="connsiteY1" fmla="*/ 0 h 2821648"/>
              <a:gd name="connsiteX2" fmla="*/ 6643219 w 6643219"/>
              <a:gd name="connsiteY2" fmla="*/ 2821648 h 2821648"/>
              <a:gd name="connsiteX3" fmla="*/ 0 w 6643219"/>
              <a:gd name="connsiteY3" fmla="*/ 2821648 h 2821648"/>
              <a:gd name="connsiteX4" fmla="*/ 0 w 6643219"/>
              <a:gd name="connsiteY4" fmla="*/ 0 h 2821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43219" h="2821648">
                <a:moveTo>
                  <a:pt x="0" y="0"/>
                </a:moveTo>
                <a:lnTo>
                  <a:pt x="5465335" y="0"/>
                </a:lnTo>
                <a:lnTo>
                  <a:pt x="6643219" y="2821648"/>
                </a:lnTo>
                <a:lnTo>
                  <a:pt x="0" y="282164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8" name="Прямоугольник 77">
            <a:extLst>
              <a:ext uri="{FF2B5EF4-FFF2-40B4-BE49-F238E27FC236}">
                <a16:creationId xmlns:a16="http://schemas.microsoft.com/office/drawing/2014/main" xmlns="" id="{7BA77E3E-F038-4820-B2B7-A1DE2AC78C44}"/>
              </a:ext>
            </a:extLst>
          </p:cNvPr>
          <p:cNvSpPr/>
          <p:nvPr/>
        </p:nvSpPr>
        <p:spPr>
          <a:xfrm>
            <a:off x="-29984" y="3185578"/>
            <a:ext cx="4997397" cy="277830"/>
          </a:xfrm>
          <a:custGeom>
            <a:avLst/>
            <a:gdLst>
              <a:gd name="connsiteX0" fmla="*/ 0 w 2198246"/>
              <a:gd name="connsiteY0" fmla="*/ 0 h 252000"/>
              <a:gd name="connsiteX1" fmla="*/ 2198246 w 2198246"/>
              <a:gd name="connsiteY1" fmla="*/ 0 h 252000"/>
              <a:gd name="connsiteX2" fmla="*/ 2198246 w 2198246"/>
              <a:gd name="connsiteY2" fmla="*/ 252000 h 252000"/>
              <a:gd name="connsiteX3" fmla="*/ 0 w 2198246"/>
              <a:gd name="connsiteY3" fmla="*/ 252000 h 252000"/>
              <a:gd name="connsiteX4" fmla="*/ 0 w 2198246"/>
              <a:gd name="connsiteY4" fmla="*/ 0 h 252000"/>
              <a:gd name="connsiteX0" fmla="*/ 0 w 2258536"/>
              <a:gd name="connsiteY0" fmla="*/ 0 h 252000"/>
              <a:gd name="connsiteX1" fmla="*/ 2198246 w 2258536"/>
              <a:gd name="connsiteY1" fmla="*/ 0 h 252000"/>
              <a:gd name="connsiteX2" fmla="*/ 2258536 w 2258536"/>
              <a:gd name="connsiteY2" fmla="*/ 241952 h 252000"/>
              <a:gd name="connsiteX3" fmla="*/ 0 w 2258536"/>
              <a:gd name="connsiteY3" fmla="*/ 252000 h 252000"/>
              <a:gd name="connsiteX4" fmla="*/ 0 w 2258536"/>
              <a:gd name="connsiteY4" fmla="*/ 0 h 252000"/>
              <a:gd name="connsiteX0" fmla="*/ 0 w 2258536"/>
              <a:gd name="connsiteY0" fmla="*/ 0 h 252000"/>
              <a:gd name="connsiteX1" fmla="*/ 2137956 w 2258536"/>
              <a:gd name="connsiteY1" fmla="*/ 0 h 252000"/>
              <a:gd name="connsiteX2" fmla="*/ 2258536 w 2258536"/>
              <a:gd name="connsiteY2" fmla="*/ 241952 h 252000"/>
              <a:gd name="connsiteX3" fmla="*/ 0 w 2258536"/>
              <a:gd name="connsiteY3" fmla="*/ 252000 h 252000"/>
              <a:gd name="connsiteX4" fmla="*/ 0 w 2258536"/>
              <a:gd name="connsiteY4" fmla="*/ 0 h 252000"/>
              <a:gd name="connsiteX0" fmla="*/ 0 w 2243463"/>
              <a:gd name="connsiteY0" fmla="*/ 0 h 252000"/>
              <a:gd name="connsiteX1" fmla="*/ 2137956 w 2243463"/>
              <a:gd name="connsiteY1" fmla="*/ 0 h 252000"/>
              <a:gd name="connsiteX2" fmla="*/ 2243463 w 2243463"/>
              <a:gd name="connsiteY2" fmla="*/ 241952 h 252000"/>
              <a:gd name="connsiteX3" fmla="*/ 0 w 2243463"/>
              <a:gd name="connsiteY3" fmla="*/ 252000 h 252000"/>
              <a:gd name="connsiteX4" fmla="*/ 0 w 2243463"/>
              <a:gd name="connsiteY4" fmla="*/ 0 h 252000"/>
              <a:gd name="connsiteX0" fmla="*/ 0 w 2243463"/>
              <a:gd name="connsiteY0" fmla="*/ 0 h 252000"/>
              <a:gd name="connsiteX1" fmla="*/ 2148005 w 2243463"/>
              <a:gd name="connsiteY1" fmla="*/ 0 h 252000"/>
              <a:gd name="connsiteX2" fmla="*/ 2243463 w 2243463"/>
              <a:gd name="connsiteY2" fmla="*/ 241952 h 252000"/>
              <a:gd name="connsiteX3" fmla="*/ 0 w 2243463"/>
              <a:gd name="connsiteY3" fmla="*/ 252000 h 252000"/>
              <a:gd name="connsiteX4" fmla="*/ 0 w 2243463"/>
              <a:gd name="connsiteY4" fmla="*/ 0 h 252000"/>
              <a:gd name="connsiteX0" fmla="*/ 0 w 2243463"/>
              <a:gd name="connsiteY0" fmla="*/ 0 h 252000"/>
              <a:gd name="connsiteX1" fmla="*/ 2148005 w 2243463"/>
              <a:gd name="connsiteY1" fmla="*/ 0 h 252000"/>
              <a:gd name="connsiteX2" fmla="*/ 2243463 w 2243463"/>
              <a:gd name="connsiteY2" fmla="*/ 241952 h 252000"/>
              <a:gd name="connsiteX3" fmla="*/ 0 w 2243463"/>
              <a:gd name="connsiteY3" fmla="*/ 252000 h 252000"/>
              <a:gd name="connsiteX4" fmla="*/ 0 w 2243463"/>
              <a:gd name="connsiteY4" fmla="*/ 0 h 252000"/>
              <a:gd name="connsiteX0" fmla="*/ 0 w 2243463"/>
              <a:gd name="connsiteY0" fmla="*/ 0 h 252000"/>
              <a:gd name="connsiteX1" fmla="*/ 2138480 w 2243463"/>
              <a:gd name="connsiteY1" fmla="*/ 0 h 252000"/>
              <a:gd name="connsiteX2" fmla="*/ 2243463 w 2243463"/>
              <a:gd name="connsiteY2" fmla="*/ 241952 h 252000"/>
              <a:gd name="connsiteX3" fmla="*/ 0 w 2243463"/>
              <a:gd name="connsiteY3" fmla="*/ 252000 h 252000"/>
              <a:gd name="connsiteX4" fmla="*/ 0 w 2243463"/>
              <a:gd name="connsiteY4" fmla="*/ 0 h 252000"/>
              <a:gd name="connsiteX0" fmla="*/ 0 w 2243463"/>
              <a:gd name="connsiteY0" fmla="*/ 6350 h 258350"/>
              <a:gd name="connsiteX1" fmla="*/ 2148005 w 2243463"/>
              <a:gd name="connsiteY1" fmla="*/ 0 h 258350"/>
              <a:gd name="connsiteX2" fmla="*/ 2243463 w 2243463"/>
              <a:gd name="connsiteY2" fmla="*/ 248302 h 258350"/>
              <a:gd name="connsiteX3" fmla="*/ 0 w 2243463"/>
              <a:gd name="connsiteY3" fmla="*/ 258350 h 258350"/>
              <a:gd name="connsiteX4" fmla="*/ 0 w 2243463"/>
              <a:gd name="connsiteY4" fmla="*/ 6350 h 258350"/>
              <a:gd name="connsiteX0" fmla="*/ 0 w 2284524"/>
              <a:gd name="connsiteY0" fmla="*/ 6350 h 258350"/>
              <a:gd name="connsiteX1" fmla="*/ 2148005 w 2284524"/>
              <a:gd name="connsiteY1" fmla="*/ 0 h 258350"/>
              <a:gd name="connsiteX2" fmla="*/ 2284524 w 2284524"/>
              <a:gd name="connsiteY2" fmla="*/ 248302 h 258350"/>
              <a:gd name="connsiteX3" fmla="*/ 0 w 2284524"/>
              <a:gd name="connsiteY3" fmla="*/ 258350 h 258350"/>
              <a:gd name="connsiteX4" fmla="*/ 0 w 2284524"/>
              <a:gd name="connsiteY4" fmla="*/ 6350 h 258350"/>
              <a:gd name="connsiteX0" fmla="*/ 0 w 2284524"/>
              <a:gd name="connsiteY0" fmla="*/ 9881 h 261881"/>
              <a:gd name="connsiteX1" fmla="*/ 2142553 w 2284524"/>
              <a:gd name="connsiteY1" fmla="*/ 0 h 261881"/>
              <a:gd name="connsiteX2" fmla="*/ 2284524 w 2284524"/>
              <a:gd name="connsiteY2" fmla="*/ 251833 h 261881"/>
              <a:gd name="connsiteX3" fmla="*/ 0 w 2284524"/>
              <a:gd name="connsiteY3" fmla="*/ 261881 h 261881"/>
              <a:gd name="connsiteX4" fmla="*/ 0 w 2284524"/>
              <a:gd name="connsiteY4" fmla="*/ 9881 h 261881"/>
              <a:gd name="connsiteX0" fmla="*/ 0 w 2284524"/>
              <a:gd name="connsiteY0" fmla="*/ 9881 h 261881"/>
              <a:gd name="connsiteX1" fmla="*/ 2142553 w 2284524"/>
              <a:gd name="connsiteY1" fmla="*/ 0 h 261881"/>
              <a:gd name="connsiteX2" fmla="*/ 2284524 w 2284524"/>
              <a:gd name="connsiteY2" fmla="*/ 255363 h 261881"/>
              <a:gd name="connsiteX3" fmla="*/ 0 w 2284524"/>
              <a:gd name="connsiteY3" fmla="*/ 261881 h 261881"/>
              <a:gd name="connsiteX4" fmla="*/ 0 w 2284524"/>
              <a:gd name="connsiteY4" fmla="*/ 9881 h 261881"/>
              <a:gd name="connsiteX0" fmla="*/ 0 w 2284524"/>
              <a:gd name="connsiteY0" fmla="*/ 9881 h 261881"/>
              <a:gd name="connsiteX1" fmla="*/ 2119547 w 2284524"/>
              <a:gd name="connsiteY1" fmla="*/ 0 h 261881"/>
              <a:gd name="connsiteX2" fmla="*/ 2284524 w 2284524"/>
              <a:gd name="connsiteY2" fmla="*/ 255363 h 261881"/>
              <a:gd name="connsiteX3" fmla="*/ 0 w 2284524"/>
              <a:gd name="connsiteY3" fmla="*/ 261881 h 261881"/>
              <a:gd name="connsiteX4" fmla="*/ 0 w 2284524"/>
              <a:gd name="connsiteY4" fmla="*/ 9881 h 261881"/>
              <a:gd name="connsiteX0" fmla="*/ 0 w 2275322"/>
              <a:gd name="connsiteY0" fmla="*/ 9881 h 261881"/>
              <a:gd name="connsiteX1" fmla="*/ 2119547 w 2275322"/>
              <a:gd name="connsiteY1" fmla="*/ 0 h 261881"/>
              <a:gd name="connsiteX2" fmla="*/ 2275322 w 2275322"/>
              <a:gd name="connsiteY2" fmla="*/ 255363 h 261881"/>
              <a:gd name="connsiteX3" fmla="*/ 0 w 2275322"/>
              <a:gd name="connsiteY3" fmla="*/ 261881 h 261881"/>
              <a:gd name="connsiteX4" fmla="*/ 0 w 2275322"/>
              <a:gd name="connsiteY4" fmla="*/ 9881 h 261881"/>
              <a:gd name="connsiteX0" fmla="*/ 0 w 2266120"/>
              <a:gd name="connsiteY0" fmla="*/ 9881 h 261881"/>
              <a:gd name="connsiteX1" fmla="*/ 2119547 w 2266120"/>
              <a:gd name="connsiteY1" fmla="*/ 0 h 261881"/>
              <a:gd name="connsiteX2" fmla="*/ 2266120 w 2266120"/>
              <a:gd name="connsiteY2" fmla="*/ 255363 h 261881"/>
              <a:gd name="connsiteX3" fmla="*/ 0 w 2266120"/>
              <a:gd name="connsiteY3" fmla="*/ 261881 h 261881"/>
              <a:gd name="connsiteX4" fmla="*/ 0 w 2266120"/>
              <a:gd name="connsiteY4" fmla="*/ 9881 h 261881"/>
              <a:gd name="connsiteX0" fmla="*/ 0 w 2266120"/>
              <a:gd name="connsiteY0" fmla="*/ 9881 h 261881"/>
              <a:gd name="connsiteX1" fmla="*/ 2119547 w 2266120"/>
              <a:gd name="connsiteY1" fmla="*/ 0 h 261881"/>
              <a:gd name="connsiteX2" fmla="*/ 2266120 w 2266120"/>
              <a:gd name="connsiteY2" fmla="*/ 252384 h 261881"/>
              <a:gd name="connsiteX3" fmla="*/ 0 w 2266120"/>
              <a:gd name="connsiteY3" fmla="*/ 261881 h 261881"/>
              <a:gd name="connsiteX4" fmla="*/ 0 w 2266120"/>
              <a:gd name="connsiteY4" fmla="*/ 9881 h 261881"/>
              <a:gd name="connsiteX0" fmla="*/ 0 w 2266120"/>
              <a:gd name="connsiteY0" fmla="*/ 25830 h 277830"/>
              <a:gd name="connsiteX1" fmla="*/ 2225225 w 2266120"/>
              <a:gd name="connsiteY1" fmla="*/ 0 h 277830"/>
              <a:gd name="connsiteX2" fmla="*/ 2266120 w 2266120"/>
              <a:gd name="connsiteY2" fmla="*/ 268333 h 277830"/>
              <a:gd name="connsiteX3" fmla="*/ 0 w 2266120"/>
              <a:gd name="connsiteY3" fmla="*/ 277830 h 277830"/>
              <a:gd name="connsiteX4" fmla="*/ 0 w 2266120"/>
              <a:gd name="connsiteY4" fmla="*/ 25830 h 277830"/>
              <a:gd name="connsiteX0" fmla="*/ 0 w 2260249"/>
              <a:gd name="connsiteY0" fmla="*/ 25830 h 277830"/>
              <a:gd name="connsiteX1" fmla="*/ 2225225 w 2260249"/>
              <a:gd name="connsiteY1" fmla="*/ 0 h 277830"/>
              <a:gd name="connsiteX2" fmla="*/ 2260249 w 2260249"/>
              <a:gd name="connsiteY2" fmla="*/ 268333 h 277830"/>
              <a:gd name="connsiteX3" fmla="*/ 0 w 2260249"/>
              <a:gd name="connsiteY3" fmla="*/ 277830 h 277830"/>
              <a:gd name="connsiteX4" fmla="*/ 0 w 2260249"/>
              <a:gd name="connsiteY4" fmla="*/ 25830 h 277830"/>
              <a:gd name="connsiteX0" fmla="*/ 0 w 2260249"/>
              <a:gd name="connsiteY0" fmla="*/ 25830 h 277830"/>
              <a:gd name="connsiteX1" fmla="*/ 2225225 w 2260249"/>
              <a:gd name="connsiteY1" fmla="*/ 0 h 277830"/>
              <a:gd name="connsiteX2" fmla="*/ 2260249 w 2260249"/>
              <a:gd name="connsiteY2" fmla="*/ 268333 h 277830"/>
              <a:gd name="connsiteX3" fmla="*/ 0 w 2260249"/>
              <a:gd name="connsiteY3" fmla="*/ 277830 h 277830"/>
              <a:gd name="connsiteX4" fmla="*/ 0 w 2260249"/>
              <a:gd name="connsiteY4" fmla="*/ 25830 h 277830"/>
              <a:gd name="connsiteX0" fmla="*/ 0 w 2264148"/>
              <a:gd name="connsiteY0" fmla="*/ 25830 h 277830"/>
              <a:gd name="connsiteX1" fmla="*/ 2225225 w 2264148"/>
              <a:gd name="connsiteY1" fmla="*/ 0 h 277830"/>
              <a:gd name="connsiteX2" fmla="*/ 2264148 w 2264148"/>
              <a:gd name="connsiteY2" fmla="*/ 268333 h 277830"/>
              <a:gd name="connsiteX3" fmla="*/ 0 w 2264148"/>
              <a:gd name="connsiteY3" fmla="*/ 277830 h 277830"/>
              <a:gd name="connsiteX4" fmla="*/ 0 w 2264148"/>
              <a:gd name="connsiteY4" fmla="*/ 25830 h 277830"/>
              <a:gd name="connsiteX0" fmla="*/ 0 w 2264148"/>
              <a:gd name="connsiteY0" fmla="*/ 25830 h 277830"/>
              <a:gd name="connsiteX1" fmla="*/ 2226525 w 2264148"/>
              <a:gd name="connsiteY1" fmla="*/ 0 h 277830"/>
              <a:gd name="connsiteX2" fmla="*/ 2264148 w 2264148"/>
              <a:gd name="connsiteY2" fmla="*/ 268333 h 277830"/>
              <a:gd name="connsiteX3" fmla="*/ 0 w 2264148"/>
              <a:gd name="connsiteY3" fmla="*/ 277830 h 277830"/>
              <a:gd name="connsiteX4" fmla="*/ 0 w 2264148"/>
              <a:gd name="connsiteY4" fmla="*/ 25830 h 277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64148" h="277830">
                <a:moveTo>
                  <a:pt x="0" y="25830"/>
                </a:moveTo>
                <a:lnTo>
                  <a:pt x="2226525" y="0"/>
                </a:lnTo>
                <a:lnTo>
                  <a:pt x="2264148" y="268333"/>
                </a:lnTo>
                <a:lnTo>
                  <a:pt x="0" y="277830"/>
                </a:lnTo>
                <a:lnTo>
                  <a:pt x="0" y="2583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ABCB68E3-4E63-4297-A336-9092EF25B0A2}"/>
              </a:ext>
            </a:extLst>
          </p:cNvPr>
          <p:cNvSpPr/>
          <p:nvPr/>
        </p:nvSpPr>
        <p:spPr>
          <a:xfrm>
            <a:off x="595422" y="2547908"/>
            <a:ext cx="3870416" cy="1569660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Segoe UI Light" panose="020B0502040204020203" pitchFamily="34" charset="0"/>
              </a:rPr>
              <a:t>АНАЛИЗ ПОКАЗАТЕЛЕЙ  БЮДЖЕТА</a:t>
            </a: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84959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6463" y="116632"/>
            <a:ext cx="9673075" cy="778098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параметры бюджета </a:t>
            </a:r>
            <a:r>
              <a:rPr lang="ru-RU" altLang="ru-RU" sz="2400" b="1" dirty="0" smtClean="0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городского </a:t>
            </a:r>
            <a:r>
              <a:rPr lang="ru-RU" altLang="ru-RU" sz="2400" b="1" dirty="0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округа </a:t>
            </a:r>
            <a:r>
              <a:rPr lang="ru-RU" altLang="ru-RU" sz="2400" b="1" dirty="0" smtClean="0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Евпатория 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2025 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и 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плановый 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период 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 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2027 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годов</a:t>
            </a:r>
            <a:r>
              <a:rPr lang="ru-RU" altLang="ru-RU" sz="2400" b="1" dirty="0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dirty="0" smtClean="0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(тыс. руб</a:t>
            </a:r>
            <a:r>
              <a:rPr lang="ru-RU" altLang="ru-RU" sz="2400" b="1" dirty="0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238981111"/>
              </p:ext>
            </p:extLst>
          </p:nvPr>
        </p:nvGraphicFramePr>
        <p:xfrm>
          <a:off x="77458" y="868680"/>
          <a:ext cx="9712079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60055"/>
                <a:gridCol w="1569074"/>
                <a:gridCol w="1631326"/>
                <a:gridCol w="1551624"/>
              </a:tblGrid>
              <a:tr h="325721">
                <a:tc rowSpan="2">
                  <a:txBody>
                    <a:bodyPr/>
                    <a:lstStyle/>
                    <a:p>
                      <a:r>
                        <a:rPr lang="ru-RU" sz="1800" dirty="0" smtClean="0"/>
                        <a:t>Наименование</a:t>
                      </a:r>
                      <a:endParaRPr lang="ru-RU" sz="1800" dirty="0"/>
                    </a:p>
                  </a:txBody>
                  <a:tcPr marL="99060" marR="99060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план  (</a:t>
                      </a:r>
                      <a:r>
                        <a:rPr lang="ru-RU" sz="1800" dirty="0" err="1" smtClean="0"/>
                        <a:t>тыс.руб</a:t>
                      </a:r>
                      <a:r>
                        <a:rPr lang="ru-RU" sz="1800" dirty="0" smtClean="0"/>
                        <a:t>)</a:t>
                      </a:r>
                      <a:endParaRPr lang="ru-RU" sz="1800" dirty="0"/>
                    </a:p>
                  </a:txBody>
                  <a:tcPr marL="99060" marR="99060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82312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/>
                        <a:t>2025 год </a:t>
                      </a:r>
                      <a:endParaRPr lang="ru-RU" sz="1800" b="1" dirty="0"/>
                    </a:p>
                  </a:txBody>
                  <a:tcPr marL="99060" marR="9906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/>
                        <a:t>2026 год </a:t>
                      </a:r>
                      <a:endParaRPr lang="ru-RU" sz="1800" b="1" dirty="0"/>
                    </a:p>
                  </a:txBody>
                  <a:tcPr marL="99060" marR="9906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/>
                        <a:t>2027 год </a:t>
                      </a:r>
                      <a:endParaRPr lang="ru-RU" sz="1800" b="1" dirty="0"/>
                    </a:p>
                  </a:txBody>
                  <a:tcPr marL="99060" marR="9906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343272"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Доходы </a:t>
                      </a:r>
                      <a:endParaRPr lang="ru-RU" sz="1800" b="1" dirty="0"/>
                    </a:p>
                  </a:txBody>
                  <a:tcPr marL="99060" marR="99060">
                    <a:solidFill>
                      <a:srgbClr val="D4B9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/>
                        <a:t>5 062 094,2</a:t>
                      </a:r>
                    </a:p>
                  </a:txBody>
                  <a:tcPr marL="99060" marR="99060">
                    <a:solidFill>
                      <a:srgbClr val="D4B9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/>
                        <a:t>4 338 661,1</a:t>
                      </a:r>
                      <a:endParaRPr lang="ru-RU" sz="1800" b="1" dirty="0"/>
                    </a:p>
                  </a:txBody>
                  <a:tcPr marL="99060" marR="99060">
                    <a:solidFill>
                      <a:srgbClr val="D4B9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/>
                        <a:t>4 299 322,8</a:t>
                      </a:r>
                      <a:endParaRPr lang="ru-RU" sz="1800" b="1" dirty="0"/>
                    </a:p>
                  </a:txBody>
                  <a:tcPr marL="99060" marR="99060">
                    <a:solidFill>
                      <a:srgbClr val="D4B9E9"/>
                    </a:solidFill>
                  </a:tcPr>
                </a:tc>
              </a:tr>
              <a:tr h="342880">
                <a:tc>
                  <a:txBody>
                    <a:bodyPr/>
                    <a:lstStyle/>
                    <a:p>
                      <a:r>
                        <a:rPr lang="ru-RU" sz="1100" b="1" dirty="0" smtClean="0"/>
                        <a:t>в том числе</a:t>
                      </a:r>
                      <a:r>
                        <a:rPr lang="ru-RU" sz="1800" dirty="0" smtClean="0"/>
                        <a:t>:   Налоговые и неналоговые доходы</a:t>
                      </a:r>
                      <a:endParaRPr lang="ru-RU" sz="1800" dirty="0"/>
                    </a:p>
                  </a:txBody>
                  <a:tcPr marL="99060" marR="9906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2 381 406,7</a:t>
                      </a:r>
                      <a:endParaRPr lang="ru-RU" sz="1800" dirty="0"/>
                    </a:p>
                  </a:txBody>
                  <a:tcPr marL="99060" marR="9906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 </a:t>
                      </a:r>
                      <a:r>
                        <a:rPr lang="ru-RU" sz="1800" smtClean="0"/>
                        <a:t>864 946,9</a:t>
                      </a:r>
                      <a:endParaRPr lang="ru-RU" sz="1800" dirty="0"/>
                    </a:p>
                  </a:txBody>
                  <a:tcPr marL="99060" marR="9906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1 949 856,6</a:t>
                      </a:r>
                      <a:endParaRPr lang="ru-RU" sz="1800" dirty="0"/>
                    </a:p>
                  </a:txBody>
                  <a:tcPr marL="99060" marR="9906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37160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                   Безвозмездные поступления</a:t>
                      </a:r>
                      <a:endParaRPr lang="ru-RU" sz="1800" dirty="0"/>
                    </a:p>
                  </a:txBody>
                  <a:tcPr marL="99060" marR="9906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2 680 687,5</a:t>
                      </a:r>
                      <a:endParaRPr lang="ru-RU" sz="1800" dirty="0"/>
                    </a:p>
                  </a:txBody>
                  <a:tcPr marL="99060" marR="9906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2 473 714,2</a:t>
                      </a:r>
                      <a:endParaRPr lang="ru-RU" sz="1800" dirty="0"/>
                    </a:p>
                  </a:txBody>
                  <a:tcPr marL="99060" marR="9906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2 349 466,2</a:t>
                      </a:r>
                      <a:endParaRPr lang="ru-RU" sz="1800" dirty="0"/>
                    </a:p>
                  </a:txBody>
                  <a:tcPr marL="99060" marR="9906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31440"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Расходы </a:t>
                      </a:r>
                      <a:endParaRPr lang="ru-RU" sz="1800" b="1" dirty="0"/>
                    </a:p>
                  </a:txBody>
                  <a:tcPr marL="99060" marR="99060">
                    <a:solidFill>
                      <a:srgbClr val="D4B9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/>
                        <a:t>5 069 487,4</a:t>
                      </a:r>
                    </a:p>
                  </a:txBody>
                  <a:tcPr marL="99060" marR="99060">
                    <a:solidFill>
                      <a:srgbClr val="D4B9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/>
                        <a:t>4 338 661,1</a:t>
                      </a:r>
                      <a:endParaRPr lang="ru-RU" sz="1800" b="1" dirty="0"/>
                    </a:p>
                  </a:txBody>
                  <a:tcPr marL="99060" marR="99060">
                    <a:solidFill>
                      <a:srgbClr val="D4B9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/>
                        <a:t>4 299 322,8</a:t>
                      </a:r>
                      <a:endParaRPr lang="ru-RU" sz="1800" b="1" dirty="0"/>
                    </a:p>
                  </a:txBody>
                  <a:tcPr marL="99060" marR="99060">
                    <a:solidFill>
                      <a:srgbClr val="D4B9E9"/>
                    </a:solidFill>
                  </a:tcPr>
                </a:tc>
              </a:tr>
              <a:tr h="253712"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Дефицит (-)/</a:t>
                      </a:r>
                      <a:r>
                        <a:rPr lang="ru-RU" sz="1800" b="1" baseline="0" dirty="0" smtClean="0"/>
                        <a:t>Профицит (+)</a:t>
                      </a:r>
                      <a:endParaRPr lang="ru-RU" sz="1800" b="1" dirty="0"/>
                    </a:p>
                  </a:txBody>
                  <a:tcPr marL="99060" marR="9906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/>
                        <a:t>- 7 393,2</a:t>
                      </a:r>
                      <a:endParaRPr lang="ru-RU" sz="1800" b="1" dirty="0"/>
                    </a:p>
                  </a:txBody>
                  <a:tcPr marL="99060" marR="9906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/>
                        <a:t>0,0</a:t>
                      </a:r>
                      <a:endParaRPr lang="ru-RU" sz="1800" b="1" dirty="0"/>
                    </a:p>
                  </a:txBody>
                  <a:tcPr marL="99060" marR="9906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/>
                        <a:t>0,0</a:t>
                      </a:r>
                      <a:endParaRPr lang="ru-RU" sz="1800" b="1" dirty="0"/>
                    </a:p>
                  </a:txBody>
                  <a:tcPr marL="99060" marR="9906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8" name="Picture 8" descr="b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08870" y="3429000"/>
            <a:ext cx="756084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39243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43570"/>
            <a:ext cx="9906000" cy="206210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altLang="ru-RU" sz="3200" b="1" cap="all" dirty="0">
                <a:ln w="0"/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 </a:t>
            </a:r>
          </a:p>
          <a:p>
            <a:pPr algn="ctr">
              <a:defRPr/>
            </a:pPr>
            <a:r>
              <a:rPr lang="ru-RU" altLang="ru-RU" sz="3200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образования </a:t>
            </a:r>
            <a:r>
              <a:rPr lang="ru-RU" altLang="ru-RU" sz="3200" b="1" cap="all" dirty="0" err="1" smtClean="0">
                <a:ln w="0"/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ГОРОДСКОй</a:t>
            </a:r>
            <a:r>
              <a:rPr lang="ru-RU" altLang="ru-RU" sz="3200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ОКРУГ </a:t>
            </a:r>
            <a:r>
              <a:rPr lang="ru-RU" altLang="ru-RU" sz="3200" b="1" cap="all" dirty="0" err="1" smtClean="0">
                <a:ln w="0"/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евпатория</a:t>
            </a:r>
            <a:r>
              <a:rPr lang="ru-RU" altLang="ru-RU" sz="3200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РЕСПУБЛИКИ КРЫМ</a:t>
            </a:r>
            <a:endParaRPr lang="ru-RU" sz="3200" b="1" cap="all" dirty="0">
              <a:ln w="0"/>
              <a:effectLst>
                <a:reflection blurRad="12700" stA="50000" endPos="50000" dist="5000" dir="5400000" sy="-100000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584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25" y="2105673"/>
            <a:ext cx="9799675" cy="4752327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 prst="angle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906000" cy="882502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 муниципального образования городской округ Евпатория Республики Крым на 2025-2027 годы, млн. руб.</a:t>
            </a:r>
            <a:endParaRPr lang="ru-RU" sz="2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699556640"/>
              </p:ext>
            </p:extLst>
          </p:nvPr>
        </p:nvGraphicFramePr>
        <p:xfrm>
          <a:off x="195357" y="967564"/>
          <a:ext cx="9710643" cy="58160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01776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82771" y="193380"/>
            <a:ext cx="9328757" cy="1327076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ru-RU" altLang="ru-RU" sz="2200" b="1" dirty="0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200" b="1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алог на доходы физических лиц (с учетом дополнительного норматива), </a:t>
            </a:r>
            <a:r>
              <a:rPr lang="ru-RU" sz="22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зачисляемый в </a:t>
            </a:r>
            <a:r>
              <a:rPr lang="ru-RU" sz="2200" b="1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бюджет </a:t>
            </a:r>
            <a:r>
              <a:rPr lang="ru-RU" altLang="ru-RU" sz="2200" b="1" dirty="0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городского округа Евпатория,  на 2025-2027 годы (тыс. руб.)</a:t>
            </a:r>
            <a:endParaRPr lang="ru-RU" sz="2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228845493"/>
              </p:ext>
            </p:extLst>
          </p:nvPr>
        </p:nvGraphicFramePr>
        <p:xfrm>
          <a:off x="194472" y="1600200"/>
          <a:ext cx="9517057" cy="49971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98381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82771" y="193380"/>
            <a:ext cx="9328757" cy="1327076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ru-RU" altLang="ru-RU" sz="2600" b="1" i="1" dirty="0">
                <a:solidFill>
                  <a:schemeClr val="tx1"/>
                </a:solidFill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Динамика поступления доходов </a:t>
            </a:r>
            <a:r>
              <a:rPr lang="ru-RU" altLang="ru-RU" sz="2600" b="1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от уплаты  акцизов </a:t>
            </a:r>
            <a:r>
              <a:rPr lang="ru-RU" altLang="ru-RU" sz="2600" b="1" i="1" dirty="0">
                <a:solidFill>
                  <a:schemeClr val="tx1"/>
                </a:solidFill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на  нефтепродукты в бюджет городского округа Евпатория </a:t>
            </a:r>
            <a:r>
              <a:rPr lang="ru-RU" altLang="ru-RU" sz="2600" b="1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2025-2027 годы (тыс</a:t>
            </a:r>
            <a:r>
              <a:rPr lang="ru-RU" altLang="ru-RU" sz="2600" b="1" i="1" dirty="0">
                <a:solidFill>
                  <a:schemeClr val="tx1"/>
                </a:solidFill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. руб</a:t>
            </a:r>
            <a:r>
              <a:rPr lang="ru-RU" altLang="ru-RU" sz="2600" b="1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.)</a:t>
            </a:r>
            <a:endParaRPr lang="ru-RU" sz="2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39831056"/>
              </p:ext>
            </p:extLst>
          </p:nvPr>
        </p:nvGraphicFramePr>
        <p:xfrm>
          <a:off x="194472" y="1600200"/>
          <a:ext cx="9517057" cy="49971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27883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94472" y="172115"/>
            <a:ext cx="9517057" cy="1143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ru-RU" alt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Налог</a:t>
            </a:r>
            <a:r>
              <a:rPr lang="ru-RU" altLang="ru-RU" sz="24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, взимаемый в связи с применением упрощенной системы налогообложения, зачисляемый в бюджет городского округа </a:t>
            </a:r>
            <a:r>
              <a:rPr lang="ru-RU" alt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Евпатория,  на 2025-2027 годы </a:t>
            </a:r>
            <a:r>
              <a:rPr lang="ru-RU" altLang="ru-RU" sz="24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(тыс. руб</a:t>
            </a:r>
            <a:r>
              <a:rPr lang="ru-RU" alt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.)</a:t>
            </a:r>
            <a:endParaRPr lang="ru-RU" sz="24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124354278"/>
              </p:ext>
            </p:extLst>
          </p:nvPr>
        </p:nvGraphicFramePr>
        <p:xfrm>
          <a:off x="250722" y="1315115"/>
          <a:ext cx="8010776" cy="52102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711302" y="2402958"/>
            <a:ext cx="17012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836735" y="1467293"/>
            <a:ext cx="2874794" cy="5058051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 пунктом 3.3. статьи 58 Бюджетного кодекса Российской Федерации органы </a:t>
            </a:r>
            <a:r>
              <a:rPr lang="ru-RU" sz="12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исполнительной </a:t>
            </a:r>
            <a:r>
              <a:rPr lang="ru-RU" sz="1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власти субъекта Российской Федерации вправе установить дифференцированные нормативы отчислений в бюджеты муниципальных образований от налога, взимаемого в связи с применением упрощенной системы налогообложения, подлежащего зачислению в соответствии с настоящим Кодексом и законодательством о налогах и сборах в бюджет субъекта Российской Федерации. </a:t>
            </a:r>
            <a:r>
              <a:rPr lang="ru-RU" sz="12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Размеры </a:t>
            </a:r>
            <a:r>
              <a:rPr lang="ru-RU" sz="1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указанных дифференцированных нормативов отчислений устанавливаются законом субъекта Российской Федерации о бюджете субъекта Российской Федерации на очередной финансовый год и плановый период.</a:t>
            </a:r>
            <a:endParaRPr lang="ru-RU" sz="125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4177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94472" y="172115"/>
            <a:ext cx="9517057" cy="901773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ru-RU" altLang="ru-RU" sz="2400" b="1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Единый сельскохозяйственный налог, зачисляемый  </a:t>
            </a:r>
            <a:r>
              <a:rPr lang="ru-RU" altLang="ru-RU" sz="2400" b="1" i="1" dirty="0">
                <a:solidFill>
                  <a:schemeClr val="tx1"/>
                </a:solidFill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в бюджет городского округа </a:t>
            </a:r>
            <a:r>
              <a:rPr lang="ru-RU" altLang="ru-RU" sz="2400" b="1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Евпатория, на 2025-2027 годы </a:t>
            </a:r>
            <a:r>
              <a:rPr lang="ru-RU" altLang="ru-RU" sz="2400" b="1" i="1" dirty="0">
                <a:solidFill>
                  <a:schemeClr val="tx1"/>
                </a:solidFill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(тыс. руб</a:t>
            </a:r>
            <a:r>
              <a:rPr lang="ru-RU" altLang="ru-RU" sz="2400" b="1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.)</a:t>
            </a:r>
            <a:endParaRPr lang="ru-RU" sz="24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506532261"/>
              </p:ext>
            </p:extLst>
          </p:nvPr>
        </p:nvGraphicFramePr>
        <p:xfrm>
          <a:off x="290164" y="1073889"/>
          <a:ext cx="8024495" cy="56458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7307655" y="1520454"/>
            <a:ext cx="2555816" cy="4469467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Налоговая ставка по единому сельскохозяйственному налогу для сельскохозяйственных товаропроизводителей  установлена в размере 4,0 %  в соответствии с Законом Республики Крым от 29.12.2014 № 60-ЗРК/2014 «Об установлении ставки единого сельскохозяйственного налога на территории Республики Крым» с изменениями.</a:t>
            </a:r>
          </a:p>
          <a:p>
            <a:pPr algn="ctr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 п. 2 ст. 61.2 БК РФ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единый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сельскохозяйственный налог зачисляется в доходную часть бюджета города по нормативу 100,0 %.</a:t>
            </a:r>
          </a:p>
          <a:p>
            <a:pPr algn="ctr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Расчет налога произведен исходя из ожидаемого ежегодного темпа роста  показателей объема производства продукции сельского хозяйства</a:t>
            </a:r>
          </a:p>
        </p:txBody>
      </p:sp>
    </p:spTree>
    <p:extLst>
      <p:ext uri="{BB962C8B-B14F-4D97-AF65-F5344CB8AC3E}">
        <p14:creationId xmlns:p14="http://schemas.microsoft.com/office/powerpoint/2010/main" val="4005588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94472" y="95693"/>
            <a:ext cx="9517057" cy="1219422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ru-RU" altLang="ru-RU" sz="24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Налог, взимаемый в связи с применением патентной системы </a:t>
            </a:r>
            <a:r>
              <a:rPr lang="ru-RU" alt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налогообложения, зачисляемый </a:t>
            </a:r>
            <a:r>
              <a:rPr lang="ru-RU" altLang="ru-RU" sz="24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в бюджет городского округа </a:t>
            </a:r>
            <a:r>
              <a:rPr lang="ru-RU" alt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Евпатория,  на 2025-2027 годы (тыс</a:t>
            </a:r>
            <a:r>
              <a:rPr lang="ru-RU" altLang="ru-RU" sz="24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. руб</a:t>
            </a:r>
            <a:r>
              <a:rPr lang="ru-RU" alt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.)</a:t>
            </a:r>
            <a:endParaRPr lang="ru-RU" sz="24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354165097"/>
              </p:ext>
            </p:extLst>
          </p:nvPr>
        </p:nvGraphicFramePr>
        <p:xfrm>
          <a:off x="194472" y="1392865"/>
          <a:ext cx="7320753" cy="51324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5943600" y="1315115"/>
            <a:ext cx="3863624" cy="5340866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050" dirty="0" smtClean="0"/>
          </a:p>
          <a:p>
            <a:pPr algn="just"/>
            <a:r>
              <a:rPr lang="ru-RU" sz="1200" dirty="0" smtClean="0">
                <a:latin typeface="Times New Roman" pitchFamily="18" charset="0"/>
                <a:cs typeface="Times New Roman" panose="02020603050405020304" pitchFamily="18" charset="0"/>
              </a:rPr>
              <a:t>Прогнозный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показатель поступления налога,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уплачиваемого при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применении патентной системы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налогообложения,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2025 - 2027 годах  рассчитан с учетом : 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Tx/>
              <a:buChar char="-"/>
            </a:pPr>
            <a:r>
              <a:rPr lang="ru-RU" sz="1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действующего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размера потенциально возможного к получению индивидуальным предпринимателем годового дохода по видам предпринимательской деятельности, в отношении которых применяется патентная система налогообложения, установленного Законом Республики Крым от </a:t>
            </a:r>
            <a:r>
              <a:rPr lang="ru-RU" sz="1200">
                <a:latin typeface="Times New Roman" panose="02020603050405020304" pitchFamily="18" charset="0"/>
                <a:cs typeface="Times New Roman" panose="02020603050405020304" pitchFamily="18" charset="0"/>
              </a:rPr>
              <a:t>21.12.2020 </a:t>
            </a:r>
            <a:r>
              <a:rPr lang="ru-RU" sz="1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№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129-ЗРК/2020 «О патентной системе налогообложения на территории Республики Крым», с изменениями </a:t>
            </a:r>
            <a:r>
              <a:rPr lang="ru-RU" sz="120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дополнениями</a:t>
            </a:r>
            <a:r>
              <a:rPr lang="ru-RU" sz="120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1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171450" indent="-171450" algn="just">
              <a:buFontTx/>
              <a:buChar char="-"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динамики валового регионального продукта с учетом потерь, связанных с переходом налогоплательщиков  на иные системы налогообложения, в том числе на уплату налога на профессиональный доход, установленного на территории Республики Крым Законом  Республики Крым от 17.04.2020 № 67-ЗРК/2020 «О введении в действие специального налогового режима «Налог на профессиональный доход» в Республике Крым».</a:t>
            </a:r>
          </a:p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 п. 2 ст. 61.2 БК РФ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налог зачисляется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в доходную часть бюджета города по нормативу 100,0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%.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05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3163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50722" y="172115"/>
            <a:ext cx="9460807" cy="1008099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ru-RU" alt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Налог </a:t>
            </a:r>
            <a:r>
              <a:rPr lang="ru-RU" altLang="ru-RU" sz="24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на имущество физических лиц, </a:t>
            </a:r>
            <a:r>
              <a:rPr lang="ru-RU" alt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зачисляемый в бюджет городского округа Евпатория, на  2025-2027 годы (тыс. руб.)</a:t>
            </a:r>
            <a:endParaRPr lang="ru-RU" sz="24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874083807"/>
              </p:ext>
            </p:extLst>
          </p:nvPr>
        </p:nvGraphicFramePr>
        <p:xfrm>
          <a:off x="250722" y="1180214"/>
          <a:ext cx="8425445" cy="5345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 rot="6374756">
            <a:off x="2289321" y="3364125"/>
            <a:ext cx="17012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650967" y="1399768"/>
            <a:ext cx="3049930" cy="4891660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Налог на имущество физических лиц введен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территории городского округа решением Евпаторийского городского совета Республики Крым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15.11.2019 № 2-6/4 «О налоге на имущество физических лиц на территории муниципального образования городской округ Евпатория Республики Крым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», с изменениями, внесенными решением  ЕГС РК  от 30.11.2022 № 2-60/6, 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применением ставок налога и порядка определения налоговой базы по налогу исходя из кадастровой стоимости объектов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налогообложения.</a:t>
            </a:r>
          </a:p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Налог является местным налогом, норматив зачисления в бюджет городского округа -100%.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9138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94472" y="85061"/>
            <a:ext cx="9517057" cy="70175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ru-RU" alt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Земельный налог, зачисляемый в </a:t>
            </a:r>
            <a:r>
              <a:rPr lang="ru-RU" altLang="ru-RU" sz="24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бюджет городского округа </a:t>
            </a:r>
            <a:r>
              <a:rPr lang="ru-RU" alt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Евпатория,  на 2025-2027 годы </a:t>
            </a:r>
            <a:r>
              <a:rPr lang="ru-RU" altLang="ru-RU" sz="24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(тыс. руб</a:t>
            </a:r>
            <a:r>
              <a:rPr lang="ru-RU" alt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.)</a:t>
            </a:r>
            <a:endParaRPr lang="ru-RU" sz="24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013972955"/>
              </p:ext>
            </p:extLst>
          </p:nvPr>
        </p:nvGraphicFramePr>
        <p:xfrm>
          <a:off x="194472" y="786811"/>
          <a:ext cx="9517057" cy="42423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95001" y="4943476"/>
            <a:ext cx="931652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/>
              <a:t>Расчет земельного налога произведен исходя из:</a:t>
            </a:r>
          </a:p>
          <a:p>
            <a:pPr algn="just"/>
            <a:r>
              <a:rPr lang="ru-RU" sz="1400" b="1" dirty="0" smtClean="0"/>
              <a:t>- актуальной </a:t>
            </a:r>
            <a:r>
              <a:rPr lang="ru-RU" sz="1400" b="1" dirty="0"/>
              <a:t>по состоянию на 01.10.2024 </a:t>
            </a:r>
            <a:r>
              <a:rPr lang="ru-RU" sz="1400" b="1" dirty="0" smtClean="0"/>
              <a:t> базе </a:t>
            </a:r>
            <a:r>
              <a:rPr lang="ru-RU" sz="1400" b="1" dirty="0"/>
              <a:t>объектов налогообложения, с учетом </a:t>
            </a:r>
            <a:r>
              <a:rPr lang="ru-RU" sz="1400" b="1" dirty="0" smtClean="0"/>
              <a:t> </a:t>
            </a:r>
            <a:r>
              <a:rPr lang="ru-RU" sz="1400" b="1" dirty="0"/>
              <a:t>п. 17 ст. 396 </a:t>
            </a:r>
            <a:r>
              <a:rPr lang="ru-RU" sz="1400" b="1" dirty="0" smtClean="0"/>
              <a:t>Налогового кодекса РФ; </a:t>
            </a:r>
          </a:p>
          <a:p>
            <a:pPr algn="just"/>
            <a:r>
              <a:rPr lang="ru-RU" sz="1400" b="1" dirty="0" smtClean="0"/>
              <a:t>- размера </a:t>
            </a:r>
            <a:r>
              <a:rPr lang="ru-RU" sz="1400" b="1" dirty="0"/>
              <a:t>дифференцированных ставок земельного налога, установленных  в процентах от кадастровой стоимости земельного участка, </a:t>
            </a:r>
            <a:r>
              <a:rPr lang="ru-RU" sz="1400" b="1" dirty="0" smtClean="0"/>
              <a:t>утвержденных </a:t>
            </a:r>
            <a:r>
              <a:rPr lang="ru-RU" sz="1400" b="1" dirty="0"/>
              <a:t>решением Евпаторийского городского совета Республики Крым от 27.11.2020 № 2-24/4 «Об </a:t>
            </a:r>
            <a:r>
              <a:rPr lang="ru-RU" sz="1400" b="1" dirty="0" smtClean="0"/>
              <a:t>установлении </a:t>
            </a:r>
            <a:r>
              <a:rPr lang="ru-RU" sz="1400" b="1" dirty="0"/>
              <a:t>земельного налога на территории муниципального образования городской округ Евпатория Республики Крым</a:t>
            </a:r>
            <a:r>
              <a:rPr lang="ru-RU" sz="1400" b="1" dirty="0" smtClean="0"/>
              <a:t>», </a:t>
            </a:r>
            <a:r>
              <a:rPr lang="ru-RU" sz="1400" b="1" dirty="0" smtClean="0">
                <a:cs typeface="Times New Roman" panose="02020603050405020304" pitchFamily="18" charset="0"/>
              </a:rPr>
              <a:t> </a:t>
            </a:r>
            <a:r>
              <a:rPr lang="ru-RU" sz="1400" b="1" dirty="0">
                <a:cs typeface="Times New Roman" panose="02020603050405020304" pitchFamily="18" charset="0"/>
              </a:rPr>
              <a:t>с </a:t>
            </a:r>
            <a:r>
              <a:rPr lang="ru-RU" sz="1400" b="1" dirty="0" smtClean="0">
                <a:cs typeface="Times New Roman" panose="02020603050405020304" pitchFamily="18" charset="0"/>
              </a:rPr>
              <a:t>изменениями, </a:t>
            </a:r>
            <a:r>
              <a:rPr lang="ru-RU" sz="1400" b="1" dirty="0">
                <a:cs typeface="Times New Roman" panose="02020603050405020304" pitchFamily="18" charset="0"/>
              </a:rPr>
              <a:t>внесенными решением </a:t>
            </a:r>
            <a:r>
              <a:rPr lang="ru-RU" sz="1400" b="1" dirty="0" smtClean="0">
                <a:cs typeface="Times New Roman" panose="02020603050405020304" pitchFamily="18" charset="0"/>
              </a:rPr>
              <a:t> </a:t>
            </a:r>
            <a:r>
              <a:rPr lang="ru-RU" sz="1400" b="1" dirty="0">
                <a:cs typeface="Times New Roman" panose="02020603050405020304" pitchFamily="18" charset="0"/>
              </a:rPr>
              <a:t>ЕГС РК  от </a:t>
            </a:r>
            <a:r>
              <a:rPr lang="ru-RU" sz="1400" b="1" dirty="0" smtClean="0">
                <a:cs typeface="Times New Roman" panose="02020603050405020304" pitchFamily="18" charset="0"/>
              </a:rPr>
              <a:t>29.12.2022 </a:t>
            </a:r>
            <a:r>
              <a:rPr lang="ru-RU" sz="1400" b="1" dirty="0">
                <a:cs typeface="Times New Roman" panose="02020603050405020304" pitchFamily="18" charset="0"/>
              </a:rPr>
              <a:t>№ </a:t>
            </a:r>
            <a:r>
              <a:rPr lang="ru-RU" sz="1400" b="1" dirty="0" smtClean="0">
                <a:cs typeface="Times New Roman" panose="02020603050405020304" pitchFamily="18" charset="0"/>
              </a:rPr>
              <a:t>2-64/4. Налог </a:t>
            </a:r>
            <a:r>
              <a:rPr lang="ru-RU" sz="1400" b="1" dirty="0">
                <a:cs typeface="Times New Roman" panose="02020603050405020304" pitchFamily="18" charset="0"/>
              </a:rPr>
              <a:t>является местным налогом, </a:t>
            </a:r>
            <a:r>
              <a:rPr lang="ru-RU" sz="1400" b="1" dirty="0" smtClean="0">
                <a:cs typeface="Times New Roman" panose="02020603050405020304" pitchFamily="18" charset="0"/>
              </a:rPr>
              <a:t>норматив </a:t>
            </a:r>
            <a:r>
              <a:rPr lang="ru-RU" sz="1400" b="1" dirty="0">
                <a:cs typeface="Times New Roman" panose="02020603050405020304" pitchFamily="18" charset="0"/>
              </a:rPr>
              <a:t>зачисления в бюджет городского </a:t>
            </a:r>
            <a:r>
              <a:rPr lang="ru-RU" sz="1400" b="1" dirty="0" smtClean="0">
                <a:cs typeface="Times New Roman" panose="02020603050405020304" pitchFamily="18" charset="0"/>
              </a:rPr>
              <a:t>округа - 100</a:t>
            </a:r>
            <a:r>
              <a:rPr lang="ru-RU" sz="1400" b="1" dirty="0">
                <a:cs typeface="Times New Roman" panose="02020603050405020304" pitchFamily="18" charset="0"/>
              </a:rPr>
              <a:t>%.</a:t>
            </a:r>
          </a:p>
          <a:p>
            <a:pPr algn="ctr"/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val="395593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94472" y="172115"/>
            <a:ext cx="9517057" cy="816713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ru-RU" alt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Государственная пошлина, зачисляемая в </a:t>
            </a:r>
            <a:r>
              <a:rPr lang="ru-RU" altLang="ru-RU" sz="24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бюджет городского округа </a:t>
            </a:r>
            <a:r>
              <a:rPr lang="ru-RU" alt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Евпатория, на  2025-2027 годы </a:t>
            </a:r>
            <a:r>
              <a:rPr lang="ru-RU" altLang="ru-RU" sz="24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(тыс. руб</a:t>
            </a:r>
            <a:r>
              <a:rPr lang="ru-RU" alt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.)</a:t>
            </a:r>
            <a:endParaRPr lang="ru-RU" sz="24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108204058"/>
              </p:ext>
            </p:extLst>
          </p:nvPr>
        </p:nvGraphicFramePr>
        <p:xfrm>
          <a:off x="194473" y="1142998"/>
          <a:ext cx="7450336" cy="54491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Скругленный прямоугольник 5"/>
          <p:cNvSpPr/>
          <p:nvPr/>
        </p:nvSpPr>
        <p:spPr>
          <a:xfrm>
            <a:off x="6677246" y="1405302"/>
            <a:ext cx="3034283" cy="4644624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со статьей 61.2 Бюджетного кодекса Российской Федерации в бюджеты городских округов поступает государственная пошлина, подлежащая 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зачислению по 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месту государственной регистрации, совершения юридически значимых действий или выдачи 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документов:</a:t>
            </a:r>
          </a:p>
          <a:p>
            <a:pPr marL="285750" indent="-285750" algn="just">
              <a:buFontTx/>
              <a:buChar char="-"/>
            </a:pP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делам, рассматриваемым 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судами 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общей юрисдикции, мировыми 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судьями;</a:t>
            </a:r>
          </a:p>
          <a:p>
            <a:pPr marL="285750" indent="-285750" algn="just">
              <a:buFontTx/>
              <a:buChar char="-"/>
            </a:pP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выдачу разрешения на установку рекламной конструкции.</a:t>
            </a: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216359497"/>
              </p:ext>
            </p:extLst>
          </p:nvPr>
        </p:nvGraphicFramePr>
        <p:xfrm>
          <a:off x="194473" y="836225"/>
          <a:ext cx="6770343" cy="58178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536830" y="1507902"/>
            <a:ext cx="126166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 lang="ru-RU" sz="1800" b="1" i="0" u="none" strike="noStrike" kern="1200" baseline="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 sz="1800" b="1" dirty="0" smtClean="0">
              <a:solidFill>
                <a:prstClr val="black"/>
              </a:solidFill>
            </a:endParaRPr>
          </a:p>
          <a:p>
            <a:pPr algn="ctr">
              <a:defRPr lang="ru-RU" sz="1800" b="1" i="0" u="none" strike="noStrike" kern="1200" baseline="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 sz="1800" b="1" dirty="0">
              <a:solidFill>
                <a:prstClr val="black"/>
              </a:solidFill>
            </a:endParaRPr>
          </a:p>
          <a:p>
            <a:pPr algn="ctr">
              <a:defRPr lang="ru-RU" sz="1800" b="1" i="0" u="none" strike="noStrike" kern="1200" baseline="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 sz="1800" b="1" dirty="0" smtClean="0">
              <a:solidFill>
                <a:prstClr val="black"/>
              </a:solidFill>
            </a:endParaRPr>
          </a:p>
          <a:p>
            <a:pPr algn="ctr">
              <a:defRPr lang="ru-RU" sz="1800" b="1" i="0" u="none" strike="noStrike" kern="1200" baseline="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 sz="1800" b="1" dirty="0">
              <a:solidFill>
                <a:prstClr val="black"/>
              </a:solidFill>
            </a:endParaRPr>
          </a:p>
          <a:p>
            <a:pPr algn="ctr">
              <a:defRPr lang="ru-RU" sz="1800" b="1" i="0" u="none" strike="noStrike" kern="1200" baseline="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 sz="1800" b="1" dirty="0" smtClean="0">
              <a:solidFill>
                <a:prstClr val="black"/>
              </a:solidFill>
            </a:endParaRPr>
          </a:p>
          <a:p>
            <a:pPr algn="ctr">
              <a:defRPr lang="ru-RU" sz="1800" b="1" i="0" u="none" strike="noStrike" kern="1200" baseline="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 sz="1800" b="1" dirty="0">
              <a:solidFill>
                <a:prstClr val="black"/>
              </a:solidFill>
            </a:endParaRPr>
          </a:p>
          <a:p>
            <a:pPr algn="ctr">
              <a:defRPr lang="ru-RU" sz="1800" b="1" i="0" u="none" strike="noStrike" kern="1200" baseline="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r>
              <a:rPr lang="ru-RU" sz="1800" b="1" dirty="0" smtClean="0">
                <a:solidFill>
                  <a:prstClr val="black"/>
                </a:solidFill>
              </a:rPr>
              <a:t>31 015,0</a:t>
            </a:r>
            <a:endParaRPr lang="ru-RU" sz="1800" b="1" dirty="0">
              <a:solidFill>
                <a:prstClr val="black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302437" y="1323236"/>
            <a:ext cx="106325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lang="ru-RU" sz="1800" b="1" i="0" u="none" strike="noStrike" kern="1200" baseline="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 b="1" dirty="0" smtClean="0">
              <a:solidFill>
                <a:prstClr val="black"/>
              </a:solidFill>
            </a:endParaRPr>
          </a:p>
          <a:p>
            <a:pPr algn="ctr">
              <a:defRPr lang="ru-RU" sz="1800" b="1" i="0" u="none" strike="noStrike" kern="1200" baseline="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 b="1" dirty="0">
              <a:solidFill>
                <a:prstClr val="black"/>
              </a:solidFill>
            </a:endParaRPr>
          </a:p>
          <a:p>
            <a:pPr algn="ctr">
              <a:defRPr lang="ru-RU" sz="1800" b="1" i="0" u="none" strike="noStrike" kern="1200" baseline="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 b="1" dirty="0" smtClean="0">
              <a:solidFill>
                <a:prstClr val="black"/>
              </a:solidFill>
            </a:endParaRPr>
          </a:p>
          <a:p>
            <a:pPr algn="ctr">
              <a:defRPr lang="ru-RU" sz="1800" b="1" i="0" u="none" strike="noStrike" kern="1200" baseline="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 b="1" dirty="0">
              <a:solidFill>
                <a:prstClr val="black"/>
              </a:solidFill>
            </a:endParaRPr>
          </a:p>
          <a:p>
            <a:pPr algn="ctr">
              <a:defRPr lang="ru-RU" sz="1800" b="1" i="0" u="none" strike="noStrike" kern="1200" baseline="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 b="1" dirty="0" smtClean="0">
              <a:solidFill>
                <a:prstClr val="black"/>
              </a:solidFill>
            </a:endParaRPr>
          </a:p>
          <a:p>
            <a:pPr algn="ctr">
              <a:defRPr lang="ru-RU" sz="1800" b="1" i="0" u="none" strike="noStrike" kern="1200" baseline="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 b="1" dirty="0">
              <a:solidFill>
                <a:prstClr val="black"/>
              </a:solidFill>
            </a:endParaRPr>
          </a:p>
          <a:p>
            <a:pPr algn="ctr">
              <a:defRPr lang="ru-RU" sz="1800" b="1" i="0" u="none" strike="noStrike" kern="1200" baseline="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r>
              <a:rPr lang="ru-RU" b="1" dirty="0" smtClean="0">
                <a:solidFill>
                  <a:prstClr val="black"/>
                </a:solidFill>
              </a:rPr>
              <a:t>32 095,0</a:t>
            </a:r>
            <a:endParaRPr lang="ru-RU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7725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" y="53163"/>
            <a:ext cx="9906000" cy="1278477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800" b="1" dirty="0" smtClean="0">
                <a:solidFill>
                  <a:schemeClr val="tx1"/>
                </a:solidFill>
                <a:effectLst>
                  <a:reflection blurRad="6350" stA="55000" endA="300" endPos="45500" dir="5400000" sy="-100000" algn="bl"/>
                </a:effectLst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Доходы 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от 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использования муниципального 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имущества, находящегося в муниципальной собственности</a:t>
            </a:r>
            <a:r>
              <a:rPr lang="ru-RU" sz="1800" b="1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, зачисляемые в 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бюджет городского округа Евпатория  Республики 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Крым,</a:t>
            </a:r>
            <a:b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на 2025-2027 годы (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тыс. руб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.</a:t>
            </a:r>
            <a:r>
              <a:rPr lang="ru-RU" sz="1800" b="1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)</a:t>
            </a:r>
            <a:endParaRPr lang="ru-RU" sz="1800" b="1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548587165"/>
              </p:ext>
            </p:extLst>
          </p:nvPr>
        </p:nvGraphicFramePr>
        <p:xfrm>
          <a:off x="21076" y="1340768"/>
          <a:ext cx="9751083" cy="5472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90844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427" y="116959"/>
            <a:ext cx="9739425" cy="1073887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от платы </a:t>
            </a:r>
            <a:r>
              <a:rPr lang="ru-RU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негативное воздействие на окружающую среду, зачисляемые в бюджет городского округа Евпатория,</a:t>
            </a:r>
            <a:br>
              <a:rPr lang="ru-RU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2025-2027 годы (тыс. руб.)</a:t>
            </a:r>
            <a:endParaRPr lang="ru-RU" sz="2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287376856"/>
              </p:ext>
            </p:extLst>
          </p:nvPr>
        </p:nvGraphicFramePr>
        <p:xfrm>
          <a:off x="1238250" y="2468563"/>
          <a:ext cx="6934200" cy="34750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490" y="1190846"/>
            <a:ext cx="9654363" cy="5273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1388166499"/>
              </p:ext>
            </p:extLst>
          </p:nvPr>
        </p:nvGraphicFramePr>
        <p:xfrm>
          <a:off x="159489" y="1347014"/>
          <a:ext cx="7708604" cy="50593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Скругленный прямоугольник 10"/>
          <p:cNvSpPr/>
          <p:nvPr/>
        </p:nvSpPr>
        <p:spPr>
          <a:xfrm>
            <a:off x="7017488" y="1347014"/>
            <a:ext cx="2796365" cy="5059342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Плата за 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негативное воздействие 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окружающую среду 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зачисляется в бюджет городского округа по 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нормативу 75,0 %, </a:t>
            </a:r>
            <a:endParaRPr lang="ru-RU" sz="13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том 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числе:</a:t>
            </a:r>
          </a:p>
          <a:p>
            <a:pPr algn="ctr"/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- 60,0 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 в соответствии со ст. 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62</a:t>
            </a:r>
          </a:p>
          <a:p>
            <a:pPr algn="ctr"/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Бюджетного 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кодекса 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РФ;</a:t>
            </a:r>
          </a:p>
          <a:p>
            <a:pPr algn="ctr"/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- 15,0 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 в соответствии со 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ст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3.2. Закона Республики Крым от 17.07.2014 № 31-ЗРК «Об установлении нормативов отчислений в местные бюджеты от отдельных федеральных налогов и сборов, в том числе налогов, предусмотренных специальными налоговыми режимами, региональных налогов и неналоговых доходов, подлежащих зачислению в бюджет Республики Крым»</a:t>
            </a:r>
            <a:endParaRPr lang="ru-RU" sz="13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1699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502" y="908725"/>
            <a:ext cx="4796498" cy="5760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Заголовок 1"/>
          <p:cNvSpPr txBox="1">
            <a:spLocks/>
          </p:cNvSpPr>
          <p:nvPr/>
        </p:nvSpPr>
        <p:spPr>
          <a:xfrm>
            <a:off x="194474" y="116632"/>
            <a:ext cx="9517057" cy="91519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от продажи материальных и нематериальных активов бюджета города Евпатория Республики Крым  на 2025-2027 годы</a:t>
            </a: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4" name="Диаграмма 13"/>
          <p:cNvGraphicFramePr/>
          <p:nvPr>
            <p:extLst>
              <p:ext uri="{D42A27DB-BD31-4B8C-83A1-F6EECF244321}">
                <p14:modId xmlns:p14="http://schemas.microsoft.com/office/powerpoint/2010/main" val="354515388"/>
              </p:ext>
            </p:extLst>
          </p:nvPr>
        </p:nvGraphicFramePr>
        <p:xfrm>
          <a:off x="3" y="1772816"/>
          <a:ext cx="4869711" cy="48997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156503" y="908720"/>
            <a:ext cx="4713212" cy="830997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от продажи земельных участков, находящихся в собственности городских округов (тыс. руб.)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6" name="Диаграмма 15"/>
          <p:cNvGraphicFramePr/>
          <p:nvPr>
            <p:extLst>
              <p:ext uri="{D42A27DB-BD31-4B8C-83A1-F6EECF244321}">
                <p14:modId xmlns:p14="http://schemas.microsoft.com/office/powerpoint/2010/main" val="2409008028"/>
              </p:ext>
            </p:extLst>
          </p:nvPr>
        </p:nvGraphicFramePr>
        <p:xfrm>
          <a:off x="4869714" y="1772815"/>
          <a:ext cx="5573586" cy="489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4953002" y="1031830"/>
            <a:ext cx="4758532" cy="58477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от реализации имущества, находящегося в собственности городских округов (тыс. руб.)</a:t>
            </a:r>
            <a:endParaRPr lang="ru-RU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2274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94472" y="172115"/>
            <a:ext cx="9517057" cy="816713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ru-RU" altLang="ru-RU" sz="24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Штрафы, санкции, возмещение ущерба, </a:t>
            </a:r>
            <a:r>
              <a:rPr lang="ru-RU" alt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зачисляемые в </a:t>
            </a:r>
            <a:r>
              <a:rPr lang="ru-RU" altLang="ru-RU" sz="24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бюджет городского округа </a:t>
            </a:r>
            <a:r>
              <a:rPr lang="ru-RU" alt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Евпатория, на  2025-2027 годы </a:t>
            </a:r>
            <a:r>
              <a:rPr lang="ru-RU" altLang="ru-RU" sz="24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(тыс. руб</a:t>
            </a:r>
            <a:r>
              <a:rPr lang="ru-RU" alt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.)</a:t>
            </a:r>
            <a:endParaRPr lang="ru-RU" sz="24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987244656"/>
              </p:ext>
            </p:extLst>
          </p:nvPr>
        </p:nvGraphicFramePr>
        <p:xfrm>
          <a:off x="194473" y="1142998"/>
          <a:ext cx="7450336" cy="54491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Скругленный прямоугольник 5"/>
          <p:cNvSpPr/>
          <p:nvPr/>
        </p:nvSpPr>
        <p:spPr>
          <a:xfrm>
            <a:off x="7538484" y="1405302"/>
            <a:ext cx="2173045" cy="4176790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Прогнозные показатели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поступления ш</a:t>
            </a:r>
            <a:r>
              <a:rPr lang="ru-RU" altLang="ru-RU" sz="1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трафов, санкций, возмещения </a:t>
            </a:r>
            <a:r>
              <a:rPr lang="ru-RU" altLang="ru-RU" sz="1200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ущерба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основаны на предложениях главных администраторов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доходов,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учетом нормативов зачисления, установленных статьей 46  Бюджетного кодекса РФ</a:t>
            </a:r>
          </a:p>
        </p:txBody>
      </p:sp>
    </p:spTree>
    <p:extLst>
      <p:ext uri="{BB962C8B-B14F-4D97-AF65-F5344CB8AC3E}">
        <p14:creationId xmlns:p14="http://schemas.microsoft.com/office/powerpoint/2010/main" val="817077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906000" cy="107388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 на 2025 год и на плановый период 2026-2027 годов (тыс. руб.)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893143194"/>
              </p:ext>
            </p:extLst>
          </p:nvPr>
        </p:nvGraphicFramePr>
        <p:xfrm>
          <a:off x="272480" y="1073888"/>
          <a:ext cx="9538270" cy="56462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054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0"/>
            <a:ext cx="9906000" cy="206210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altLang="ru-RU" sz="3200" b="1" cap="all" dirty="0">
                <a:ln w="0"/>
                <a:solidFill>
                  <a:prstClr val="black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 БЮДЖЕТА </a:t>
            </a:r>
            <a:endParaRPr lang="ru-RU" altLang="ru-RU" sz="3200" b="1" cap="all" dirty="0" smtClean="0">
              <a:ln w="0"/>
              <a:solidFill>
                <a:prstClr val="black"/>
              </a:solidFill>
              <a:effectLst>
                <a:reflection blurRad="12700" stA="50000" endPos="50000" dist="5000" dir="5400000" sy="-100000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defRPr/>
            </a:pPr>
            <a:r>
              <a:rPr lang="ru-RU" altLang="ru-RU" sz="3200" b="1" cap="all" dirty="0" smtClean="0">
                <a:ln w="0"/>
                <a:solidFill>
                  <a:prstClr val="black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образования</a:t>
            </a:r>
            <a:endParaRPr lang="ru-RU" altLang="ru-RU" sz="3200" b="1" cap="all" dirty="0">
              <a:ln w="0"/>
              <a:solidFill>
                <a:prstClr val="black"/>
              </a:solidFill>
              <a:effectLst>
                <a:reflection blurRad="12700" stA="50000" endPos="50000" dist="5000" dir="5400000" sy="-100000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defRPr/>
            </a:pPr>
            <a:r>
              <a:rPr lang="ru-RU" altLang="ru-RU" sz="3200" b="1" cap="all" dirty="0" err="1" smtClean="0">
                <a:ln w="0"/>
                <a:solidFill>
                  <a:prstClr val="black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ГОРОДСКОй</a:t>
            </a:r>
            <a:r>
              <a:rPr lang="ru-RU" altLang="ru-RU" sz="3200" b="1" cap="all" dirty="0" smtClean="0">
                <a:ln w="0"/>
                <a:solidFill>
                  <a:prstClr val="black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ОКРУГ </a:t>
            </a:r>
            <a:r>
              <a:rPr lang="ru-RU" altLang="ru-RU" sz="3200" b="1" cap="all" dirty="0" err="1" smtClean="0">
                <a:ln w="0"/>
                <a:solidFill>
                  <a:prstClr val="black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евпатория</a:t>
            </a:r>
            <a:r>
              <a:rPr lang="ru-RU" altLang="ru-RU" sz="3200" b="1" cap="all" dirty="0" smtClean="0">
                <a:ln w="0"/>
                <a:solidFill>
                  <a:prstClr val="black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РЕСПУБЛИКИ КРЫМ</a:t>
            </a:r>
            <a:endParaRPr lang="ru-RU" altLang="ru-RU" sz="3200" b="1" cap="all" dirty="0">
              <a:ln w="0"/>
              <a:solidFill>
                <a:prstClr val="black"/>
              </a:solidFill>
              <a:effectLst>
                <a:reflection blurRad="12700" stA="50000" endPos="50000" dist="5000" dir="5400000" sy="-100000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5059" name="Picture 4" descr="http://www.penza-online.ru/upload/iblock/79a/44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6541" y="2128842"/>
            <a:ext cx="7374918" cy="4357018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2326155"/>
      </p:ext>
    </p:extLst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2022" y="384766"/>
            <a:ext cx="9250324" cy="1143000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Применение программно-целевого метода </a:t>
            </a:r>
            <a:br>
              <a:rPr lang="ru-RU" sz="2800" b="1" dirty="0" smtClean="0">
                <a:solidFill>
                  <a:schemeClr val="tx1"/>
                </a:solidFill>
              </a:rPr>
            </a:br>
            <a:r>
              <a:rPr lang="ru-RU" sz="2800" b="1" dirty="0" smtClean="0">
                <a:solidFill>
                  <a:schemeClr val="tx1"/>
                </a:solidFill>
              </a:rPr>
              <a:t>на 2025-2027 годы (17 муниципальных программ)</a:t>
            </a:r>
            <a:endParaRPr lang="ru-RU" sz="2800" dirty="0">
              <a:solidFill>
                <a:schemeClr val="tx1"/>
              </a:solidFill>
            </a:endParaRPr>
          </a:p>
        </p:txBody>
      </p:sp>
      <p:graphicFrame>
        <p:nvGraphicFramePr>
          <p:cNvPr id="8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824291474"/>
              </p:ext>
            </p:extLst>
          </p:nvPr>
        </p:nvGraphicFramePr>
        <p:xfrm>
          <a:off x="448913" y="1259957"/>
          <a:ext cx="8904194" cy="50026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7769834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8191" y="395398"/>
            <a:ext cx="8522454" cy="1143000"/>
          </a:xfrm>
        </p:spPr>
        <p:txBody>
          <a:bodyPr>
            <a:noAutofit/>
          </a:bodyPr>
          <a:lstStyle/>
          <a:p>
            <a:pPr algn="ctr"/>
            <a:r>
              <a:rPr lang="ru-RU" sz="2500" b="1" dirty="0" smtClean="0">
                <a:solidFill>
                  <a:schemeClr val="tx1"/>
                </a:solidFill>
              </a:rPr>
              <a:t>Расходы бюджета муниципального образования городской округ Евпатория Республики Крым </a:t>
            </a:r>
            <a:br>
              <a:rPr lang="ru-RU" sz="2500" b="1" dirty="0" smtClean="0">
                <a:solidFill>
                  <a:schemeClr val="tx1"/>
                </a:solidFill>
              </a:rPr>
            </a:br>
            <a:r>
              <a:rPr lang="ru-RU" sz="2500" b="1" dirty="0" smtClean="0">
                <a:solidFill>
                  <a:schemeClr val="tx1"/>
                </a:solidFill>
              </a:rPr>
              <a:t>на 2025-2027 годы, млн. руб.</a:t>
            </a:r>
            <a:endParaRPr lang="ru-RU" sz="2500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337963475"/>
              </p:ext>
            </p:extLst>
          </p:nvPr>
        </p:nvGraphicFramePr>
        <p:xfrm>
          <a:off x="195357" y="1672964"/>
          <a:ext cx="9710643" cy="52382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1593815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94320"/>
            <a:ext cx="9792275" cy="1008112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расходов бюджета муниципального образования городской округ Евпатории Республики Крым на 2025-2027 годы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1812377182"/>
              </p:ext>
            </p:extLst>
          </p:nvPr>
        </p:nvGraphicFramePr>
        <p:xfrm>
          <a:off x="2534732" y="1075419"/>
          <a:ext cx="5285414" cy="27856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506506" y="1196752"/>
            <a:ext cx="2340260" cy="576064"/>
          </a:xfrm>
          <a:prstGeom prst="round2Diag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сфера</a:t>
            </a:r>
            <a:endParaRPr lang="ru-RU" sz="150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72484" y="1772817"/>
            <a:ext cx="2808311" cy="1303159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 год – 3 </a:t>
            </a:r>
            <a:r>
              <a:rPr lang="ru-RU" sz="15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383,2</a:t>
            </a:r>
            <a:r>
              <a:rPr lang="ru-RU" sz="15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sz="15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руб.</a:t>
            </a:r>
          </a:p>
          <a:p>
            <a:pPr algn="ctr"/>
            <a:r>
              <a:rPr lang="ru-RU" sz="15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 </a:t>
            </a:r>
            <a:r>
              <a:rPr lang="ru-RU" sz="15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– </a:t>
            </a:r>
            <a:r>
              <a:rPr lang="ru-RU" sz="15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sz="15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251,3 </a:t>
            </a:r>
            <a:r>
              <a:rPr lang="ru-RU" sz="15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sz="15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руб</a:t>
            </a:r>
            <a:r>
              <a:rPr lang="ru-RU" sz="15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15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2027 </a:t>
            </a:r>
            <a:r>
              <a:rPr lang="ru-RU" sz="15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– </a:t>
            </a:r>
            <a:r>
              <a:rPr lang="ru-RU" sz="15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3 134,6 </a:t>
            </a:r>
            <a:r>
              <a:rPr lang="ru-RU" sz="15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sz="15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руб.</a:t>
            </a:r>
          </a:p>
          <a:p>
            <a:pPr algn="ctr"/>
            <a:endParaRPr lang="ru-RU" sz="150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с двумя скругленными противолежащими углами 8"/>
          <p:cNvSpPr/>
          <p:nvPr/>
        </p:nvSpPr>
        <p:spPr>
          <a:xfrm>
            <a:off x="6825208" y="1340768"/>
            <a:ext cx="2964329" cy="792088"/>
          </a:xfrm>
          <a:prstGeom prst="round2DiagRect">
            <a:avLst/>
          </a:prstGeom>
          <a:solidFill>
            <a:srgbClr val="9ED56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Прочие</a:t>
            </a:r>
            <a:endParaRPr lang="ru-RU" sz="150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825208" y="2132856"/>
            <a:ext cx="2964329" cy="1152128"/>
          </a:xfrm>
          <a:prstGeom prst="roundRect">
            <a:avLst/>
          </a:prstGeom>
          <a:solidFill>
            <a:srgbClr val="9ED56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 </a:t>
            </a:r>
            <a:r>
              <a:rPr lang="ru-RU" sz="15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– </a:t>
            </a:r>
            <a:r>
              <a:rPr lang="ru-RU" sz="15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292,6 </a:t>
            </a:r>
            <a:r>
              <a:rPr lang="ru-RU" sz="15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</a:p>
          <a:p>
            <a:pPr algn="ctr"/>
            <a:r>
              <a:rPr lang="ru-RU" sz="15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 </a:t>
            </a:r>
            <a:r>
              <a:rPr lang="ru-RU" sz="15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</a:t>
            </a:r>
            <a:r>
              <a:rPr lang="ru-RU" sz="15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299,7 </a:t>
            </a:r>
            <a:r>
              <a:rPr lang="ru-RU" sz="15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</a:p>
          <a:p>
            <a:pPr algn="ctr"/>
            <a:r>
              <a:rPr lang="ru-RU" sz="15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2027 год </a:t>
            </a:r>
            <a:r>
              <a:rPr lang="ru-RU" sz="1500" b="1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500" b="1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292,6</a:t>
            </a:r>
            <a:r>
              <a:rPr lang="ru-RU" sz="150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sz="15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5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  <a:endParaRPr lang="ru-RU" sz="1500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3392829" y="3789040"/>
            <a:ext cx="2866491" cy="648072"/>
          </a:xfrm>
          <a:prstGeom prst="round2DiagRect">
            <a:avLst/>
          </a:prstGeom>
          <a:solidFill>
            <a:srgbClr val="FF616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Производственная сфера</a:t>
            </a:r>
            <a:endParaRPr lang="ru-RU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392829" y="4437112"/>
            <a:ext cx="2866491" cy="936104"/>
          </a:xfrm>
          <a:prstGeom prst="roundRect">
            <a:avLst/>
          </a:prstGeom>
          <a:solidFill>
            <a:srgbClr val="FF616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 </a:t>
            </a:r>
            <a:r>
              <a:rPr lang="ru-RU" sz="15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– </a:t>
            </a:r>
            <a:r>
              <a:rPr lang="ru-RU" sz="15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15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393,6 </a:t>
            </a:r>
            <a:r>
              <a:rPr lang="ru-RU" sz="15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sz="15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руб.</a:t>
            </a:r>
          </a:p>
          <a:p>
            <a:pPr algn="ctr"/>
            <a:r>
              <a:rPr lang="ru-RU" sz="15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 </a:t>
            </a:r>
            <a:r>
              <a:rPr lang="ru-RU" sz="15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– </a:t>
            </a:r>
            <a:r>
              <a:rPr lang="ru-RU" sz="15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740,9 </a:t>
            </a:r>
            <a:r>
              <a:rPr lang="ru-RU" sz="15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sz="15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5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</a:p>
          <a:p>
            <a:pPr algn="ctr"/>
            <a:r>
              <a:rPr lang="ru-RU" sz="15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2027 </a:t>
            </a:r>
            <a:r>
              <a:rPr lang="ru-RU" sz="15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– </a:t>
            </a:r>
            <a:r>
              <a:rPr lang="ru-RU" sz="15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774,4 </a:t>
            </a:r>
            <a:r>
              <a:rPr lang="ru-RU" sz="15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sz="15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5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  <a:endParaRPr lang="ru-RU" sz="1500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Блок-схема: альтернативный процесс 12"/>
          <p:cNvSpPr/>
          <p:nvPr/>
        </p:nvSpPr>
        <p:spPr>
          <a:xfrm>
            <a:off x="167042" y="3075979"/>
            <a:ext cx="2991760" cy="3665393"/>
          </a:xfrm>
          <a:prstGeom prst="flowChartAlternateProcess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Отрасли:</a:t>
            </a:r>
          </a:p>
          <a:p>
            <a:pPr marL="285750" indent="-285750">
              <a:buFontTx/>
              <a:buChar char="-"/>
            </a:pPr>
            <a:r>
              <a:rPr lang="ru-RU" sz="15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образование;</a:t>
            </a:r>
          </a:p>
          <a:p>
            <a:pPr marL="285750" indent="-285750">
              <a:buFontTx/>
              <a:buChar char="-"/>
            </a:pPr>
            <a:r>
              <a:rPr lang="ru-RU" sz="15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молодёжная политика и оздоровление детей;</a:t>
            </a:r>
          </a:p>
          <a:p>
            <a:pPr marL="285750" indent="-285750">
              <a:buFontTx/>
              <a:buChar char="-"/>
            </a:pPr>
            <a:r>
              <a:rPr lang="ru-RU" sz="15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культура;</a:t>
            </a:r>
          </a:p>
          <a:p>
            <a:pPr marL="285750" indent="-285750">
              <a:buFontTx/>
              <a:buChar char="-"/>
            </a:pPr>
            <a:r>
              <a:rPr lang="ru-RU" sz="15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политика;</a:t>
            </a:r>
          </a:p>
          <a:p>
            <a:r>
              <a:rPr lang="ru-RU" sz="15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физическая культура и спорт;</a:t>
            </a:r>
          </a:p>
          <a:p>
            <a:r>
              <a:rPr lang="ru-RU" sz="15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средства массовой информации</a:t>
            </a:r>
            <a:endParaRPr lang="ru-RU" sz="1500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Блок-схема: альтернативный процесс 13"/>
          <p:cNvSpPr/>
          <p:nvPr/>
        </p:nvSpPr>
        <p:spPr>
          <a:xfrm>
            <a:off x="6825208" y="3284986"/>
            <a:ext cx="2964329" cy="3402429"/>
          </a:xfrm>
          <a:prstGeom prst="flowChartAlternateProcess">
            <a:avLst/>
          </a:prstGeom>
          <a:solidFill>
            <a:srgbClr val="9ED56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itchFamily="18" charset="0"/>
              </a:rPr>
              <a:t>Расходы на содержание органов </a:t>
            </a:r>
            <a:r>
              <a:rPr lang="ru-RU" sz="15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itchFamily="18" charset="0"/>
              </a:rPr>
              <a:t>местного </a:t>
            </a:r>
            <a:r>
              <a:rPr lang="ru-RU" sz="15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itchFamily="18" charset="0"/>
              </a:rPr>
              <a:t>самоуправления, другие расходы в сфере местного самоуправления, расходы в сфере национальной безопасности, резервный фонд, условно утверждённые расходы</a:t>
            </a:r>
          </a:p>
          <a:p>
            <a:pPr marL="285750" indent="-285750" algn="ctr">
              <a:buFontTx/>
              <a:buChar char="-"/>
            </a:pPr>
            <a:endParaRPr lang="ru-RU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Блок-схема: альтернативный процесс 14"/>
          <p:cNvSpPr/>
          <p:nvPr/>
        </p:nvSpPr>
        <p:spPr>
          <a:xfrm>
            <a:off x="3392829" y="5373216"/>
            <a:ext cx="2866491" cy="1368152"/>
          </a:xfrm>
          <a:prstGeom prst="flowChartAlternateProcess">
            <a:avLst/>
          </a:prstGeom>
          <a:solidFill>
            <a:srgbClr val="FF616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Отрасли:</a:t>
            </a:r>
          </a:p>
          <a:p>
            <a:pPr marL="285750" indent="-285750">
              <a:buFontTx/>
              <a:buChar char="-"/>
            </a:pPr>
            <a:r>
              <a:rPr lang="ru-RU" sz="15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национальная экономика;</a:t>
            </a:r>
          </a:p>
          <a:p>
            <a:pPr marL="285750" indent="-285750">
              <a:buFontTx/>
              <a:buChar char="-"/>
            </a:pPr>
            <a:r>
              <a:rPr lang="ru-RU" sz="15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жилищно-коммунальное хозяйство</a:t>
            </a:r>
            <a:endParaRPr lang="ru-RU" sz="1500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6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93517981"/>
              </p:ext>
            </p:extLst>
          </p:nvPr>
        </p:nvGraphicFramePr>
        <p:xfrm>
          <a:off x="3392800" y="1160748"/>
          <a:ext cx="3596648" cy="26282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5964825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4927846</TotalTime>
  <Words>3554</Words>
  <Application>Microsoft Office PowerPoint</Application>
  <PresentationFormat>Лист A4 (210x297 мм)</PresentationFormat>
  <Paragraphs>457</Paragraphs>
  <Slides>41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41</vt:i4>
      </vt:variant>
    </vt:vector>
  </HeadingPairs>
  <TitlesOfParts>
    <vt:vector size="42" baseType="lpstr">
      <vt:lpstr>Справедливость</vt:lpstr>
      <vt:lpstr>Презентация PowerPoint</vt:lpstr>
      <vt:lpstr>Основные понятия и определения</vt:lpstr>
      <vt:lpstr>ЧТО ТАКОЕ БЮДЖЕТ ДЛЯ ГРАЖДАН?</vt:lpstr>
      <vt:lpstr>Презентация PowerPoint</vt:lpstr>
      <vt:lpstr>ВОЗМОЖНОСТЬ ВЛИЯНИЯ ГРАЖДАНИНА НА СОСТАВ БЮДЖЕТА</vt:lpstr>
      <vt:lpstr>ГРАЖДАНИН, ЕГО УЧАСТИЕ В БЮДЖЕТНОМ ПРОЦЕССЕ</vt:lpstr>
      <vt:lpstr>ОСНОВЫ СОСТАВЛЕНИЯ ПРОЕКТА БЮДЖЕТА ГОРОДСКОГО ОКРУГА ЕВПАТОРИЯ РЕСПУБЛИКИ КРЫМ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ДОХОДЫ БЮДЖЕТА  </vt:lpstr>
      <vt:lpstr> МЕЖБЮДЖЕТНЫЕ ТРАНСФЕРТЫ   – денежные средства, перечисляемые из одного бюджета бюджетной системы РФ другому, и являются основным видом безвозмездных перечислений  </vt:lpstr>
      <vt:lpstr>  Основные направления налоговой политики города Евпатории  на 2025 год и на плановый период 2026 и 2027 годов  </vt:lpstr>
      <vt:lpstr>Презентация PowerPoint</vt:lpstr>
      <vt:lpstr>  Основные направления бюджетной политики города Евпатории  на 2025 год и на плановый период 2026 и 2027 годов  </vt:lpstr>
      <vt:lpstr>Презентация PowerPoint</vt:lpstr>
      <vt:lpstr>Презентация PowerPoint</vt:lpstr>
      <vt:lpstr> Основные показатели прогноза социально-экономического развития муниципального образования городской округ Евпатория Республики Крым на 2025 год и на плановый  период 2026 и 2027 годов</vt:lpstr>
      <vt:lpstr>Презентация PowerPoint</vt:lpstr>
      <vt:lpstr>Основные параметры бюджета городского округа Евпатория на 2025 год и на плановый период 2026 и 2027 годов (тыс. руб.)</vt:lpstr>
      <vt:lpstr>Презентация PowerPoint</vt:lpstr>
      <vt:lpstr>Доходы бюджета муниципального образования городской округ Евпатория Республики Крым на 2025-2027 годы, млн. руб.</vt:lpstr>
      <vt:lpstr>Налог на доходы физических лиц (с учетом дополнительного норматива), зачисляемый в бюджет городского округа Евпатория,  на 2025-2027 годы (тыс. руб.)</vt:lpstr>
      <vt:lpstr>Динамика поступления доходов от уплаты  акцизов на  нефтепродукты в бюджет городского округа Евпатория 2025-2027 годы (тыс. руб.)</vt:lpstr>
      <vt:lpstr>Налог, взимаемый в связи с применением упрощенной системы налогообложения, зачисляемый в бюджет городского округа Евпатория,  на 2025-2027 годы (тыс. руб.)</vt:lpstr>
      <vt:lpstr>Единый сельскохозяйственный налог, зачисляемый  в бюджет городского округа Евпатория, на 2025-2027 годы (тыс. руб.)</vt:lpstr>
      <vt:lpstr>Налог, взимаемый в связи с применением патентной системы налогообложения, зачисляемый в бюджет городского округа Евпатория,  на 2025-2027 годы (тыс. руб.)</vt:lpstr>
      <vt:lpstr>Налог на имущество физических лиц, зачисляемый в бюджет городского округа Евпатория, на  2025-2027 годы (тыс. руб.)</vt:lpstr>
      <vt:lpstr>Земельный налог, зачисляемый в бюджет городского округа Евпатория,  на 2025-2027 годы (тыс. руб.)</vt:lpstr>
      <vt:lpstr>Государственная пошлина, зачисляемая в бюджет городского округа Евпатория, на  2025-2027 годы (тыс. руб.)</vt:lpstr>
      <vt:lpstr>Доходы от использования муниципального имущества, находящегося в муниципальной собственности, зачисляемые в бюджет городского округа Евпатория  Республики Крым,  на 2025-2027 годы (тыс. руб.)</vt:lpstr>
      <vt:lpstr>Доходы от платы за негативное воздействие на окружающую среду, зачисляемые в бюджет городского округа Евпатория,  на 2025-2027 годы (тыс. руб.)</vt:lpstr>
      <vt:lpstr>Презентация PowerPoint</vt:lpstr>
      <vt:lpstr>Штрафы, санкции, возмещение ущерба, зачисляемые в бюджет городского округа Евпатория, на  2025-2027 годы (тыс. руб.)</vt:lpstr>
      <vt:lpstr>Безвозмездные поступления на 2025 год и на плановый период 2026-2027 годов (тыс. руб.)</vt:lpstr>
      <vt:lpstr>Презентация PowerPoint</vt:lpstr>
      <vt:lpstr>Применение программно-целевого метода  на 2025-2027 годы (17 муниципальных программ)</vt:lpstr>
      <vt:lpstr>Расходы бюджета муниципального образования городской округ Евпатория Республики Крым  на 2025-2027 годы, млн. руб.</vt:lpstr>
      <vt:lpstr>         Структура расходов бюджета муниципального образования городской округ Евпатории Республики Крым на 2025-2027 годы</vt:lpstr>
    </vt:vector>
  </TitlesOfParts>
  <Company>ASS Group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Reanimator 98</dc:creator>
  <cp:lastModifiedBy>TV-dfa</cp:lastModifiedBy>
  <cp:revision>2465</cp:revision>
  <cp:lastPrinted>2024-11-13T12:07:40Z</cp:lastPrinted>
  <dcterms:created xsi:type="dcterms:W3CDTF">2001-12-12T04:33:03Z</dcterms:created>
  <dcterms:modified xsi:type="dcterms:W3CDTF">2025-12-29T06:39:46Z</dcterms:modified>
</cp:coreProperties>
</file>