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3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794" r:id="rId1"/>
  </p:sldMasterIdLst>
  <p:notesMasterIdLst>
    <p:notesMasterId r:id="rId36"/>
  </p:notesMasterIdLst>
  <p:handoutMasterIdLst>
    <p:handoutMasterId r:id="rId37"/>
  </p:handoutMasterIdLst>
  <p:sldIdLst>
    <p:sldId id="780" r:id="rId2"/>
    <p:sldId id="784" r:id="rId3"/>
    <p:sldId id="785" r:id="rId4"/>
    <p:sldId id="786" r:id="rId5"/>
    <p:sldId id="787" r:id="rId6"/>
    <p:sldId id="788" r:id="rId7"/>
    <p:sldId id="789" r:id="rId8"/>
    <p:sldId id="790" r:id="rId9"/>
    <p:sldId id="791" r:id="rId10"/>
    <p:sldId id="792" r:id="rId11"/>
    <p:sldId id="707" r:id="rId12"/>
    <p:sldId id="793" r:id="rId13"/>
    <p:sldId id="794" r:id="rId14"/>
    <p:sldId id="795" r:id="rId15"/>
    <p:sldId id="796" r:id="rId16"/>
    <p:sldId id="712" r:id="rId17"/>
    <p:sldId id="398" r:id="rId18"/>
    <p:sldId id="762" r:id="rId19"/>
    <p:sldId id="763" r:id="rId20"/>
    <p:sldId id="713" r:id="rId21"/>
    <p:sldId id="714" r:id="rId22"/>
    <p:sldId id="715" r:id="rId23"/>
    <p:sldId id="716" r:id="rId24"/>
    <p:sldId id="717" r:id="rId25"/>
    <p:sldId id="718" r:id="rId26"/>
    <p:sldId id="741" r:id="rId27"/>
    <p:sldId id="770" r:id="rId28"/>
    <p:sldId id="706" r:id="rId29"/>
    <p:sldId id="734" r:id="rId30"/>
    <p:sldId id="654" r:id="rId31"/>
    <p:sldId id="700" r:id="rId32"/>
    <p:sldId id="781" r:id="rId33"/>
    <p:sldId id="782" r:id="rId34"/>
    <p:sldId id="783" r:id="rId35"/>
  </p:sldIdLst>
  <p:sldSz cx="9906000" cy="6858000" type="A4"/>
  <p:notesSz cx="6808788" cy="99409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EA52"/>
    <a:srgbClr val="FF66CC"/>
    <a:srgbClr val="FF66FF"/>
    <a:srgbClr val="FFFFFF"/>
    <a:srgbClr val="FFFF66"/>
    <a:srgbClr val="FF9933"/>
    <a:srgbClr val="FFFF99"/>
    <a:srgbClr val="FF99FF"/>
    <a:srgbClr val="00FF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92" autoAdjust="0"/>
    <p:restoredTop sz="99745" autoAdjust="0"/>
  </p:normalViewPr>
  <p:slideViewPr>
    <p:cSldViewPr snapToGrid="0" snapToObjects="1">
      <p:cViewPr varScale="1">
        <p:scale>
          <a:sx n="117" d="100"/>
          <a:sy n="117" d="100"/>
        </p:scale>
        <p:origin x="-141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8"/>
    </p:cViewPr>
  </p:sorterViewPr>
  <p:notesViewPr>
    <p:cSldViewPr snapToGrid="0" snapToObjects="1">
      <p:cViewPr varScale="1">
        <p:scale>
          <a:sx n="29" d="100"/>
          <a:sy n="29" d="100"/>
        </p:scale>
        <p:origin x="-1262" y="-82"/>
      </p:cViewPr>
      <p:guideLst>
        <p:guide orient="horz" pos="3129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../embeddings/oleObject2.bin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703851639896555E-2"/>
          <c:y val="0.1332094231552309"/>
          <c:w val="0.94278638397065984"/>
          <c:h val="0.75031464165673134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За счет безвозмездных поступлений</c:v>
                </c:pt>
              </c:strCache>
            </c:strRef>
          </c:tx>
          <c:spPr>
            <a:solidFill>
              <a:srgbClr val="00FF99"/>
            </a:solidFill>
          </c:spPr>
          <c:invertIfNegative val="0"/>
          <c:dLbls>
            <c:dLbl>
              <c:idx val="0"/>
              <c:layout>
                <c:manualLayout>
                  <c:x val="1.438627699525149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2 492,7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2313734528187271E-3"/>
                  <c:y val="-3.0851157460308799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2 446,2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46274690563755E-2"/>
                  <c:y val="-4.034382129424996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2 455,9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2492.6999999999998</c:v>
                </c:pt>
                <c:pt idx="1">
                  <c:v>2446.1999999999998</c:v>
                </c:pt>
                <c:pt idx="2">
                  <c:v>2455.9</c:v>
                </c:pt>
              </c:numCache>
            </c:numRef>
          </c:val>
        </c:ser>
        <c:ser>
          <c:idx val="2"/>
          <c:order val="1"/>
          <c:tx>
            <c:strRef>
              <c:f>Лист1!$C$1</c:f>
              <c:strCache>
                <c:ptCount val="1"/>
                <c:pt idx="0">
                  <c:v>За счет налоговых и неналоговых поступлений  бюджета городского округа 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2 127,3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3731659584852967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2 101,2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5907405371145708E-17"/>
                  <c:y val="-4.746331916970584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1 939,6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ctr" anchorCtr="0"/>
              <a:lstStyle/>
              <a:p>
                <a:pPr>
                  <a:defRPr sz="18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2127.3000000000002</c:v>
                </c:pt>
                <c:pt idx="1">
                  <c:v>2101.1999999999998</c:v>
                </c:pt>
                <c:pt idx="2">
                  <c:v>1939.6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56571392"/>
        <c:axId val="139010048"/>
        <c:axId val="0"/>
      </c:bar3DChart>
      <c:catAx>
        <c:axId val="256571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ctr" anchorCtr="0"/>
          <a:lstStyle/>
          <a:p>
            <a:pPr>
              <a:defRPr sz="1800" b="1" i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9010048"/>
        <c:crosses val="autoZero"/>
        <c:auto val="1"/>
        <c:lblAlgn val="ctr"/>
        <c:lblOffset val="100"/>
        <c:noMultiLvlLbl val="0"/>
      </c:catAx>
      <c:valAx>
        <c:axId val="13901004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2565713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363263998068926"/>
          <c:y val="6.1590196843838956E-4"/>
          <c:w val="0.86580940108703408"/>
          <c:h val="0.15573219550925993"/>
        </c:manualLayout>
      </c:layout>
      <c:overlay val="0"/>
      <c:txPr>
        <a:bodyPr/>
        <a:lstStyle/>
        <a:p>
          <a:pPr>
            <a:defRPr sz="1600" b="1" i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ln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1.5431889681634288E-3"/>
          <c:y val="0"/>
          <c:w val="0.99845679012345678"/>
          <c:h val="0.9519869394227409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6699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2026 прогноз</c:v>
                </c:pt>
                <c:pt idx="1">
                  <c:v>2027 прогноз</c:v>
                </c:pt>
                <c:pt idx="2">
                  <c:v>2028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976990.8</c:v>
                </c:pt>
                <c:pt idx="1">
                  <c:v>1418677.9</c:v>
                </c:pt>
                <c:pt idx="2">
                  <c:v>825860.2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720384"/>
        <c:axId val="139012928"/>
        <c:axId val="0"/>
      </c:bar3DChart>
      <c:catAx>
        <c:axId val="256720384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1200" b="1" baseline="0">
                <a:latin typeface="Times New Roman" panose="02020603050405020304" pitchFamily="18" charset="0"/>
              </a:defRPr>
            </a:pPr>
            <a:endParaRPr lang="ru-RU"/>
          </a:p>
        </c:txPr>
        <c:crossAx val="139012928"/>
        <c:crosses val="autoZero"/>
        <c:auto val="1"/>
        <c:lblAlgn val="ctr"/>
        <c:lblOffset val="100"/>
        <c:noMultiLvlLbl val="0"/>
      </c:catAx>
      <c:valAx>
        <c:axId val="139012928"/>
        <c:scaling>
          <c:orientation val="minMax"/>
          <c:max val="100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256720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5697135655236853E-2"/>
          <c:y val="3.0831228624714786E-2"/>
          <c:w val="0.43459736231428731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 по подакцизным товарам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solidFill>
                <a:schemeClr val="accent5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2.40199254874695E-2"/>
                  <c:y val="-0.36596865574631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351142764227008E-2"/>
                  <c:y val="-7.1608742313145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35114276422696E-2"/>
                  <c:y val="-6.6257226041254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030045842953343E-2"/>
                  <c:y val="-0.37613424606655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700"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прогноз</c:v>
                </c:pt>
                <c:pt idx="1">
                  <c:v>2027 прогноз</c:v>
                </c:pt>
                <c:pt idx="2">
                  <c:v>2028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17220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886272"/>
        <c:axId val="139056768"/>
        <c:axId val="0"/>
      </c:bar3DChart>
      <c:catAx>
        <c:axId val="256886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9056768"/>
        <c:crosses val="autoZero"/>
        <c:auto val="1"/>
        <c:lblAlgn val="ctr"/>
        <c:lblOffset val="100"/>
        <c:noMultiLvlLbl val="0"/>
      </c:catAx>
      <c:valAx>
        <c:axId val="139056768"/>
        <c:scaling>
          <c:orientation val="minMax"/>
          <c:max val="25000"/>
          <c:min val="1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itchFamily="18" charset="0"/>
              </a:defRPr>
            </a:pPr>
            <a:endParaRPr lang="ru-RU"/>
          </a:p>
        </c:txPr>
        <c:crossAx val="256886272"/>
        <c:crosses val="autoZero"/>
        <c:crossBetween val="between"/>
        <c:majorUnit val="4000"/>
        <c:min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265001670159177E-2"/>
          <c:y val="3.2103629863411101E-2"/>
          <c:w val="0.7785507920830641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99FF"/>
            </a:solidFill>
            <a:ln w="9525" cap="flat" cmpd="sng" algn="ctr">
              <a:solidFill>
                <a:schemeClr val="accent6"/>
              </a:solidFill>
              <a:prstDash val="solid"/>
            </a:ln>
            <a:effectLst>
              <a:outerShdw blurRad="40005" dist="22984" dir="5400000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r"/>
            </a:scene3d>
            <a:sp3d prstMaterial="matte">
              <a:bevelT w="19050" h="38100"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2.1843327038479167E-2"/>
                  <c:y val="-0.38918922757521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157 081,5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355262461464409E-2"/>
                  <c:y val="-0.428330501404064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163 398,4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188267403807071E-2"/>
                  <c:y val="-0.4409418472777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169 903,6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1271222663072843E-2"/>
                  <c:y val="-0.40741955971236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700" b="1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2026  прогноз</c:v>
                </c:pt>
                <c:pt idx="1">
                  <c:v>2027  прогноз</c:v>
                </c:pt>
                <c:pt idx="2">
                  <c:v>2028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157081.5</c:v>
                </c:pt>
                <c:pt idx="1">
                  <c:v>163398.39999999999</c:v>
                </c:pt>
                <c:pt idx="2">
                  <c:v>169903.6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6888320"/>
        <c:axId val="146725056"/>
        <c:axId val="0"/>
      </c:bar3DChart>
      <c:dateAx>
        <c:axId val="25688832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6725056"/>
        <c:crosses val="autoZero"/>
        <c:auto val="0"/>
        <c:lblOffset val="100"/>
        <c:baseTimeUnit val="days"/>
      </c:dateAx>
      <c:valAx>
        <c:axId val="146725056"/>
        <c:scaling>
          <c:orientation val="minMax"/>
          <c:min val="40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6888320"/>
        <c:crosses val="autoZero"/>
        <c:crossBetween val="between"/>
        <c:majorUnit val="20000"/>
        <c:minorUnit val="4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8.1718834519297498E-2"/>
          <c:y val="2.5673970141786719E-2"/>
          <c:w val="0.91828120210568398"/>
          <c:h val="0.850909130778714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spPr>
            <a:solidFill>
              <a:srgbClr val="92D050"/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1.3707353903665597E-2"/>
                  <c:y val="-5.6627069558746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86974669151281E-2"/>
                  <c:y val="-4.5889537676750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6583205755823E-2"/>
                  <c:y val="-3.7691817384610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617981765459649E-2"/>
                  <c:y val="-6.3939608028744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 прогноз</c:v>
                </c:pt>
                <c:pt idx="1">
                  <c:v>2027  прогноз</c:v>
                </c:pt>
                <c:pt idx="2">
                  <c:v>2028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2845</c:v>
                </c:pt>
                <c:pt idx="1">
                  <c:v>2879.1</c:v>
                </c:pt>
                <c:pt idx="2">
                  <c:v>2913.7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7040896"/>
        <c:axId val="148626176"/>
        <c:axId val="0"/>
      </c:bar3DChart>
      <c:catAx>
        <c:axId val="2570408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8626176"/>
        <c:crosses val="autoZero"/>
        <c:auto val="1"/>
        <c:lblAlgn val="ctr"/>
        <c:lblOffset val="100"/>
        <c:noMultiLvlLbl val="0"/>
      </c:catAx>
      <c:valAx>
        <c:axId val="148626176"/>
        <c:scaling>
          <c:orientation val="minMax"/>
          <c:max val="3000"/>
          <c:min val="5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itchFamily="18" charset="0"/>
              </a:defRPr>
            </a:pPr>
            <a:endParaRPr lang="ru-RU"/>
          </a:p>
        </c:txPr>
        <c:crossAx val="257040896"/>
        <c:crosses val="autoZero"/>
        <c:crossBetween val="between"/>
        <c:majorUnit val="500"/>
        <c:min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3.176402116746805E-4"/>
          <c:y val="3.2103629863411101E-2"/>
          <c:w val="0.77412218924400689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FF99"/>
            </a:solidFill>
            <a:ln w="9525" cap="flat" cmpd="sng" algn="ctr">
              <a:solidFill>
                <a:schemeClr val="accent4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5.4262362248186313E-2"/>
                  <c:y val="-0.43385993396173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9416329242426914E-2"/>
                  <c:y val="-0.42839025741751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036527027036624E-2"/>
                  <c:y val="-0.43643880471795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44461015517768E-2"/>
                  <c:y val="-3.2271929412667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2026  прогноз</c:v>
                </c:pt>
                <c:pt idx="1">
                  <c:v>2027  прогноз</c:v>
                </c:pt>
                <c:pt idx="2">
                  <c:v>2028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56900</c:v>
                </c:pt>
                <c:pt idx="1">
                  <c:v>57240</c:v>
                </c:pt>
                <c:pt idx="2">
                  <c:v>57800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7041920"/>
        <c:axId val="148605760"/>
        <c:axId val="0"/>
      </c:bar3DChart>
      <c:catAx>
        <c:axId val="257041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8605760"/>
        <c:crosses val="autoZero"/>
        <c:auto val="1"/>
        <c:lblAlgn val="ctr"/>
        <c:lblOffset val="100"/>
        <c:noMultiLvlLbl val="0"/>
      </c:catAx>
      <c:valAx>
        <c:axId val="148605760"/>
        <c:scaling>
          <c:orientation val="minMax"/>
          <c:max val="600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ru-RU"/>
          </a:p>
        </c:txPr>
        <c:crossAx val="257041920"/>
        <c:crosses val="autoZero"/>
        <c:crossBetween val="between"/>
        <c:majorUnit val="10000"/>
        <c:minorUnit val="10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3.176402116746805E-4"/>
          <c:y val="3.2103629863411101E-2"/>
          <c:w val="0.77412218924400689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accent6"/>
              </a:solidFill>
              <a:prstDash val="solid"/>
            </a:ln>
            <a:effectLst>
              <a:outerShdw blurRad="40005" dist="22984" dir="5400000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r"/>
            </a:scene3d>
            <a:sp3d prstMaterial="matte">
              <a:bevelT w="1905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9933"/>
              </a:solidFill>
              <a:ln w="9525" cap="flat" cmpd="sng" algn="ctr">
                <a:solidFill>
                  <a:schemeClr val="accent6"/>
                </a:solidFill>
                <a:prstDash val="solid"/>
              </a:ln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matte">
                <a:bevelT w="19050" h="38100"/>
              </a:sp3d>
            </c:spPr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 w="9525" cap="flat" cmpd="sng" algn="ctr">
                <a:solidFill>
                  <a:schemeClr val="accent6"/>
                </a:solidFill>
                <a:prstDash val="solid"/>
              </a:ln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matte">
                <a:bevelT w="19050" h="38100"/>
              </a:sp3d>
            </c:spPr>
          </c:dPt>
          <c:dPt>
            <c:idx val="2"/>
            <c:invertIfNegative val="0"/>
            <c:bubble3D val="0"/>
            <c:spPr>
              <a:solidFill>
                <a:srgbClr val="FF9933"/>
              </a:solidFill>
              <a:ln w="9525" cap="flat" cmpd="sng" algn="ctr">
                <a:solidFill>
                  <a:schemeClr val="accent6"/>
                </a:solidFill>
                <a:prstDash val="solid"/>
              </a:ln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matte">
                <a:bevelT w="19050" h="38100"/>
              </a:sp3d>
            </c:spPr>
          </c:dPt>
          <c:dLbls>
            <c:dLbl>
              <c:idx val="0"/>
              <c:layout>
                <c:manualLayout>
                  <c:x val="4.9760695132423274E-2"/>
                  <c:y val="-0.37233163646160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113 978,0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922690730281847E-2"/>
                  <c:y val="-0.4045271115950407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119 677,0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364081066341302E-2"/>
                  <c:y val="-0.4431510552596475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125 660,0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44483691184225E-2"/>
                  <c:y val="-0.40412169582404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700" b="1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2026  прогноз</c:v>
                </c:pt>
                <c:pt idx="1">
                  <c:v>2027  прогноз</c:v>
                </c:pt>
                <c:pt idx="2">
                  <c:v>2028  прогноз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113978</c:v>
                </c:pt>
                <c:pt idx="1">
                  <c:v>119677</c:v>
                </c:pt>
                <c:pt idx="2">
                  <c:v>125660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7049088"/>
        <c:axId val="148608064"/>
        <c:axId val="0"/>
      </c:bar3DChart>
      <c:catAx>
        <c:axId val="2570490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8608064"/>
        <c:crosses val="autoZero"/>
        <c:auto val="1"/>
        <c:lblAlgn val="ctr"/>
        <c:lblOffset val="100"/>
        <c:noMultiLvlLbl val="0"/>
      </c:catAx>
      <c:valAx>
        <c:axId val="148608064"/>
        <c:scaling>
          <c:orientation val="minMax"/>
          <c:min val="5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ru-RU"/>
          </a:p>
        </c:txPr>
        <c:crossAx val="257049088"/>
        <c:crosses val="autoZero"/>
        <c:crossBetween val="between"/>
        <c:majorUnit val="10000"/>
        <c:minorUnit val="5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294441338325493E-2"/>
          <c:y val="2.6946420246798875E-2"/>
          <c:w val="0.94705558661674505"/>
          <c:h val="0.851991289191903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solidFill>
                <a:schemeClr val="accent5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1.0675569138652842E-2"/>
                  <c:y val="-1.0408950651434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49 100,0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344461423316004E-2"/>
                  <c:y val="-7.735814424918337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49 100,0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78907565647657E-2"/>
                  <c:y val="-1.29876504861869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49 994,0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44356348816656E-2"/>
                  <c:y val="-1.535350397789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2026  прогноз</c:v>
                </c:pt>
                <c:pt idx="1">
                  <c:v>2027  прогноз</c:v>
                </c:pt>
                <c:pt idx="2">
                  <c:v>2028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49100</c:v>
                </c:pt>
                <c:pt idx="1">
                  <c:v>49100</c:v>
                </c:pt>
                <c:pt idx="2">
                  <c:v>49994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7049600"/>
        <c:axId val="148610368"/>
        <c:axId val="0"/>
      </c:bar3DChart>
      <c:catAx>
        <c:axId val="257049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8610368"/>
        <c:crosses val="autoZero"/>
        <c:auto val="1"/>
        <c:lblAlgn val="ctr"/>
        <c:lblOffset val="100"/>
        <c:noMultiLvlLbl val="0"/>
      </c:catAx>
      <c:valAx>
        <c:axId val="148610368"/>
        <c:scaling>
          <c:orientation val="minMax"/>
          <c:max val="55000"/>
          <c:min val="5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ru-RU"/>
          </a:p>
        </c:txPr>
        <c:crossAx val="257049600"/>
        <c:crosses val="autoZero"/>
        <c:crossBetween val="between"/>
        <c:majorUnit val="5000"/>
        <c:minorUnit val="5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7.7983731203532303E-2"/>
          <c:y val="2.2285159235680477E-2"/>
          <c:w val="0.94705558661674505"/>
          <c:h val="0.88185238847838765"/>
        </c:manualLayout>
      </c:layout>
      <c:bar3D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6035584"/>
        <c:axId val="277618688"/>
        <c:axId val="0"/>
      </c:bar3DChart>
      <c:catAx>
        <c:axId val="276035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18688"/>
        <c:crosses val="autoZero"/>
        <c:auto val="1"/>
        <c:lblAlgn val="ctr"/>
        <c:lblOffset val="100"/>
        <c:noMultiLvlLbl val="0"/>
      </c:catAx>
      <c:valAx>
        <c:axId val="277618688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76035584"/>
        <c:crosses val="autoZero"/>
        <c:crossBetween val="between"/>
        <c:majorUnit val="2000"/>
        <c:min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ru-RU" sz="18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       51 520,0</a:t>
            </a:r>
            <a:endParaRPr lang="ru-RU" sz="1800" b="1" i="0" u="none" strike="noStrike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21810316360485563"/>
          <c:y val="0.12405734595510876"/>
        </c:manualLayout>
      </c:layout>
      <c:overlay val="0"/>
    </c:title>
    <c:autoTitleDeleted val="0"/>
    <c:view3D>
      <c:rotX val="0"/>
      <c:rotY val="0"/>
      <c:depthPercent val="60"/>
      <c:rAngAx val="0"/>
      <c:perspective val="60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6">
              <a:shade val="95000"/>
              <a:satMod val="105000"/>
            </a:schemeClr>
          </a:solidFill>
        </a:ln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6">
              <a:shade val="95000"/>
              <a:satMod val="105000"/>
            </a:schemeClr>
          </a:solidFill>
        </a:ln>
      </c:spPr>
    </c:backWall>
    <c:plotArea>
      <c:layout>
        <c:manualLayout>
          <c:layoutTarget val="inner"/>
          <c:xMode val="edge"/>
          <c:yMode val="edge"/>
          <c:x val="0.12605525435872414"/>
          <c:y val="4.3578385422822191E-2"/>
          <c:w val="0.87394479127571523"/>
          <c:h val="0.8715315470417669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12700"/>
            <a:effectLst>
              <a:outerShdw blurRad="50800" dist="50800" dir="5400000" sx="108000" sy="108000" algn="ctr" rotWithShape="0">
                <a:schemeClr val="accent5">
                  <a:lumMod val="40000"/>
                  <a:lumOff val="60000"/>
                </a:schemeClr>
              </a:outerShdw>
            </a:effectLst>
          </c:spPr>
          <c:invertIfNegative val="0"/>
          <c:cat>
            <c:strRef>
              <c:f>Лист1!$A$2:$A$4</c:f>
              <c:strCache>
                <c:ptCount val="3"/>
                <c:pt idx="0">
                  <c:v>2026 прогноз</c:v>
                </c:pt>
                <c:pt idx="1">
                  <c:v>2027 прогноз</c:v>
                </c:pt>
                <c:pt idx="2">
                  <c:v>2028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51520</c:v>
                </c:pt>
                <c:pt idx="1">
                  <c:v>52100</c:v>
                </c:pt>
                <c:pt idx="2">
                  <c:v>52520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6037120"/>
        <c:axId val="277620992"/>
        <c:axId val="0"/>
      </c:bar3DChart>
      <c:catAx>
        <c:axId val="27603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20992"/>
        <c:crosses val="autoZero"/>
        <c:auto val="1"/>
        <c:lblAlgn val="ctr"/>
        <c:lblOffset val="100"/>
        <c:noMultiLvlLbl val="0"/>
      </c:catAx>
      <c:valAx>
        <c:axId val="277620992"/>
        <c:scaling>
          <c:orientation val="minMax"/>
          <c:max val="60000"/>
          <c:min val="5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anose="02020603050405020304" pitchFamily="18" charset="0"/>
              </a:defRPr>
            </a:pPr>
            <a:endParaRPr lang="ru-RU"/>
          </a:p>
        </c:txPr>
        <c:crossAx val="276037120"/>
        <c:crosses val="autoZero"/>
        <c:crossBetween val="between"/>
        <c:majorUnit val="5000"/>
        <c:minorUnit val="2500"/>
      </c:valAx>
    </c:plotArea>
    <c:plotVisOnly val="1"/>
    <c:dispBlanksAs val="gap"/>
    <c:showDLblsOverMax val="0"/>
  </c:chart>
  <c:spPr>
    <a:ln w="139700" cap="rnd">
      <a:prstDash val="solid"/>
      <a:round/>
    </a:ln>
    <a:effectLst>
      <a:glow rad="139700">
        <a:schemeClr val="accent3">
          <a:satMod val="175000"/>
          <a:alpha val="40000"/>
        </a:schemeClr>
      </a:glow>
    </a:effectLst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5">
            <a:lumMod val="20000"/>
            <a:lumOff val="80000"/>
            <a:alpha val="63000"/>
          </a:schemeClr>
        </a:solidFill>
      </c:spPr>
    </c:sideWall>
    <c:backWall>
      <c:thickness val="0"/>
      <c:spPr>
        <a:solidFill>
          <a:schemeClr val="accent5">
            <a:lumMod val="20000"/>
            <a:lumOff val="80000"/>
            <a:alpha val="63000"/>
          </a:schemeClr>
        </a:solidFill>
      </c:spPr>
    </c:backWall>
    <c:plotArea>
      <c:layout>
        <c:manualLayout>
          <c:layoutTarget val="inner"/>
          <c:xMode val="edge"/>
          <c:yMode val="edge"/>
          <c:x val="0.4446742584157316"/>
          <c:y val="1.4697441025071289E-2"/>
          <c:w val="0.55507343628485728"/>
          <c:h val="0.9461093829080718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прогноз 2026 - 704 686,7  тыс.руб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3.016843157777790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85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07</a:t>
                    </a:r>
                    <a:r>
                      <a:rPr lang="en-US" dirty="0" smtClean="0"/>
                      <a:t>5,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109543384068437E-2"/>
                  <c:y val="-7.34872051253564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308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287634707254749E-2"/>
                  <c:y val="4.8991470083570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10954338406843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575269414509498E-2"/>
                  <c:y val="4.8991470083570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200" b="1" spc="10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Доходы, получаемые в виде арендной платы, а также средства от продажи права на заключение договоров аренды за земли</c:v>
                </c:pt>
                <c:pt idx="1">
                  <c:v>Доходы от сдачи в аренду имущества, составляющего казну городских округов </c:v>
                </c:pt>
                <c:pt idx="2">
                  <c:v>Плата за использование муниципального жилищного фонда</c:v>
                </c:pt>
                <c:pt idx="3">
                  <c:v>Нестационарные торговые объекты и эксплуатация рекламных конструкций</c:v>
                </c:pt>
                <c:pt idx="4">
                  <c:v>Иные поступления от использования имущества (сервитут; оперативное управление)  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585075.44773000001</c:v>
                </c:pt>
                <c:pt idx="1">
                  <c:v>28308.82257</c:v>
                </c:pt>
                <c:pt idx="2">
                  <c:v>4688.1744600000002</c:v>
                </c:pt>
                <c:pt idx="3">
                  <c:v>78747.487999999998</c:v>
                </c:pt>
                <c:pt idx="4">
                  <c:v>7866.7929400000003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прогноз 2027 - 626 456,5 тыс.руб</c:v>
                </c:pt>
              </c:strCache>
            </c:strRef>
          </c:tx>
          <c:spPr>
            <a:solidFill>
              <a:srgbClr val="BA6CC0"/>
            </a:solidFill>
          </c:spPr>
          <c:invertIfNegative val="0"/>
          <c:dLbls>
            <c:dLbl>
              <c:idx val="0"/>
              <c:layout>
                <c:manualLayout>
                  <c:x val="1.432661377202922E-2"/>
                  <c:y val="-4.641297165811985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05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293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547716920342698E-3"/>
                  <c:y val="-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931452060882125E-2"/>
                  <c:y val="-2.4496547167273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575269414509498E-2"/>
                  <c:y val="-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63004110654371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 spc="10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Доходы, получаемые в виде арендной платы, а также средства от продажи права на заключение договоров аренды за земли</c:v>
                </c:pt>
                <c:pt idx="1">
                  <c:v>Доходы от сдачи в аренду имущества, составляющего казну городских округов </c:v>
                </c:pt>
                <c:pt idx="2">
                  <c:v>Плата за использование муниципального жилищного фонда</c:v>
                </c:pt>
                <c:pt idx="3">
                  <c:v>Нестационарные торговые объекты и эксплуатация рекламных конструкций</c:v>
                </c:pt>
                <c:pt idx="4">
                  <c:v>Иные поступления от использования имущества (сервитут; оперативное управление)  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505293.82439999998</c:v>
                </c:pt>
                <c:pt idx="1">
                  <c:v>26407.104159999999</c:v>
                </c:pt>
                <c:pt idx="2">
                  <c:v>4688.1744600000002</c:v>
                </c:pt>
                <c:pt idx="3">
                  <c:v>81924.591</c:v>
                </c:pt>
                <c:pt idx="4">
                  <c:v>8142.8159900000001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прогноз 2028 - 640 432,1 тыс.руб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1.0419355470566705E-2"/>
                  <c:y val="-3.713037732649588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16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374</a:t>
                    </a:r>
                    <a:r>
                      <a:rPr lang="en-US" dirty="0" smtClean="0"/>
                      <a:t>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547716920342186E-3"/>
                  <c:y val="8.98166575835206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520497722475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698589045661594E-2"/>
                  <c:y val="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164315076102655E-2"/>
                  <c:y val="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200" b="1" spc="10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Доходы, получаемые в виде арендной платы, а также средства от продажи права на заключение договоров аренды за земли</c:v>
                </c:pt>
                <c:pt idx="1">
                  <c:v>Доходы от сдачи в аренду имущества, составляющего казну городских округов </c:v>
                </c:pt>
                <c:pt idx="2">
                  <c:v>Плата за использование муниципального жилищного фонда</c:v>
                </c:pt>
                <c:pt idx="3">
                  <c:v>Нестационарные торговые объекты и эксплуатация рекламных конструкций</c:v>
                </c:pt>
                <c:pt idx="4">
                  <c:v>Иные поступления от использования имущества (сервитут; оперативное управление)  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516374.79902999999</c:v>
                </c:pt>
                <c:pt idx="1">
                  <c:v>25729.736779999999</c:v>
                </c:pt>
                <c:pt idx="2">
                  <c:v>4688.1744600000002</c:v>
                </c:pt>
                <c:pt idx="3">
                  <c:v>85201.573999999993</c:v>
                </c:pt>
                <c:pt idx="4">
                  <c:v>8437.7706099999996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6151296"/>
        <c:axId val="277622720"/>
        <c:axId val="0"/>
      </c:bar3DChart>
      <c:catAx>
        <c:axId val="2761512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22720"/>
        <c:crosses val="autoZero"/>
        <c:auto val="1"/>
        <c:lblAlgn val="ctr"/>
        <c:lblOffset val="100"/>
        <c:noMultiLvlLbl val="0"/>
      </c:catAx>
      <c:valAx>
        <c:axId val="277622720"/>
        <c:scaling>
          <c:orientation val="minMax"/>
        </c:scaling>
        <c:delete val="1"/>
        <c:axPos val="b"/>
        <c:majorGridlines/>
        <c:numFmt formatCode="#,##0.0" sourceLinked="1"/>
        <c:majorTickMark val="out"/>
        <c:minorTickMark val="none"/>
        <c:tickLblPos val="nextTo"/>
        <c:crossAx val="276151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882579713365181"/>
          <c:y val="0.13067992445283858"/>
          <c:w val="0.38454993889567823"/>
          <c:h val="0.28932896344850573"/>
        </c:manualLayout>
      </c:layout>
      <c:overlay val="0"/>
      <c:txPr>
        <a:bodyPr/>
        <a:lstStyle/>
        <a:p>
          <a:pPr>
            <a:defRPr sz="14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8950456671880531E-2"/>
          <c:y val="0"/>
          <c:w val="0.9995700357357884"/>
          <c:h val="0.932780753118934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8B6D8"/>
            </a:solidFill>
          </c:spPr>
          <c:invertIfNegative val="0"/>
          <c:dLbls>
            <c:dLbl>
              <c:idx val="0"/>
              <c:layout>
                <c:manualLayout>
                  <c:x val="9.8739535407161606E-3"/>
                  <c:y val="0.238617277818804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12 732,3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279418696253282E-2"/>
                  <c:y val="0.215274283249573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7 799,1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836390431582108E-2"/>
                  <c:y val="0.19193128868034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3 164,8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810930311074241E-2"/>
                  <c:y val="0.22305528143931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прогноз</c:v>
                </c:pt>
                <c:pt idx="1">
                  <c:v>2027 прогноз</c:v>
                </c:pt>
                <c:pt idx="2">
                  <c:v>2028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20000</c:v>
                </c:pt>
                <c:pt idx="1">
                  <c:v>16000</c:v>
                </c:pt>
                <c:pt idx="2">
                  <c:v>13000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986304"/>
        <c:axId val="277625024"/>
        <c:axId val="0"/>
      </c:bar3DChart>
      <c:catAx>
        <c:axId val="277986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25024"/>
        <c:crosses val="autoZero"/>
        <c:auto val="1"/>
        <c:lblAlgn val="ctr"/>
        <c:lblOffset val="100"/>
        <c:noMultiLvlLbl val="0"/>
      </c:catAx>
      <c:valAx>
        <c:axId val="277625024"/>
        <c:scaling>
          <c:orientation val="minMax"/>
          <c:max val="21500"/>
          <c:min val="10000"/>
        </c:scaling>
        <c:delete val="1"/>
        <c:axPos val="l"/>
        <c:numFmt formatCode="#,##0.0" sourceLinked="1"/>
        <c:majorTickMark val="out"/>
        <c:minorTickMark val="none"/>
        <c:tickLblPos val="nextTo"/>
        <c:crossAx val="277986304"/>
        <c:crosses val="autoZero"/>
        <c:crossBetween val="between"/>
        <c:majorUnit val="1000"/>
        <c:min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471406933305291E-2"/>
          <c:y val="0"/>
          <c:w val="0.91695441474863704"/>
          <c:h val="0.92377884386565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66FF"/>
            </a:solidFill>
          </c:spPr>
          <c:invertIfNegative val="0"/>
          <c:dLbls>
            <c:dLbl>
              <c:idx val="0"/>
              <c:layout>
                <c:manualLayout>
                  <c:x val="1.615923762328576E-2"/>
                  <c:y val="0.2038891883807666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5 720,5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864125410952529E-3"/>
                  <c:y val="0.230716713167709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5 151,9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29716486255551E-2"/>
                  <c:y val="0.251518345251647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2 483,3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15923762328576E-2"/>
                  <c:y val="0.19047521474694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прогноз</c:v>
                </c:pt>
                <c:pt idx="1">
                  <c:v>2027 прогноз</c:v>
                </c:pt>
                <c:pt idx="2">
                  <c:v>2028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5720.5</c:v>
                </c:pt>
                <c:pt idx="1">
                  <c:v>5151.8999999999996</c:v>
                </c:pt>
                <c:pt idx="2">
                  <c:v>2483.3000000000002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6150272"/>
        <c:axId val="277643264"/>
        <c:axId val="0"/>
      </c:bar3DChart>
      <c:catAx>
        <c:axId val="276150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43264"/>
        <c:crosses val="autoZero"/>
        <c:auto val="1"/>
        <c:lblAlgn val="ctr"/>
        <c:lblOffset val="100"/>
        <c:tickLblSkip val="1"/>
        <c:tickMarkSkip val="1000"/>
        <c:noMultiLvlLbl val="0"/>
      </c:catAx>
      <c:valAx>
        <c:axId val="277643264"/>
        <c:scaling>
          <c:orientation val="minMax"/>
          <c:max val="4790.3999999999996"/>
          <c:min val="100"/>
        </c:scaling>
        <c:delete val="1"/>
        <c:axPos val="l"/>
        <c:numFmt formatCode="#,##0.0" sourceLinked="1"/>
        <c:majorTickMark val="out"/>
        <c:minorTickMark val="none"/>
        <c:tickLblPos val="nextTo"/>
        <c:crossAx val="276150272"/>
        <c:crosses val="autoZero"/>
        <c:crossBetween val="between"/>
        <c:majorUnit val="1000"/>
        <c:min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294441338325493E-2"/>
          <c:y val="2.6946420246798875E-2"/>
          <c:w val="0.94705558661674505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FF66"/>
            </a:soli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3">
                  <a:shade val="30000"/>
                  <a:satMod val="120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4.9881777144010653E-2"/>
                  <c:y val="-0.430745540573300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8 555,0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300623757103035E-2"/>
                  <c:y val="-0.434239823298411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8 750,8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6276865902423861E-2"/>
                  <c:y val="-0.431043750196130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8 857,0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678907565647657E-2"/>
                  <c:y val="-1.6589706857688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2026  прогноз</c:v>
                </c:pt>
                <c:pt idx="1">
                  <c:v>2027  прогноз</c:v>
                </c:pt>
                <c:pt idx="2">
                  <c:v>2028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8555</c:v>
                </c:pt>
                <c:pt idx="1">
                  <c:v>8750.7999999999993</c:v>
                </c:pt>
                <c:pt idx="2">
                  <c:v>8857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8277120"/>
        <c:axId val="277646720"/>
        <c:axId val="0"/>
      </c:bar3DChart>
      <c:catAx>
        <c:axId val="27827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46720"/>
        <c:crosses val="autoZero"/>
        <c:auto val="1"/>
        <c:lblAlgn val="ctr"/>
        <c:lblOffset val="100"/>
        <c:noMultiLvlLbl val="0"/>
      </c:catAx>
      <c:valAx>
        <c:axId val="27764672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78277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6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485877418022346E-2"/>
          <c:y val="3.5472484051479659E-2"/>
          <c:w val="0.90851412258197761"/>
          <c:h val="0.768912555037744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82823859111275E-2"/>
                  <c:y val="-6.7298808904273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173389810673172E-2"/>
                  <c:y val="-6.4978343049602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349677052821771E-2"/>
                  <c:y val="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4.6412971658119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Субсидии</c:v>
                </c:pt>
                <c:pt idx="1">
                  <c:v>Субвенции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460968.68926000001</c:v>
                </c:pt>
                <c:pt idx="1">
                  <c:v>2300942.5761299999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9220793679570119E-2"/>
                  <c:y val="-8.586399756752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797936541011535E-2"/>
                  <c:y val="-6.9619640215414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78525293260253E-2"/>
                  <c:y val="0.211179021044445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29585254565427E-3"/>
                  <c:y val="-6.961945748717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Субсидии</c:v>
                </c:pt>
                <c:pt idx="1">
                  <c:v>Субвенции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555532.88139</c:v>
                </c:pt>
                <c:pt idx="1">
                  <c:v>2287841.55076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2028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2.36563697182391E-2"/>
                  <c:y val="-0.104429186230769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517818220704688E-2"/>
                  <c:y val="-6.4365597130112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349677052821771E-2"/>
                  <c:y val="0.22278226395897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008363649269342E-16"/>
                  <c:y val="-6.961945748717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Субсидии</c:v>
                </c:pt>
                <c:pt idx="1">
                  <c:v>Субвенции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148022.43364999999</c:v>
                </c:pt>
                <c:pt idx="1">
                  <c:v>2316295.0040099998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78277632"/>
        <c:axId val="277649024"/>
        <c:axId val="0"/>
      </c:bar3DChart>
      <c:catAx>
        <c:axId val="278277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7649024"/>
        <c:crosses val="autoZero"/>
        <c:auto val="1"/>
        <c:lblAlgn val="ctr"/>
        <c:lblOffset val="100"/>
        <c:noMultiLvlLbl val="0"/>
      </c:catAx>
      <c:valAx>
        <c:axId val="277649024"/>
        <c:scaling>
          <c:orientation val="minMax"/>
          <c:min val="0"/>
        </c:scaling>
        <c:delete val="0"/>
        <c:axPos val="l"/>
        <c:majorGridlines>
          <c:spPr>
            <a:ln w="3175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8277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4408962768542634E-3"/>
          <c:y val="0.93326929317795104"/>
          <c:w val="0.39939787930576842"/>
          <c:h val="6.4410058239143017E-2"/>
        </c:manualLayout>
      </c:layout>
      <c:overlay val="1"/>
      <c:txPr>
        <a:bodyPr/>
        <a:lstStyle/>
        <a:p>
          <a:pPr>
            <a:defRPr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view3D>
      <c:rotX val="10"/>
      <c:rotY val="10"/>
      <c:depthPercent val="17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5514500245614596E-2"/>
          <c:y val="2.8956226937084967E-2"/>
          <c:w val="0.77930591745641709"/>
          <c:h val="0.75031464165673134"/>
        </c:manualLayout>
      </c:layout>
      <c:bar3DChart>
        <c:barDir val="col"/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6.4843946946049641E-2"/>
                  <c:y val="-1.4030161919948598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4,8%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271604938271608E-2"/>
                  <c:y val="-1.683619596536692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2,9 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032793722448845"/>
                  <c:y val="-2.9557878391877398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2,4 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7.3</c:v>
                </c:pt>
                <c:pt idx="1">
                  <c:v>6.6</c:v>
                </c:pt>
                <c:pt idx="2">
                  <c:v>6.9</c:v>
                </c:pt>
              </c:numCache>
            </c:numRef>
          </c:val>
        </c:ser>
        <c:ser>
          <c:idx val="2"/>
          <c:order val="1"/>
          <c:tx>
            <c:strRef>
              <c:f>Лист1!$B$1</c:f>
              <c:strCache>
                <c:ptCount val="1"/>
                <c:pt idx="0">
                  <c:v>Расходы по программно-целевому принципу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7.3992098554905697E-2"/>
                  <c:y val="-1.0475510832323873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b="1" dirty="0" smtClean="0"/>
                      <a:t>95,2</a:t>
                    </a:r>
                    <a:r>
                      <a:rPr lang="en-US" b="1" dirty="0" smtClean="0"/>
                      <a:t>%</a:t>
                    </a:r>
                    <a:endParaRPr lang="en-US" b="1" dirty="0"/>
                  </a:p>
                </c:rich>
              </c:tx>
              <c:numFmt formatCode="0.0%" sourceLinked="0"/>
              <c:spPr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098643919510063E-2"/>
                  <c:y val="-1.964222862626141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97,1 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444444444444448E-2"/>
                  <c:y val="-2.525451489550402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97,6%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92.7</c:v>
                </c:pt>
                <c:pt idx="1">
                  <c:v>93.4</c:v>
                </c:pt>
                <c:pt idx="2">
                  <c:v>93.1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455296"/>
        <c:axId val="278134784"/>
        <c:axId val="202116224"/>
      </c:bar3DChart>
      <c:catAx>
        <c:axId val="27845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8134784"/>
        <c:crosses val="autoZero"/>
        <c:auto val="1"/>
        <c:lblAlgn val="ctr"/>
        <c:lblOffset val="100"/>
        <c:noMultiLvlLbl val="0"/>
      </c:catAx>
      <c:valAx>
        <c:axId val="278134784"/>
        <c:scaling>
          <c:orientation val="minMax"/>
        </c:scaling>
        <c:delete val="1"/>
        <c:axPos val="l"/>
        <c:majorGridlines/>
        <c:numFmt formatCode="General" sourceLinked="0"/>
        <c:majorTickMark val="out"/>
        <c:minorTickMark val="none"/>
        <c:tickLblPos val="nextTo"/>
        <c:crossAx val="278455296"/>
        <c:crosses val="autoZero"/>
        <c:crossBetween val="between"/>
      </c:valAx>
      <c:serAx>
        <c:axId val="202116224"/>
        <c:scaling>
          <c:orientation val="minMax"/>
        </c:scaling>
        <c:delete val="1"/>
        <c:axPos val="b"/>
        <c:majorTickMark val="out"/>
        <c:minorTickMark val="none"/>
        <c:tickLblPos val="nextTo"/>
        <c:crossAx val="278134784"/>
        <c:crosses val="autoZero"/>
      </c:serAx>
    </c:plotArea>
    <c:legend>
      <c:legendPos val="b"/>
      <c:layout>
        <c:manualLayout>
          <c:xMode val="edge"/>
          <c:yMode val="edge"/>
          <c:x val="0.05"/>
          <c:y val="0.86599735791034971"/>
          <c:w val="0.9"/>
          <c:h val="9.4718184837127475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703851639896555E-2"/>
          <c:y val="0.1332094231552309"/>
          <c:w val="0.94278638397065984"/>
          <c:h val="0.75031464165673134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За счет налоговых и неналоговых поступлений  бюджета городского округа и дотации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09689000152839E-2"/>
                  <c:y val="-7.4792824943974105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2183,6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836047623210946E-3"/>
                  <c:y val="6.815314335851436E-5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2101,2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248284073464549E-2"/>
                  <c:y val="4.9858701543258254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1939,6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2127.3000000000002</c:v>
                </c:pt>
                <c:pt idx="1">
                  <c:v>2123.6</c:v>
                </c:pt>
                <c:pt idx="2">
                  <c:v>1962</c:v>
                </c:pt>
              </c:numCache>
            </c:numRef>
          </c:val>
        </c:ser>
        <c:ser>
          <c:idx val="2"/>
          <c:order val="1"/>
          <c:tx>
            <c:strRef>
              <c:f>Лист1!$B$1</c:f>
              <c:strCache>
                <c:ptCount val="1"/>
                <c:pt idx="0">
                  <c:v>За счет средств Федерального бюджета и бюджета Республики Крым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09689000152839E-2"/>
                  <c:y val="-1.738267875452703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2761,9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617085412559814E-3"/>
                  <c:y val="-1.246515264872323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2843,4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96827303994904E-2"/>
                  <c:y val="-1.751974866189798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2464,3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ctr" anchorCtr="0"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2492.6999999999998</c:v>
                </c:pt>
                <c:pt idx="1">
                  <c:v>2446.1999999999998</c:v>
                </c:pt>
                <c:pt idx="2">
                  <c:v>2455.9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8464000"/>
        <c:axId val="278138240"/>
        <c:axId val="0"/>
      </c:bar3DChart>
      <c:catAx>
        <c:axId val="278464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ctr" anchorCtr="0"/>
          <a:lstStyle/>
          <a:p>
            <a:pPr>
              <a:defRPr sz="1600" b="1" i="0" baseline="0"/>
            </a:pPr>
            <a:endParaRPr lang="ru-RU"/>
          </a:p>
        </c:txPr>
        <c:crossAx val="278138240"/>
        <c:crosses val="autoZero"/>
        <c:auto val="1"/>
        <c:lblAlgn val="ctr"/>
        <c:lblOffset val="100"/>
        <c:noMultiLvlLbl val="0"/>
      </c:catAx>
      <c:valAx>
        <c:axId val="278138240"/>
        <c:scaling>
          <c:orientation val="minMax"/>
        </c:scaling>
        <c:delete val="1"/>
        <c:axPos val="l"/>
        <c:majorGridlines/>
        <c:numFmt formatCode="General" sourceLinked="0"/>
        <c:majorTickMark val="out"/>
        <c:minorTickMark val="none"/>
        <c:tickLblPos val="nextTo"/>
        <c:crossAx val="2784640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101695325427986"/>
          <c:y val="0"/>
          <c:w val="0.75333487185143155"/>
          <c:h val="0.16285164969742483"/>
        </c:manualLayout>
      </c:layout>
      <c:overlay val="0"/>
      <c:txPr>
        <a:bodyPr/>
        <a:lstStyle/>
        <a:p>
          <a:pPr>
            <a:defRPr sz="16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916372159131903E-3"/>
          <c:y val="7.2461447721218125E-2"/>
          <c:w val="0.87895379373296523"/>
          <c:h val="0.8226790822768110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755774883871762E-2"/>
          <c:w val="0.77930591745641709"/>
          <c:h val="0.8060752258758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Социальная сфера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2026 год </c:v>
                </c:pt>
                <c:pt idx="1">
                  <c:v>2027 год </c:v>
                </c:pt>
                <c:pt idx="2">
                  <c:v>2028 год 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70.099999999999994</c:v>
                </c:pt>
                <c:pt idx="1">
                  <c:v>72.5</c:v>
                </c:pt>
                <c:pt idx="2">
                  <c:v>74.7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производственная сфера</c:v>
                </c:pt>
              </c:strCache>
            </c:strRef>
          </c:tx>
          <c:spPr>
            <a:solidFill>
              <a:srgbClr val="F4664E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2026 год </c:v>
                </c:pt>
                <c:pt idx="1">
                  <c:v>2027 год </c:v>
                </c:pt>
                <c:pt idx="2">
                  <c:v>2028 год 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22.4</c:v>
                </c:pt>
                <c:pt idx="1">
                  <c:v>19.7</c:v>
                </c:pt>
                <c:pt idx="2">
                  <c:v>16.899999999999999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сферы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2026 год </c:v>
                </c:pt>
                <c:pt idx="1">
                  <c:v>2027 год </c:v>
                </c:pt>
                <c:pt idx="2">
                  <c:v>2028 год 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7.4</c:v>
                </c:pt>
                <c:pt idx="1">
                  <c:v>7.9</c:v>
                </c:pt>
                <c:pt idx="2">
                  <c:v>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853632"/>
        <c:axId val="279016512"/>
      </c:barChart>
      <c:catAx>
        <c:axId val="278853632"/>
        <c:scaling>
          <c:orientation val="minMax"/>
        </c:scaling>
        <c:delete val="0"/>
        <c:axPos val="b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ru-RU"/>
          </a:p>
        </c:txPr>
        <c:crossAx val="279016512"/>
        <c:crosses val="autoZero"/>
        <c:auto val="1"/>
        <c:lblAlgn val="ctr"/>
        <c:lblOffset val="100"/>
        <c:noMultiLvlLbl val="0"/>
      </c:catAx>
      <c:valAx>
        <c:axId val="279016512"/>
        <c:scaling>
          <c:orientation val="minMax"/>
        </c:scaling>
        <c:delete val="1"/>
        <c:axPos val="l"/>
        <c:majorGridlines/>
        <c:numFmt formatCode="0.0" sourceLinked="0"/>
        <c:majorTickMark val="out"/>
        <c:minorTickMark val="none"/>
        <c:tickLblPos val="nextTo"/>
        <c:crossAx val="278853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0.56086</cdr:x>
      <cdr:y>0.22372</cdr:y>
    </cdr:from>
    <cdr:to>
      <cdr:x>0.6035</cdr:x>
      <cdr:y>0.84826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5446318" y="1301183"/>
          <a:ext cx="414055" cy="3632306"/>
        </a:xfrm>
        <a:prstGeom xmlns:a="http://schemas.openxmlformats.org/drawingml/2006/main" prst="rightBrac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0.8399</cdr:x>
      <cdr:y>0.24304</cdr:y>
    </cdr:from>
    <cdr:to>
      <cdr:x>0.87678</cdr:x>
      <cdr:y>0.85299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8155941" y="1413529"/>
          <a:ext cx="358129" cy="3547475"/>
        </a:xfrm>
        <a:prstGeom xmlns:a="http://schemas.openxmlformats.org/drawingml/2006/main" prst="rightBrac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0.28911</cdr:x>
      <cdr:y>0.34016</cdr:y>
    </cdr:from>
    <cdr:to>
      <cdr:x>0.32927</cdr:x>
      <cdr:y>0.62884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1470" y="1781819"/>
          <a:ext cx="360040" cy="1512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0.28911</cdr:x>
      <cdr:y>0.36765</cdr:y>
    </cdr:from>
    <cdr:to>
      <cdr:x>0.32927</cdr:x>
      <cdr:y>0.62884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591470" y="1925835"/>
          <a:ext cx="360040" cy="136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0.33026</cdr:x>
      <cdr:y>0.44607</cdr:y>
    </cdr:from>
    <cdr:to>
      <cdr:x>0.35545</cdr:x>
      <cdr:y>0.6225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07062" y="2594343"/>
          <a:ext cx="244586" cy="1026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4 620,0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0.60071</cdr:x>
      <cdr:y>0.44241</cdr:y>
    </cdr:from>
    <cdr:to>
      <cdr:x>0.62575</cdr:x>
      <cdr:y>0.63696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833303" y="2573078"/>
          <a:ext cx="243132" cy="1131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4 547,4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0.76307</cdr:x>
      <cdr:y>0.43639</cdr:y>
    </cdr:from>
    <cdr:to>
      <cdr:x>0.79521</cdr:x>
      <cdr:y>0.65633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839942" y="2285875"/>
          <a:ext cx="288032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0.86964</cdr:x>
      <cdr:y>0.40843</cdr:y>
    </cdr:from>
    <cdr:to>
      <cdr:x>0.90182</cdr:x>
      <cdr:y>0.68921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444764" y="2375433"/>
          <a:ext cx="312493" cy="1633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4 395,5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0.29525</cdr:x>
      <cdr:y>0.21631</cdr:y>
    </cdr:from>
    <cdr:to>
      <cdr:x>0.32101</cdr:x>
      <cdr:y>0.82913</cdr:y>
    </cdr:to>
    <cdr:sp macro="" textlink="">
      <cdr:nvSpPr>
        <cdr:cNvPr id="11" name="Правая фигурная скобка 10"/>
        <cdr:cNvSpPr/>
      </cdr:nvSpPr>
      <cdr:spPr>
        <a:xfrm xmlns:a="http://schemas.openxmlformats.org/drawingml/2006/main">
          <a:off x="2867067" y="1258061"/>
          <a:ext cx="250147" cy="3564167"/>
        </a:xfrm>
        <a:prstGeom xmlns:a="http://schemas.openxmlformats.org/drawingml/2006/main" prst="rightBrac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0.33574</cdr:x>
      <cdr:y>0.28519</cdr:y>
    </cdr:from>
    <cdr:to>
      <cdr:x>0.42662</cdr:x>
      <cdr:y>0.37812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260224" y="1658678"/>
          <a:ext cx="882531" cy="5404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0.61057</cdr:x>
      <cdr:y>0.28519</cdr:y>
    </cdr:from>
    <cdr:to>
      <cdr:x>0.70692</cdr:x>
      <cdr:y>0.44766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928996" y="1658678"/>
          <a:ext cx="935652" cy="944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0.37406</cdr:x>
      <cdr:y>0.6682</cdr:y>
    </cdr:from>
    <cdr:to>
      <cdr:x>0.46822</cdr:x>
      <cdr:y>0.83907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632364" y="35758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0.31165</cdr:x>
      <cdr:y>0.61058</cdr:y>
    </cdr:from>
    <cdr:to>
      <cdr:x>0.43647</cdr:x>
      <cdr:y>0.69999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026309" y="3267519"/>
          <a:ext cx="1212112" cy="478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0.34231</cdr:x>
      <cdr:y>0.63244</cdr:y>
    </cdr:from>
    <cdr:to>
      <cdr:x>0.42771</cdr:x>
      <cdr:y>0.72979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3324020" y="3384477"/>
          <a:ext cx="829339" cy="520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0.6029</cdr:x>
      <cdr:y>0.67416</cdr:y>
    </cdr:from>
    <cdr:to>
      <cdr:x>0.69159</cdr:x>
      <cdr:y>0.72383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854568" y="3607760"/>
          <a:ext cx="861237" cy="265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0.57881</cdr:x>
      <cdr:y>0.6225</cdr:y>
    </cdr:from>
    <cdr:to>
      <cdr:x>0.72882</cdr:x>
      <cdr:y>0.68409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5620652" y="3331314"/>
          <a:ext cx="1456661" cy="329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0.61276</cdr:x>
      <cdr:y>0.63442</cdr:y>
    </cdr:from>
    <cdr:to>
      <cdr:x>0.72992</cdr:x>
      <cdr:y>0.84105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5950262" y="3395109"/>
          <a:ext cx="1137683" cy="1105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0.14564</cdr:x>
      <cdr:y>0.4635</cdr:y>
    </cdr:from>
    <cdr:to>
      <cdr:x>0.23429</cdr:x>
      <cdr:y>0.57547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397388" y="2700669"/>
          <a:ext cx="850640" cy="6523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4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0.44372</cdr:x>
      <cdr:y>0.44343</cdr:y>
    </cdr:from>
    <cdr:to>
      <cdr:x>0.52462</cdr:x>
      <cdr:y>0.58872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257546" y="2583712"/>
          <a:ext cx="776218" cy="846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4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0.57026</cdr:x>
      <cdr:y>0.41026</cdr:y>
    </cdr:from>
    <cdr:to>
      <cdr:x>0.64026</cdr:x>
      <cdr:y>0.45799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050787" y="2304256"/>
          <a:ext cx="619989" cy="268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0.72851</cdr:x>
      <cdr:y>0.44708</cdr:y>
    </cdr:from>
    <cdr:to>
      <cdr:x>0.82479</cdr:x>
      <cdr:y>0.57736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83370" y="2629013"/>
          <a:ext cx="658615" cy="766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4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0.12195</cdr:x>
      <cdr:y>0.82229</cdr:y>
    </cdr:from>
    <cdr:to>
      <cdr:x>0.22519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0" y="43204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0.11498</cdr:x>
      <cdr:y>0.80769</cdr:y>
    </cdr:from>
    <cdr:to>
      <cdr:x>0.17189</cdr:x>
      <cdr:y>0.86706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018339" y="4536504"/>
          <a:ext cx="504051" cy="333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0.16669</cdr:x>
      <cdr:y>0.79695</cdr:y>
    </cdr:from>
    <cdr:to>
      <cdr:x>0.23318</cdr:x>
      <cdr:y>0.85185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599405" y="4476194"/>
          <a:ext cx="637955" cy="308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0.44594</cdr:x>
      <cdr:y>0.79128</cdr:y>
    </cdr:from>
    <cdr:to>
      <cdr:x>0.51243</cdr:x>
      <cdr:y>0.85753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278811" y="4444297"/>
          <a:ext cx="637954" cy="372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0.73405</cdr:x>
      <cdr:y>0.79487</cdr:y>
    </cdr:from>
    <cdr:to>
      <cdr:x>0.79832</cdr:x>
      <cdr:y>0.85564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043277" y="4464486"/>
          <a:ext cx="616688" cy="341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0.43962</cdr:x>
      <cdr:y>0.08407</cdr:y>
    </cdr:from>
    <cdr:to>
      <cdr:x>0.48972</cdr:x>
      <cdr:y>0.88505</cdr:y>
    </cdr:to>
    <cdr:sp macro="" textlink="">
      <cdr:nvSpPr>
        <cdr:cNvPr id="16" name="Правая фигурная скобка 15"/>
        <cdr:cNvSpPr/>
      </cdr:nvSpPr>
      <cdr:spPr>
        <a:xfrm xmlns:a="http://schemas.openxmlformats.org/drawingml/2006/main">
          <a:off x="2908868" y="494394"/>
          <a:ext cx="331498" cy="4710061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0.6855</cdr:x>
      <cdr:y>0.0659</cdr:y>
    </cdr:from>
    <cdr:to>
      <cdr:x>0.71242</cdr:x>
      <cdr:y>0.89866</cdr:y>
    </cdr:to>
    <cdr:sp macro="" textlink="">
      <cdr:nvSpPr>
        <cdr:cNvPr id="17" name="Правая фигурная скобка 16"/>
        <cdr:cNvSpPr/>
      </cdr:nvSpPr>
      <cdr:spPr>
        <a:xfrm xmlns:a="http://schemas.openxmlformats.org/drawingml/2006/main">
          <a:off x="4535786" y="387516"/>
          <a:ext cx="178133" cy="4896971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0.91163</cdr:x>
      <cdr:y>0.21332</cdr:y>
    </cdr:from>
    <cdr:to>
      <cdr:x>0.9583</cdr:x>
      <cdr:y>0.9173</cdr:y>
    </cdr:to>
    <cdr:sp macro="" textlink="">
      <cdr:nvSpPr>
        <cdr:cNvPr id="18" name="Правая фигурная скобка 17"/>
        <cdr:cNvSpPr/>
      </cdr:nvSpPr>
      <cdr:spPr>
        <a:xfrm xmlns:a="http://schemas.openxmlformats.org/drawingml/2006/main">
          <a:off x="6032077" y="1254414"/>
          <a:ext cx="308774" cy="4139683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0.25319</cdr:x>
      <cdr:y>0.47436</cdr:y>
    </cdr:from>
    <cdr:to>
      <cdr:x>0.28571</cdr:x>
      <cdr:y>0.65207</cdr:y>
    </cdr:to>
    <cdr:sp macro="" textlink="">
      <cdr:nvSpPr>
        <cdr:cNvPr id="20" name="TextBox 19"/>
        <cdr:cNvSpPr txBox="1"/>
      </cdr:nvSpPr>
      <cdr:spPr>
        <a:xfrm xmlns:a="http://schemas.openxmlformats.org/drawingml/2006/main" rot="16200000">
          <a:off x="1887425" y="3019346"/>
          <a:ext cx="998130" cy="288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5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0.48332</cdr:x>
      <cdr:y>0.4846</cdr:y>
    </cdr:from>
    <cdr:to>
      <cdr:x>0.52303</cdr:x>
      <cdr:y>0.64482</cdr:y>
    </cdr:to>
    <cdr:sp macro="" textlink="">
      <cdr:nvSpPr>
        <cdr:cNvPr id="21" name="TextBox 20"/>
        <cdr:cNvSpPr txBox="1"/>
      </cdr:nvSpPr>
      <cdr:spPr>
        <a:xfrm xmlns:a="http://schemas.openxmlformats.org/drawingml/2006/main" rot="16200000">
          <a:off x="2858336" y="3189331"/>
          <a:ext cx="942159" cy="262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946 990,8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0.71519</cdr:x>
      <cdr:y>0.47038</cdr:y>
    </cdr:from>
    <cdr:to>
      <cdr:x>0.7616</cdr:x>
      <cdr:y>0.6566</cdr:y>
    </cdr:to>
    <cdr:sp macro="" textlink="">
      <cdr:nvSpPr>
        <cdr:cNvPr id="22" name="TextBox 21"/>
        <cdr:cNvSpPr txBox="1"/>
      </cdr:nvSpPr>
      <cdr:spPr>
        <a:xfrm xmlns:a="http://schemas.openxmlformats.org/drawingml/2006/main" rot="16200000">
          <a:off x="4338281" y="3160006"/>
          <a:ext cx="1095049" cy="307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anose="02020603050405020304" pitchFamily="18" charset="0"/>
            </a:rPr>
            <a:t>1 008 677,9</a:t>
          </a:r>
          <a:endParaRPr lang="ru-RU" sz="1600" b="1" dirty="0">
            <a:latin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0.93207</cdr:x>
      <cdr:y>0.51949</cdr:y>
    </cdr:from>
    <cdr:to>
      <cdr:x>0.97528</cdr:x>
      <cdr:y>0.68443</cdr:y>
    </cdr:to>
    <cdr:sp macro="" textlink="">
      <cdr:nvSpPr>
        <cdr:cNvPr id="23" name="TextBox 22"/>
        <cdr:cNvSpPr txBox="1"/>
      </cdr:nvSpPr>
      <cdr:spPr>
        <a:xfrm xmlns:a="http://schemas.openxmlformats.org/drawingml/2006/main" rot="16200000">
          <a:off x="6038622" y="3391984"/>
          <a:ext cx="969915" cy="295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825 860,2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0.48367</cdr:x>
      <cdr:y>0.01549</cdr:y>
    </cdr:from>
    <cdr:to>
      <cdr:x>1</cdr:x>
      <cdr:y>1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4650311" y="86557"/>
          <a:ext cx="4964234" cy="5501392"/>
        </a:xfrm>
        <a:prstGeom xmlns:a="http://schemas.openxmlformats.org/drawingml/2006/main" prst="roundRect">
          <a:avLst/>
        </a:prstGeom>
        <a:gradFill xmlns:a="http://schemas.openxmlformats.org/drawingml/2006/main">
          <a:gsLst>
            <a:gs pos="13000">
              <a:schemeClr val="accent5">
                <a:lumMod val="20000"/>
                <a:lumOff val="80000"/>
              </a:schemeClr>
            </a:gs>
            <a:gs pos="100000">
              <a:schemeClr val="accent6">
                <a:tint val="40000"/>
                <a:satMod val="100000"/>
                <a:lumMod val="78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361950" algn="just"/>
          <a:r>
            <a:rPr lang="ru-RU" sz="1200" dirty="0" smtClean="0">
              <a:latin typeface="Times New Roman" pitchFamily="18" charset="0"/>
              <a:cs typeface="Times New Roman" panose="02020603050405020304" pitchFamily="18" charset="0"/>
            </a:rPr>
            <a:t>Размер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дифференцированного норматива отчислений в отношении каждого  муниципального образования устанавливается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Законом  Республики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Крым о бюджете Республики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Крым.</a:t>
          </a:r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 xmlns:a="http://schemas.openxmlformats.org/drawingml/2006/main">
          <a:pPr indent="361950" algn="just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1 января 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года вступает в силу статья 32 Федерального закона от 20.03.2025 № 33-ФЗ «Об общих принципах организации местного самоуправления в единой системе публичной власти», согласно которой дорожная деятельность в отношении автомобильных дорог местного значения в границах муниципального образования и обеспечение безопасности дорожного движения на них, включая создание и обеспечение функционирования парковок (парковочных мест), организация дорожного движения, а также осуществление иных полномочий в области использования автомобильных дорог и осуществления дорожной деятельности в соответствии с законодательством Российской Федерации относится к 3 группе полномочий, решение об осуществлении органами местного самоуправления которых, утверждается законом субъекта Российской Федерации. Учитывая указанные положения, до принятия соответствующего закона Республики Крым акцизы на нефтепродукты на 2027-2028 годы в бюджеты муниципальных образований не распределяются</a:t>
          </a:r>
          <a:endParaRPr lang="ru-RU" sz="1200" b="1" i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indent="361950" algn="just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В соответствии с положением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о муниципальном дорожном фонде городского округа Евпатория Республики Крым, утвержденным решением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Евпаторийского городского совета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Республики Крым от 21.08.2015 № 1-24/35 «О муниципальном дорожном фонде городского округа Евпатория Республики Крым», доходы от акцизов на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нефтепродукты определены источниками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формирования муниципального дорожного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фонда.</a:t>
          </a:r>
          <a:endParaRPr lang="ru-RU" sz="1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05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0.76826</cdr:x>
      <cdr:y>0.52275</cdr:y>
    </cdr:from>
    <cdr:to>
      <cdr:x>0.868</cdr:x>
      <cdr:y>0.62603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69330" y="2705008"/>
          <a:ext cx="723014" cy="5344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0.66578</cdr:x>
      <cdr:y>0.03947</cdr:y>
    </cdr:from>
    <cdr:to>
      <cdr:x>0.96978</cdr:x>
      <cdr:y>0.09211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92705" y="216024"/>
          <a:ext cx="2736304" cy="288032"/>
        </a:xfrm>
        <a:prstGeom xmlns:a="http://schemas.openxmlformats.org/drawingml/2006/main" prst="rect">
          <a:avLst/>
        </a:prstGeom>
        <a:ln xmlns:a="http://schemas.openxmlformats.org/drawingml/2006/main" w="9525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Общий объем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0.79378</cdr:x>
      <cdr:y>0.26316</cdr:y>
    </cdr:from>
    <cdr:to>
      <cdr:x>0.89537</cdr:x>
      <cdr:y>0.43024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144833" y="14401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0.10555</cdr:x>
      <cdr:y>0</cdr:y>
    </cdr:from>
    <cdr:to>
      <cdr:x>0.4929</cdr:x>
      <cdr:y>0.23251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2162" y="0"/>
          <a:ext cx="3604469" cy="1272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Общий объём :</a:t>
          </a:r>
        </a:p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2026 год – 2 761 911,3</a:t>
          </a:r>
        </a:p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2027 </a:t>
          </a: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год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 2 843 374,4</a:t>
          </a:r>
        </a:p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2028 год – 2 464 317,4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0.30332</cdr:x>
      <cdr:y>0.22461</cdr:y>
    </cdr:from>
    <cdr:to>
      <cdr:x>0.33026</cdr:x>
      <cdr:y>0.80311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2945478" y="1176576"/>
          <a:ext cx="261605" cy="3030265"/>
        </a:xfrm>
        <a:prstGeom xmlns:a="http://schemas.openxmlformats.org/drawingml/2006/main" prst="rightBrace">
          <a:avLst/>
        </a:prstGeom>
        <a:ln xmlns:a="http://schemas.openxmlformats.org/drawingml/2006/main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0.57243</cdr:x>
      <cdr:y>0.28348</cdr:y>
    </cdr:from>
    <cdr:to>
      <cdr:x>0.59633</cdr:x>
      <cdr:y>0.81326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5558663" y="1484925"/>
          <a:ext cx="232110" cy="2775077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0.84845</cdr:x>
      <cdr:y>0.31393</cdr:y>
    </cdr:from>
    <cdr:to>
      <cdr:x>0.87747</cdr:x>
      <cdr:y>0.81123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8239040" y="1644424"/>
          <a:ext cx="281802" cy="2604948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0.28911</cdr:x>
      <cdr:y>0.34016</cdr:y>
    </cdr:from>
    <cdr:to>
      <cdr:x>0.32927</cdr:x>
      <cdr:y>0.62884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1470" y="1781819"/>
          <a:ext cx="360040" cy="1512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0.28911</cdr:x>
      <cdr:y>0.36765</cdr:y>
    </cdr:from>
    <cdr:to>
      <cdr:x>0.32927</cdr:x>
      <cdr:y>0.62884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591470" y="1925835"/>
          <a:ext cx="360040" cy="136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0.33909</cdr:x>
      <cdr:y>0.36829</cdr:y>
    </cdr:from>
    <cdr:to>
      <cdr:x>0.36319</cdr:x>
      <cdr:y>0.64322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92825" y="1929199"/>
          <a:ext cx="234027" cy="1440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1600" b="1" dirty="0" smtClean="0"/>
            <a:t>4945,5</a:t>
          </a:r>
          <a:endParaRPr lang="ru-RU" sz="1600" b="1" dirty="0" smtClean="0"/>
        </a:p>
      </cdr:txBody>
    </cdr:sp>
  </cdr:relSizeAnchor>
  <cdr:relSizeAnchor xmlns:cdr="http://schemas.openxmlformats.org/drawingml/2006/chartDrawing">
    <cdr:from>
      <cdr:x>0.60822</cdr:x>
      <cdr:y>0.41591</cdr:y>
    </cdr:from>
    <cdr:to>
      <cdr:x>0.64013</cdr:x>
      <cdr:y>0.66335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906207" y="2178605"/>
          <a:ext cx="309869" cy="1296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1600" b="1" dirty="0" smtClean="0"/>
            <a:t>4944,6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0.76307</cdr:x>
      <cdr:y>0.43639</cdr:y>
    </cdr:from>
    <cdr:to>
      <cdr:x>0.79521</cdr:x>
      <cdr:y>0.65633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839942" y="2285875"/>
          <a:ext cx="288032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0.88496</cdr:x>
      <cdr:y>0.43482</cdr:y>
    </cdr:from>
    <cdr:to>
      <cdr:x>0.91709</cdr:x>
      <cdr:y>0.66851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593574" y="2277684"/>
          <a:ext cx="312003" cy="1224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1600" b="1" dirty="0" smtClean="0"/>
            <a:t>4403,9</a:t>
          </a:r>
          <a:endParaRPr lang="ru-RU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51217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5" tIns="46028" rIns="92055" bIns="46028" numCol="1" anchor="t" anchorCtr="0" compatLnSpc="1">
            <a:prstTxWarp prst="textNoShape">
              <a:avLst/>
            </a:prstTxWarp>
          </a:bodyPr>
          <a:lstStyle>
            <a:lvl1pPr defTabSz="922131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64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981" y="2"/>
            <a:ext cx="2951217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5" tIns="46028" rIns="92055" bIns="46028" numCol="1" anchor="t" anchorCtr="0" compatLnSpc="1">
            <a:prstTxWarp prst="textNoShape">
              <a:avLst/>
            </a:prstTxWarp>
          </a:bodyPr>
          <a:lstStyle>
            <a:lvl1pPr algn="r" defTabSz="922131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64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225"/>
            <a:ext cx="2951217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5" tIns="46028" rIns="92055" bIns="46028" numCol="1" anchor="b" anchorCtr="0" compatLnSpc="1">
            <a:prstTxWarp prst="textNoShape">
              <a:avLst/>
            </a:prstTxWarp>
          </a:bodyPr>
          <a:lstStyle>
            <a:lvl1pPr defTabSz="922131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64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981" y="9440225"/>
            <a:ext cx="2951217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5" tIns="46028" rIns="92055" bIns="46028" numCol="1" anchor="b" anchorCtr="0" compatLnSpc="1">
            <a:prstTxWarp prst="textNoShape">
              <a:avLst/>
            </a:prstTxWarp>
          </a:bodyPr>
          <a:lstStyle>
            <a:lvl1pPr algn="r" defTabSz="922131" eaLnBrk="1" hangingPunct="1">
              <a:defRPr sz="1200" smtClean="0"/>
            </a:lvl1pPr>
          </a:lstStyle>
          <a:p>
            <a:pPr>
              <a:defRPr/>
            </a:pPr>
            <a:fld id="{A5B1688D-F0BA-4875-B194-A3195E6D9D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4114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9627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3" tIns="46566" rIns="93133" bIns="46566" numCol="1" anchor="t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162" y="2"/>
            <a:ext cx="2949626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3" tIns="46566" rIns="93133" bIns="46566" numCol="1" anchor="t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6125"/>
            <a:ext cx="538321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945" y="4724086"/>
            <a:ext cx="4992899" cy="447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3" tIns="46566" rIns="93133" bIns="465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1813"/>
            <a:ext cx="2949627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3" tIns="46566" rIns="93133" bIns="46566" numCol="1" anchor="b" anchorCtr="0" compatLnSpc="1">
            <a:prstTxWarp prst="textNoShape">
              <a:avLst/>
            </a:prstTxWarp>
          </a:bodyPr>
          <a:lstStyle>
            <a:lvl1pPr defTabSz="931670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162" y="9441813"/>
            <a:ext cx="2949626" cy="4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33" tIns="46566" rIns="93133" bIns="46566" numCol="1" anchor="b" anchorCtr="0" compatLnSpc="1">
            <a:prstTxWarp prst="textNoShape">
              <a:avLst/>
            </a:prstTxWarp>
          </a:bodyPr>
          <a:lstStyle>
            <a:lvl1pPr algn="r" defTabSz="931670" eaLnBrk="1" hangingPunct="1">
              <a:defRPr sz="1200" smtClean="0"/>
            </a:lvl1pPr>
          </a:lstStyle>
          <a:p>
            <a:pPr>
              <a:defRPr/>
            </a:pPr>
            <a:fld id="{14A9C634-07F4-45F1-A988-EBF0875EBB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49073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321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0E1C0-9145-4BAF-8055-723D0836F0F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371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321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47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2788" y="746125"/>
            <a:ext cx="5383212" cy="372745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611" y="5052546"/>
            <a:ext cx="610676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82FDA2-4883-410A-A261-CB47ED49FB57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098E71-C24F-4F46-AAF9-37EE7D49D1E6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5713" y="3132290"/>
            <a:ext cx="7773297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5FE5E3-FD1A-416E-B22A-96272A4752E4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DE194D-2827-4A3E-AF95-6D9ED7A47FAF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38250" y="731520"/>
            <a:ext cx="69342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628" y="2172648"/>
            <a:ext cx="6463888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975" y="4607511"/>
            <a:ext cx="646803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B0782B-41D1-4A37-BF2C-D7CB0A66BA50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28731-9286-4B2C-8D0F-DBEF230411CC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936B24-8A49-42B0-999A-0C24F608567E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FD488-90DC-468D-87FE-D26896983596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38249" y="731519"/>
            <a:ext cx="3625596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731520"/>
            <a:ext cx="3625596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818" y="1400327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4577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0" y="1399032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171AEE-1DE8-4095-8B25-1C2F50ED0FD4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87E9B-7329-455B-8136-90996EC902C4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1F69D-D459-4CCF-BF65-916E21E631A0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4EE2B-5728-46FF-A33A-A130D4B25DCF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0A8EA9-481C-40B8-A3C0-7755F530E623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0CADA-7892-49B3-A1A4-02CC8509D212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020" y="2209801"/>
            <a:ext cx="3939092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309" y="731520"/>
            <a:ext cx="4351842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5412" y="3497802"/>
            <a:ext cx="3671048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AA3B9-E3B4-4948-8514-BBB78054D94B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D7399-16E1-4F67-B35C-C8367750A8AA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8106" y="1143000"/>
            <a:ext cx="44577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044" y="1010486"/>
            <a:ext cx="400195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1FC6-9760-458A-84E0-D0CF2B260673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533421-EA71-40AB-9903-58E4A1C761EA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873" y="4464421"/>
            <a:ext cx="691550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63750" y="731519"/>
            <a:ext cx="69342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2C63D9-71C1-4533-B328-361EC4B55E85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CC968-C089-4CA1-B7BB-CB0C4C2F7104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9905" y="376518"/>
            <a:ext cx="222885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1123" y="731520"/>
            <a:ext cx="5231728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186577-B424-4526-A223-7D6B7F87457B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50BB2-7C19-4E19-B171-DBE546C13BC8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3799" y="1495974"/>
            <a:ext cx="4334558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="" xmlns:a16="http://schemas.microsoft.com/office/drawing/2014/main" id="{EBB194F7-AFF1-4565-AA29-DCFEC26EF9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53000" y="0"/>
            <a:ext cx="4953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5" name="Заголовок 2">
            <a:extLst>
              <a:ext uri="{FF2B5EF4-FFF2-40B4-BE49-F238E27FC236}">
                <a16:creationId xmlns="" xmlns:a16="http://schemas.microsoft.com/office/drawing/2014/main" id="{BCDB491C-6192-4569-8A02-5429D348D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3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5379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2" y="2304029"/>
            <a:ext cx="5362448" cy="3689566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="" xmlns:a16="http://schemas.microsoft.com/office/drawing/2014/main" id="{E436BB35-3A72-4F90-B4B8-13C1DE6D94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23471" y="2579807"/>
            <a:ext cx="3448409" cy="266556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765EE16E-6935-432D-A9C0-DD86BE747C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986" y="1275512"/>
            <a:ext cx="3949721" cy="4818061"/>
          </a:xfrm>
          <a:prstGeom prst="rect">
            <a:avLst/>
          </a:prstGeom>
        </p:spPr>
        <p:txBody>
          <a:bodyPr anchor="t"/>
          <a:lstStyle>
            <a:lvl1pPr marL="180975" indent="-180975" algn="l">
              <a:buFont typeface="Wingdings" panose="05000000000000000000" pitchFamily="2" charset="2"/>
              <a:buChar char="§"/>
              <a:tabLst>
                <a:tab pos="180975" algn="l"/>
              </a:tabLst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="" xmlns:a16="http://schemas.microsoft.com/office/drawing/2014/main" id="{5A70B060-B2F4-401F-B533-35CA6E02F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3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07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32">
            <a:extLst>
              <a:ext uri="{FF2B5EF4-FFF2-40B4-BE49-F238E27FC236}">
                <a16:creationId xmlns="" xmlns:a16="http://schemas.microsoft.com/office/drawing/2014/main" id="{FF49F5A1-2D54-4311-9E9E-CCB655F2B9FA}"/>
              </a:ext>
            </a:extLst>
          </p:cNvPr>
          <p:cNvSpPr/>
          <p:nvPr userDrawn="1"/>
        </p:nvSpPr>
        <p:spPr>
          <a:xfrm>
            <a:off x="5041420" y="4818048"/>
            <a:ext cx="357878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C9D9E9E9-735E-4B37-BE36-F5FC8792E6C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67646" y="1802916"/>
            <a:ext cx="5538354" cy="3435686"/>
          </a:xfrm>
          <a:custGeom>
            <a:avLst/>
            <a:gdLst>
              <a:gd name="connsiteX0" fmla="*/ 0 w 6816436"/>
              <a:gd name="connsiteY0" fmla="*/ 0 h 3241964"/>
              <a:gd name="connsiteX1" fmla="*/ 6816436 w 6816436"/>
              <a:gd name="connsiteY1" fmla="*/ 0 h 3241964"/>
              <a:gd name="connsiteX2" fmla="*/ 6816436 w 6816436"/>
              <a:gd name="connsiteY2" fmla="*/ 3241964 h 3241964"/>
              <a:gd name="connsiteX3" fmla="*/ 1004719 w 6816436"/>
              <a:gd name="connsiteY3" fmla="*/ 3241964 h 3241964"/>
              <a:gd name="connsiteX4" fmla="*/ 0 w 6816436"/>
              <a:gd name="connsiteY4" fmla="*/ 835137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6436" h="3241964">
                <a:moveTo>
                  <a:pt x="0" y="0"/>
                </a:moveTo>
                <a:lnTo>
                  <a:pt x="6816436" y="0"/>
                </a:lnTo>
                <a:lnTo>
                  <a:pt x="6816436" y="3241964"/>
                </a:lnTo>
                <a:lnTo>
                  <a:pt x="1004719" y="3241964"/>
                </a:lnTo>
                <a:lnTo>
                  <a:pt x="0" y="8351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ru-RU" dirty="0"/>
              <a:t>Вставить рисунок                                                                                           и отправить на задний план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4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26">
            <a:extLst>
              <a:ext uri="{FF2B5EF4-FFF2-40B4-BE49-F238E27FC236}">
                <a16:creationId xmlns="" xmlns:a16="http://schemas.microsoft.com/office/drawing/2014/main" id="{D58D1A55-02F6-4A33-89F3-E192F941E0C6}"/>
              </a:ext>
            </a:extLst>
          </p:cNvPr>
          <p:cNvCxnSpPr/>
          <p:nvPr userDrawn="1"/>
        </p:nvCxnSpPr>
        <p:spPr>
          <a:xfrm>
            <a:off x="4953000" y="880054"/>
            <a:ext cx="0" cy="2808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3">
            <a:extLst>
              <a:ext uri="{FF2B5EF4-FFF2-40B4-BE49-F238E27FC236}">
                <a16:creationId xmlns="" xmlns:a16="http://schemas.microsoft.com/office/drawing/2014/main" id="{54AAED63-76C3-4895-BD6D-69B8C9EA5E2F}"/>
              </a:ext>
            </a:extLst>
          </p:cNvPr>
          <p:cNvSpPr/>
          <p:nvPr userDrawn="1"/>
        </p:nvSpPr>
        <p:spPr>
          <a:xfrm>
            <a:off x="4907044" y="2258568"/>
            <a:ext cx="9191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0" name="Straight Connector 9">
            <a:extLst>
              <a:ext uri="{FF2B5EF4-FFF2-40B4-BE49-F238E27FC236}">
                <a16:creationId xmlns="" xmlns:a16="http://schemas.microsoft.com/office/drawing/2014/main" id="{9D6749A7-7981-4F00-A857-E305F2BF82D7}"/>
              </a:ext>
            </a:extLst>
          </p:cNvPr>
          <p:cNvCxnSpPr/>
          <p:nvPr userDrawn="1"/>
        </p:nvCxnSpPr>
        <p:spPr>
          <a:xfrm>
            <a:off x="4465199" y="2315511"/>
            <a:ext cx="43875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7">
            <a:extLst>
              <a:ext uri="{FF2B5EF4-FFF2-40B4-BE49-F238E27FC236}">
                <a16:creationId xmlns="" xmlns:a16="http://schemas.microsoft.com/office/drawing/2014/main" id="{C9E3E371-E110-4B2F-A30F-678A9E556ECC}"/>
              </a:ext>
            </a:extLst>
          </p:cNvPr>
          <p:cNvSpPr/>
          <p:nvPr userDrawn="1"/>
        </p:nvSpPr>
        <p:spPr>
          <a:xfrm>
            <a:off x="4907044" y="3645193"/>
            <a:ext cx="9191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2" name="Straight Connector 28">
            <a:extLst>
              <a:ext uri="{FF2B5EF4-FFF2-40B4-BE49-F238E27FC236}">
                <a16:creationId xmlns="" xmlns:a16="http://schemas.microsoft.com/office/drawing/2014/main" id="{45823006-C764-4B07-8F7A-7F3D6F665595}"/>
              </a:ext>
            </a:extLst>
          </p:cNvPr>
          <p:cNvCxnSpPr/>
          <p:nvPr userDrawn="1"/>
        </p:nvCxnSpPr>
        <p:spPr>
          <a:xfrm>
            <a:off x="4998956" y="3692900"/>
            <a:ext cx="426368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C3169977-E8B8-4082-9803-CAD30AE9CB8C}"/>
              </a:ext>
            </a:extLst>
          </p:cNvPr>
          <p:cNvGrpSpPr/>
          <p:nvPr userDrawn="1"/>
        </p:nvGrpSpPr>
        <p:grpSpPr>
          <a:xfrm>
            <a:off x="3599061" y="1787947"/>
            <a:ext cx="856671" cy="1054364"/>
            <a:chOff x="4448467" y="1788329"/>
            <a:chExt cx="1054364" cy="1054364"/>
          </a:xfrm>
          <a:effectLst/>
        </p:grpSpPr>
        <p:sp>
          <p:nvSpPr>
            <p:cNvPr id="26" name="Rectangle 13">
              <a:extLst>
                <a:ext uri="{FF2B5EF4-FFF2-40B4-BE49-F238E27FC236}">
                  <a16:creationId xmlns="" xmlns:a16="http://schemas.microsoft.com/office/drawing/2014/main" id="{6524614D-2165-4261-B963-A17FDD803486}"/>
                </a:ext>
              </a:extLst>
            </p:cNvPr>
            <p:cNvSpPr/>
            <p:nvPr/>
          </p:nvSpPr>
          <p:spPr>
            <a:xfrm>
              <a:off x="4448467" y="1788329"/>
              <a:ext cx="1054364" cy="1054364"/>
            </a:xfrm>
            <a:prstGeom prst="rect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4">
              <a:extLst>
                <a:ext uri="{FF2B5EF4-FFF2-40B4-BE49-F238E27FC236}">
                  <a16:creationId xmlns="" xmlns:a16="http://schemas.microsoft.com/office/drawing/2014/main" id="{F3E2168E-2E6E-4B00-99C4-9EB42EE2B1EB}"/>
                </a:ext>
              </a:extLst>
            </p:cNvPr>
            <p:cNvSpPr/>
            <p:nvPr/>
          </p:nvSpPr>
          <p:spPr>
            <a:xfrm>
              <a:off x="4448467" y="2755823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EA1D17E1-D26E-4810-B902-133B3ECFE31B}"/>
              </a:ext>
            </a:extLst>
          </p:cNvPr>
          <p:cNvGrpSpPr/>
          <p:nvPr userDrawn="1"/>
        </p:nvGrpSpPr>
        <p:grpSpPr>
          <a:xfrm>
            <a:off x="5425323" y="3165718"/>
            <a:ext cx="859861" cy="1054364"/>
            <a:chOff x="6677320" y="3165718"/>
            <a:chExt cx="1058290" cy="1054364"/>
          </a:xfrm>
          <a:effectLst/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0DC14135-F5DA-4E6F-A025-4BC714CD401A}"/>
                </a:ext>
              </a:extLst>
            </p:cNvPr>
            <p:cNvSpPr/>
            <p:nvPr/>
          </p:nvSpPr>
          <p:spPr>
            <a:xfrm>
              <a:off x="6677320" y="3165718"/>
              <a:ext cx="1054364" cy="1054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="" xmlns:a16="http://schemas.microsoft.com/office/drawing/2014/main" id="{3E25CB18-572D-42EC-97AF-D08300DCC736}"/>
                </a:ext>
              </a:extLst>
            </p:cNvPr>
            <p:cNvSpPr/>
            <p:nvPr/>
          </p:nvSpPr>
          <p:spPr>
            <a:xfrm>
              <a:off x="6681246" y="4133212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cxnSp>
        <p:nvCxnSpPr>
          <p:cNvPr id="34" name="Straight Connector 26">
            <a:extLst>
              <a:ext uri="{FF2B5EF4-FFF2-40B4-BE49-F238E27FC236}">
                <a16:creationId xmlns="" xmlns:a16="http://schemas.microsoft.com/office/drawing/2014/main" id="{16BBC598-1BDE-4D1A-BB88-72DA17CE70D4}"/>
              </a:ext>
            </a:extLst>
          </p:cNvPr>
          <p:cNvCxnSpPr/>
          <p:nvPr userDrawn="1"/>
        </p:nvCxnSpPr>
        <p:spPr>
          <a:xfrm>
            <a:off x="4960009" y="3758315"/>
            <a:ext cx="0" cy="3096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2">
            <a:extLst>
              <a:ext uri="{FF2B5EF4-FFF2-40B4-BE49-F238E27FC236}">
                <a16:creationId xmlns="" xmlns:a16="http://schemas.microsoft.com/office/drawing/2014/main" id="{35F4A4C7-1501-4C9F-8958-D821FFB3FE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2358" y="3092511"/>
            <a:ext cx="3099471" cy="3196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="" xmlns:a16="http://schemas.microsoft.com/office/drawing/2014/main" id="{AD7CB3B5-D1EF-42F4-9DE1-37EAB24E46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966" y="1691760"/>
            <a:ext cx="3099471" cy="319614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="" xmlns:a16="http://schemas.microsoft.com/office/drawing/2014/main" id="{9B80F71C-A499-45AC-8193-30D6AA323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3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6921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2613E47-EE21-490C-A99B-8BFD09B77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3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294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906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2730" y="4372168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2260"/>
            <a:ext cx="69342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6550" y="6172201"/>
            <a:ext cx="2724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E3BA57C-0639-4FF7-B6F8-51B11B6E47C7}" type="datetime1">
              <a:rPr lang="ru-RU" altLang="ru-RU" smtClean="0"/>
              <a:pPr>
                <a:defRPr/>
              </a:pPr>
              <a:t>25.02.2026</a:t>
            </a:fld>
            <a:endParaRPr lang="en-US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6172201"/>
            <a:ext cx="3632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27500" y="6172201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B6B540BF-8BC5-4770-AB5E-F5D0C8D6B57E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95" r:id="rId1"/>
    <p:sldLayoutId id="2147485796" r:id="rId2"/>
    <p:sldLayoutId id="2147485797" r:id="rId3"/>
    <p:sldLayoutId id="2147485798" r:id="rId4"/>
    <p:sldLayoutId id="2147485799" r:id="rId5"/>
    <p:sldLayoutId id="2147485800" r:id="rId6"/>
    <p:sldLayoutId id="2147485801" r:id="rId7"/>
    <p:sldLayoutId id="2147485802" r:id="rId8"/>
    <p:sldLayoutId id="2147485803" r:id="rId9"/>
    <p:sldLayoutId id="2147485804" r:id="rId10"/>
    <p:sldLayoutId id="2147485805" r:id="rId11"/>
    <p:sldLayoutId id="2147485810" r:id="rId12"/>
    <p:sldLayoutId id="2147485811" r:id="rId13"/>
    <p:sldLayoutId id="2147485812" r:id="rId14"/>
    <p:sldLayoutId id="2147485813" r:id="rId15"/>
    <p:sldLayoutId id="2147485814" r:id="rId16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52129"/>
            <a:ext cx="9925312" cy="1292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МУНИЦИПАЛЬНОГО ОБРАЗОВАНИЯ ГОРОДСКОЙ ОКРУГ ЕВПАТОРИЯ РЕСПУБЛИКИ КРЫМ НА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sz="26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E:\Lena\Бюджет 2026-2028\Формирование бюджета 2026-2028\БЮДЖЕТ ДЛЯ ГРАЖДАН\scale_24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303987" cy="292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Lena\Бюджет 2026-2028\Формирование бюджета 2026-2028\БЮДЖЕТ ДЛЯ ГРАЖДАН\scale_1200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0563"/>
            <a:ext cx="3452649" cy="25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Lena\Бюджет 2026-2028\Формирование бюджета 2026-2028\БЮДЖЕТ ДЛЯ ГРАЖДАН\scale_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733" y="0"/>
            <a:ext cx="3608268" cy="292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Lena\Бюджет 2026-2028\Формирование бюджета 2026-2028\БЮДЖЕТ ДЛЯ ГРАЖДАН\sBj0I_KqFdKuTJg6o5BaX-j_ojI-9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648" y="2924354"/>
            <a:ext cx="3105807" cy="252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Lena\Бюджет 2026-2028\Формирование бюджета 2026-2028\БЮДЖЕТ ДЛЯ ГРАЖДАН\IMG_878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55" y="0"/>
            <a:ext cx="2861601" cy="292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Lena\Бюджет 2026-2028\Формирование бюджета 2026-2028\БЮДЖЕТ ДЛЯ ГРАЖДАН\scale_1200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55" y="2920565"/>
            <a:ext cx="3347545" cy="253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9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95300" y="274641"/>
            <a:ext cx="8915400" cy="6492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понятия и определения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sz="quarter" idx="13"/>
          </p:nvPr>
        </p:nvSpPr>
        <p:spPr>
          <a:xfrm>
            <a:off x="0" y="923927"/>
            <a:ext cx="9906000" cy="593407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самоуправления;</a:t>
            </a:r>
            <a:endParaRPr lang="en-US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фондов;</a:t>
            </a:r>
            <a:endParaRPr lang="en-US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бюджетный процесс - 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отчетности; </a:t>
            </a:r>
            <a:endParaRPr lang="en-US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 - 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средства, за исключением средств, являющихся источниками финансирования дефицита бюджета; </a:t>
            </a:r>
            <a:endParaRPr lang="en-US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- 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бюджета; </a:t>
            </a: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ежбюджетные трансферты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денежные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перечисляемые из одного бюджета бюджетной системы РФ другому, и являются основным видом безвозмездных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перечислений (дотации, субсидии, субвенции);</a:t>
            </a:r>
            <a:endParaRPr lang="en-US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условно утверждаемые расходы бюджета - 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расходы, не распределенные в плановом периоде в соответствии с классификацией расходов бюджетов бюджетные ассигнования;</a:t>
            </a:r>
            <a:endParaRPr lang="en-US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endParaRPr lang="ru-RU" alt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r>
              <a:rPr lang="ru-RU" alt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муниципальный долг - </a:t>
            </a:r>
            <a:r>
              <a:rPr lang="ru-RU" alt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принятые на себя муниципальным образованием.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388679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401985" y="1275512"/>
            <a:ext cx="4223178" cy="481806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200" b="1" dirty="0" smtClean="0">
                <a:latin typeface="Times New Roman" pitchFamily="18" charset="0"/>
                <a:cs typeface="Times New Roman" panose="02020603050405020304" pitchFamily="18" charset="0"/>
              </a:rPr>
              <a:t>«Бюджет для граждан»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упрощенная версия бюджетного документа, которая использует неформальный язык и доступные форматы, чтобы облегчить для граждан понимание бюджета. </a:t>
            </a: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Такая «упрощенная» версия содержит информационно-аналитический материал, доступный для широкого круга неподготовленных пользователей: основы бюджета и бюджетного процесса, исполнение бюджета, проект бюджета, муниципальные программы и другая информация для граждан</a:t>
            </a:r>
            <a:r>
              <a:rPr lang="ru-RU" sz="2000" dirty="0" smtClean="0"/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3733" y="294856"/>
            <a:ext cx="8827959" cy="69592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 ДЛЯ ГРАЖДАН?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163" y="1497724"/>
            <a:ext cx="5280837" cy="4004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94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компьютер, женщина, ст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ACF42FD6-36A3-461B-81A6-227EB7C89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06" b="3506"/>
          <a:stretch>
            <a:fillRect/>
          </a:stretch>
        </p:blipFill>
        <p:spPr/>
      </p:pic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41414636-CE8E-465F-BFEE-0671819A6847}"/>
              </a:ext>
            </a:extLst>
          </p:cNvPr>
          <p:cNvSpPr/>
          <p:nvPr/>
        </p:nvSpPr>
        <p:spPr>
          <a:xfrm>
            <a:off x="5041420" y="4818048"/>
            <a:ext cx="357878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="" xmlns:a16="http://schemas.microsoft.com/office/drawing/2014/main" id="{D25C89B9-7A78-479F-9318-CA2484706F89}"/>
              </a:ext>
            </a:extLst>
          </p:cNvPr>
          <p:cNvSpPr/>
          <p:nvPr/>
        </p:nvSpPr>
        <p:spPr>
          <a:xfrm>
            <a:off x="1" y="1802678"/>
            <a:ext cx="5397615" cy="3038475"/>
          </a:xfrm>
          <a:custGeom>
            <a:avLst/>
            <a:gdLst>
              <a:gd name="connsiteX0" fmla="*/ 0 w 6643219"/>
              <a:gd name="connsiteY0" fmla="*/ 0 h 2821648"/>
              <a:gd name="connsiteX1" fmla="*/ 5465335 w 6643219"/>
              <a:gd name="connsiteY1" fmla="*/ 0 h 2821648"/>
              <a:gd name="connsiteX2" fmla="*/ 6643219 w 6643219"/>
              <a:gd name="connsiteY2" fmla="*/ 2821648 h 2821648"/>
              <a:gd name="connsiteX3" fmla="*/ 0 w 6643219"/>
              <a:gd name="connsiteY3" fmla="*/ 2821648 h 2821648"/>
              <a:gd name="connsiteX4" fmla="*/ 0 w 6643219"/>
              <a:gd name="connsiteY4" fmla="*/ 0 h 282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3219" h="2821648">
                <a:moveTo>
                  <a:pt x="0" y="0"/>
                </a:moveTo>
                <a:lnTo>
                  <a:pt x="5465335" y="0"/>
                </a:lnTo>
                <a:lnTo>
                  <a:pt x="6643219" y="2821648"/>
                </a:lnTo>
                <a:lnTo>
                  <a:pt x="0" y="282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="" xmlns:a16="http://schemas.microsoft.com/office/drawing/2014/main" id="{7BA77E3E-F038-4820-B2B7-A1DE2AC78C44}"/>
              </a:ext>
            </a:extLst>
          </p:cNvPr>
          <p:cNvSpPr/>
          <p:nvPr/>
        </p:nvSpPr>
        <p:spPr>
          <a:xfrm>
            <a:off x="-29983" y="3185578"/>
            <a:ext cx="4997397" cy="277830"/>
          </a:xfrm>
          <a:custGeom>
            <a:avLst/>
            <a:gdLst>
              <a:gd name="connsiteX0" fmla="*/ 0 w 2198246"/>
              <a:gd name="connsiteY0" fmla="*/ 0 h 252000"/>
              <a:gd name="connsiteX1" fmla="*/ 2198246 w 2198246"/>
              <a:gd name="connsiteY1" fmla="*/ 0 h 252000"/>
              <a:gd name="connsiteX2" fmla="*/ 2198246 w 2198246"/>
              <a:gd name="connsiteY2" fmla="*/ 252000 h 252000"/>
              <a:gd name="connsiteX3" fmla="*/ 0 w 2198246"/>
              <a:gd name="connsiteY3" fmla="*/ 252000 h 252000"/>
              <a:gd name="connsiteX4" fmla="*/ 0 w 2198246"/>
              <a:gd name="connsiteY4" fmla="*/ 0 h 252000"/>
              <a:gd name="connsiteX0" fmla="*/ 0 w 2258536"/>
              <a:gd name="connsiteY0" fmla="*/ 0 h 252000"/>
              <a:gd name="connsiteX1" fmla="*/ 219824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58536"/>
              <a:gd name="connsiteY0" fmla="*/ 0 h 252000"/>
              <a:gd name="connsiteX1" fmla="*/ 213795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43463"/>
              <a:gd name="connsiteY0" fmla="*/ 0 h 252000"/>
              <a:gd name="connsiteX1" fmla="*/ 2137956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38480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6350 h 258350"/>
              <a:gd name="connsiteX1" fmla="*/ 2148005 w 2243463"/>
              <a:gd name="connsiteY1" fmla="*/ 0 h 258350"/>
              <a:gd name="connsiteX2" fmla="*/ 2243463 w 2243463"/>
              <a:gd name="connsiteY2" fmla="*/ 248302 h 258350"/>
              <a:gd name="connsiteX3" fmla="*/ 0 w 2243463"/>
              <a:gd name="connsiteY3" fmla="*/ 258350 h 258350"/>
              <a:gd name="connsiteX4" fmla="*/ 0 w 2243463"/>
              <a:gd name="connsiteY4" fmla="*/ 6350 h 258350"/>
              <a:gd name="connsiteX0" fmla="*/ 0 w 2284524"/>
              <a:gd name="connsiteY0" fmla="*/ 6350 h 258350"/>
              <a:gd name="connsiteX1" fmla="*/ 2148005 w 2284524"/>
              <a:gd name="connsiteY1" fmla="*/ 0 h 258350"/>
              <a:gd name="connsiteX2" fmla="*/ 2284524 w 2284524"/>
              <a:gd name="connsiteY2" fmla="*/ 248302 h 258350"/>
              <a:gd name="connsiteX3" fmla="*/ 0 w 2284524"/>
              <a:gd name="connsiteY3" fmla="*/ 258350 h 258350"/>
              <a:gd name="connsiteX4" fmla="*/ 0 w 2284524"/>
              <a:gd name="connsiteY4" fmla="*/ 6350 h 258350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183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19547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75322"/>
              <a:gd name="connsiteY0" fmla="*/ 9881 h 261881"/>
              <a:gd name="connsiteX1" fmla="*/ 2119547 w 2275322"/>
              <a:gd name="connsiteY1" fmla="*/ 0 h 261881"/>
              <a:gd name="connsiteX2" fmla="*/ 2275322 w 2275322"/>
              <a:gd name="connsiteY2" fmla="*/ 255363 h 261881"/>
              <a:gd name="connsiteX3" fmla="*/ 0 w 2275322"/>
              <a:gd name="connsiteY3" fmla="*/ 261881 h 261881"/>
              <a:gd name="connsiteX4" fmla="*/ 0 w 2275322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5363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2384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25830 h 277830"/>
              <a:gd name="connsiteX1" fmla="*/ 2225225 w 2266120"/>
              <a:gd name="connsiteY1" fmla="*/ 0 h 277830"/>
              <a:gd name="connsiteX2" fmla="*/ 2266120 w 2266120"/>
              <a:gd name="connsiteY2" fmla="*/ 268333 h 277830"/>
              <a:gd name="connsiteX3" fmla="*/ 0 w 2266120"/>
              <a:gd name="connsiteY3" fmla="*/ 277830 h 277830"/>
              <a:gd name="connsiteX4" fmla="*/ 0 w 2266120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4148"/>
              <a:gd name="connsiteY0" fmla="*/ 25830 h 277830"/>
              <a:gd name="connsiteX1" fmla="*/ 22252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  <a:gd name="connsiteX0" fmla="*/ 0 w 2264148"/>
              <a:gd name="connsiteY0" fmla="*/ 25830 h 277830"/>
              <a:gd name="connsiteX1" fmla="*/ 22265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148" h="277830">
                <a:moveTo>
                  <a:pt x="0" y="25830"/>
                </a:moveTo>
                <a:lnTo>
                  <a:pt x="2226525" y="0"/>
                </a:lnTo>
                <a:lnTo>
                  <a:pt x="2264148" y="268333"/>
                </a:lnTo>
                <a:lnTo>
                  <a:pt x="0" y="277830"/>
                </a:lnTo>
                <a:lnTo>
                  <a:pt x="0" y="258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BCB68E3-4E63-4297-A336-9092EF25B0A2}"/>
              </a:ext>
            </a:extLst>
          </p:cNvPr>
          <p:cNvSpPr/>
          <p:nvPr/>
        </p:nvSpPr>
        <p:spPr>
          <a:xfrm>
            <a:off x="319468" y="2054133"/>
            <a:ext cx="4178103" cy="353943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Segoe UI Light" panose="020B0502040204020203" pitchFamily="34" charset="0"/>
              </a:rPr>
              <a:t>ВОЗМОЖНОСТЬ ГРАЖДАНИНА ПОВЛИЯТЬ НА ПРОЦЕСС СОСТАВЛЕНИЯ БЮДЖЕТА ГОРОДА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441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6352357" y="3092511"/>
            <a:ext cx="3185781" cy="3196146"/>
          </a:xfrm>
        </p:spPr>
        <p:txBody>
          <a:bodyPr>
            <a:normAutofit fontScale="92500" lnSpcReduction="10000"/>
          </a:bodyPr>
          <a:lstStyle/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отчету об исполнении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  <a:p>
            <a:pPr lvl="0"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городского округа Евпатория Республики Крым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(проходят ежегодно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мае)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329609" y="1691760"/>
            <a:ext cx="3192827" cy="3196146"/>
          </a:xfrm>
        </p:spPr>
        <p:txBody>
          <a:bodyPr>
            <a:normAutofit fontScale="92500"/>
          </a:bodyPr>
          <a:lstStyle/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бюджета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городского округа Евпатория Республики Крым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(проходят ежегодно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ноябре</a:t>
            </a:r>
            <a:r>
              <a:rPr lang="ru-RU" sz="2400" b="1" dirty="0" smtClean="0"/>
              <a:t>)</a:t>
            </a:r>
          </a:p>
          <a:p>
            <a:endParaRPr lang="ru-RU" sz="2400" b="1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863" y="240142"/>
            <a:ext cx="9311213" cy="6959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/>
              <a:t>ВОЗМОЖНОСТЬ ВЛИЯНИЯ ГРАЖДАНИНА НА СОСТАВ БЮДЖЕТА</a:t>
            </a:r>
            <a:endParaRPr lang="ru-RU" sz="2400" dirty="0"/>
          </a:p>
        </p:txBody>
      </p:sp>
      <p:grpSp>
        <p:nvGrpSpPr>
          <p:cNvPr id="5" name="Group 281"/>
          <p:cNvGrpSpPr>
            <a:grpSpLocks noChangeAspect="1"/>
          </p:cNvGrpSpPr>
          <p:nvPr/>
        </p:nvGrpSpPr>
        <p:grpSpPr bwMode="auto">
          <a:xfrm>
            <a:off x="5496539" y="3437092"/>
            <a:ext cx="683970" cy="503972"/>
            <a:chOff x="502" y="1554"/>
            <a:chExt cx="907" cy="54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" name="Freeform 283"/>
            <p:cNvSpPr>
              <a:spLocks/>
            </p:cNvSpPr>
            <p:nvPr/>
          </p:nvSpPr>
          <p:spPr bwMode="auto">
            <a:xfrm>
              <a:off x="852" y="1554"/>
              <a:ext cx="207" cy="266"/>
            </a:xfrm>
            <a:custGeom>
              <a:avLst/>
              <a:gdLst>
                <a:gd name="T0" fmla="*/ 414 w 828"/>
                <a:gd name="T1" fmla="*/ 0 h 1062"/>
                <a:gd name="T2" fmla="*/ 429 w 828"/>
                <a:gd name="T3" fmla="*/ 0 h 1062"/>
                <a:gd name="T4" fmla="*/ 458 w 828"/>
                <a:gd name="T5" fmla="*/ 2 h 1062"/>
                <a:gd name="T6" fmla="*/ 495 w 828"/>
                <a:gd name="T7" fmla="*/ 7 h 1062"/>
                <a:gd name="T8" fmla="*/ 539 w 828"/>
                <a:gd name="T9" fmla="*/ 16 h 1062"/>
                <a:gd name="T10" fmla="*/ 588 w 828"/>
                <a:gd name="T11" fmla="*/ 32 h 1062"/>
                <a:gd name="T12" fmla="*/ 637 w 828"/>
                <a:gd name="T13" fmla="*/ 58 h 1062"/>
                <a:gd name="T14" fmla="*/ 686 w 828"/>
                <a:gd name="T15" fmla="*/ 93 h 1062"/>
                <a:gd name="T16" fmla="*/ 731 w 828"/>
                <a:gd name="T17" fmla="*/ 139 h 1062"/>
                <a:gd name="T18" fmla="*/ 770 w 828"/>
                <a:gd name="T19" fmla="*/ 200 h 1062"/>
                <a:gd name="T20" fmla="*/ 800 w 828"/>
                <a:gd name="T21" fmla="*/ 275 h 1062"/>
                <a:gd name="T22" fmla="*/ 820 w 828"/>
                <a:gd name="T23" fmla="*/ 367 h 1062"/>
                <a:gd name="T24" fmla="*/ 824 w 828"/>
                <a:gd name="T25" fmla="*/ 423 h 1062"/>
                <a:gd name="T26" fmla="*/ 826 w 828"/>
                <a:gd name="T27" fmla="*/ 440 h 1062"/>
                <a:gd name="T28" fmla="*/ 827 w 828"/>
                <a:gd name="T29" fmla="*/ 471 h 1062"/>
                <a:gd name="T30" fmla="*/ 828 w 828"/>
                <a:gd name="T31" fmla="*/ 514 h 1062"/>
                <a:gd name="T32" fmla="*/ 826 w 828"/>
                <a:gd name="T33" fmla="*/ 567 h 1062"/>
                <a:gd name="T34" fmla="*/ 820 w 828"/>
                <a:gd name="T35" fmla="*/ 626 h 1062"/>
                <a:gd name="T36" fmla="*/ 810 w 828"/>
                <a:gd name="T37" fmla="*/ 690 h 1062"/>
                <a:gd name="T38" fmla="*/ 795 w 828"/>
                <a:gd name="T39" fmla="*/ 756 h 1062"/>
                <a:gd name="T40" fmla="*/ 772 w 828"/>
                <a:gd name="T41" fmla="*/ 821 h 1062"/>
                <a:gd name="T42" fmla="*/ 740 w 828"/>
                <a:gd name="T43" fmla="*/ 884 h 1062"/>
                <a:gd name="T44" fmla="*/ 699 w 828"/>
                <a:gd name="T45" fmla="*/ 941 h 1062"/>
                <a:gd name="T46" fmla="*/ 647 w 828"/>
                <a:gd name="T47" fmla="*/ 989 h 1062"/>
                <a:gd name="T48" fmla="*/ 584 w 828"/>
                <a:gd name="T49" fmla="*/ 1028 h 1062"/>
                <a:gd name="T50" fmla="*/ 507 w 828"/>
                <a:gd name="T51" fmla="*/ 1052 h 1062"/>
                <a:gd name="T52" fmla="*/ 417 w 828"/>
                <a:gd name="T53" fmla="*/ 1062 h 1062"/>
                <a:gd name="T54" fmla="*/ 363 w 828"/>
                <a:gd name="T55" fmla="*/ 1060 h 1062"/>
                <a:gd name="T56" fmla="*/ 280 w 828"/>
                <a:gd name="T57" fmla="*/ 1042 h 1062"/>
                <a:gd name="T58" fmla="*/ 210 w 828"/>
                <a:gd name="T59" fmla="*/ 1010 h 1062"/>
                <a:gd name="T60" fmla="*/ 152 w 828"/>
                <a:gd name="T61" fmla="*/ 966 h 1062"/>
                <a:gd name="T62" fmla="*/ 107 w 828"/>
                <a:gd name="T63" fmla="*/ 913 h 1062"/>
                <a:gd name="T64" fmla="*/ 71 w 828"/>
                <a:gd name="T65" fmla="*/ 854 h 1062"/>
                <a:gd name="T66" fmla="*/ 44 w 828"/>
                <a:gd name="T67" fmla="*/ 789 h 1062"/>
                <a:gd name="T68" fmla="*/ 24 w 828"/>
                <a:gd name="T69" fmla="*/ 724 h 1062"/>
                <a:gd name="T70" fmla="*/ 11 w 828"/>
                <a:gd name="T71" fmla="*/ 658 h 1062"/>
                <a:gd name="T72" fmla="*/ 4 w 828"/>
                <a:gd name="T73" fmla="*/ 596 h 1062"/>
                <a:gd name="T74" fmla="*/ 0 w 828"/>
                <a:gd name="T75" fmla="*/ 540 h 1062"/>
                <a:gd name="T76" fmla="*/ 0 w 828"/>
                <a:gd name="T77" fmla="*/ 492 h 1062"/>
                <a:gd name="T78" fmla="*/ 1 w 828"/>
                <a:gd name="T79" fmla="*/ 454 h 1062"/>
                <a:gd name="T80" fmla="*/ 2 w 828"/>
                <a:gd name="T81" fmla="*/ 430 h 1062"/>
                <a:gd name="T82" fmla="*/ 3 w 828"/>
                <a:gd name="T83" fmla="*/ 421 h 1062"/>
                <a:gd name="T84" fmla="*/ 15 w 828"/>
                <a:gd name="T85" fmla="*/ 319 h 1062"/>
                <a:gd name="T86" fmla="*/ 41 w 828"/>
                <a:gd name="T87" fmla="*/ 235 h 1062"/>
                <a:gd name="T88" fmla="*/ 76 w 828"/>
                <a:gd name="T89" fmla="*/ 168 h 1062"/>
                <a:gd name="T90" fmla="*/ 119 w 828"/>
                <a:gd name="T91" fmla="*/ 114 h 1062"/>
                <a:gd name="T92" fmla="*/ 166 w 828"/>
                <a:gd name="T93" fmla="*/ 74 h 1062"/>
                <a:gd name="T94" fmla="*/ 216 w 828"/>
                <a:gd name="T95" fmla="*/ 44 h 1062"/>
                <a:gd name="T96" fmla="*/ 265 w 828"/>
                <a:gd name="T97" fmla="*/ 24 h 1062"/>
                <a:gd name="T98" fmla="*/ 312 w 828"/>
                <a:gd name="T99" fmla="*/ 10 h 1062"/>
                <a:gd name="T100" fmla="*/ 352 w 828"/>
                <a:gd name="T101" fmla="*/ 4 h 1062"/>
                <a:gd name="T102" fmla="*/ 385 w 828"/>
                <a:gd name="T103" fmla="*/ 0 h 1062"/>
                <a:gd name="T104" fmla="*/ 407 w 828"/>
                <a:gd name="T105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8" h="1062">
                  <a:moveTo>
                    <a:pt x="407" y="0"/>
                  </a:moveTo>
                  <a:lnTo>
                    <a:pt x="414" y="0"/>
                  </a:lnTo>
                  <a:lnTo>
                    <a:pt x="421" y="0"/>
                  </a:lnTo>
                  <a:lnTo>
                    <a:pt x="429" y="0"/>
                  </a:lnTo>
                  <a:lnTo>
                    <a:pt x="443" y="0"/>
                  </a:lnTo>
                  <a:lnTo>
                    <a:pt x="458" y="2"/>
                  </a:lnTo>
                  <a:lnTo>
                    <a:pt x="476" y="4"/>
                  </a:lnTo>
                  <a:lnTo>
                    <a:pt x="495" y="7"/>
                  </a:lnTo>
                  <a:lnTo>
                    <a:pt x="516" y="10"/>
                  </a:lnTo>
                  <a:lnTo>
                    <a:pt x="539" y="16"/>
                  </a:lnTo>
                  <a:lnTo>
                    <a:pt x="562" y="24"/>
                  </a:lnTo>
                  <a:lnTo>
                    <a:pt x="588" y="32"/>
                  </a:lnTo>
                  <a:lnTo>
                    <a:pt x="612" y="44"/>
                  </a:lnTo>
                  <a:lnTo>
                    <a:pt x="637" y="58"/>
                  </a:lnTo>
                  <a:lnTo>
                    <a:pt x="662" y="74"/>
                  </a:lnTo>
                  <a:lnTo>
                    <a:pt x="686" y="93"/>
                  </a:lnTo>
                  <a:lnTo>
                    <a:pt x="709" y="114"/>
                  </a:lnTo>
                  <a:lnTo>
                    <a:pt x="731" y="139"/>
                  </a:lnTo>
                  <a:lnTo>
                    <a:pt x="752" y="168"/>
                  </a:lnTo>
                  <a:lnTo>
                    <a:pt x="770" y="200"/>
                  </a:lnTo>
                  <a:lnTo>
                    <a:pt x="787" y="235"/>
                  </a:lnTo>
                  <a:lnTo>
                    <a:pt x="800" y="275"/>
                  </a:lnTo>
                  <a:lnTo>
                    <a:pt x="811" y="319"/>
                  </a:lnTo>
                  <a:lnTo>
                    <a:pt x="820" y="367"/>
                  </a:lnTo>
                  <a:lnTo>
                    <a:pt x="824" y="421"/>
                  </a:lnTo>
                  <a:lnTo>
                    <a:pt x="824" y="423"/>
                  </a:lnTo>
                  <a:lnTo>
                    <a:pt x="824" y="429"/>
                  </a:lnTo>
                  <a:lnTo>
                    <a:pt x="826" y="440"/>
                  </a:lnTo>
                  <a:lnTo>
                    <a:pt x="827" y="453"/>
                  </a:lnTo>
                  <a:lnTo>
                    <a:pt x="827" y="471"/>
                  </a:lnTo>
                  <a:lnTo>
                    <a:pt x="828" y="492"/>
                  </a:lnTo>
                  <a:lnTo>
                    <a:pt x="828" y="514"/>
                  </a:lnTo>
                  <a:lnTo>
                    <a:pt x="827" y="539"/>
                  </a:lnTo>
                  <a:lnTo>
                    <a:pt x="826" y="567"/>
                  </a:lnTo>
                  <a:lnTo>
                    <a:pt x="823" y="596"/>
                  </a:lnTo>
                  <a:lnTo>
                    <a:pt x="820" y="626"/>
                  </a:lnTo>
                  <a:lnTo>
                    <a:pt x="816" y="658"/>
                  </a:lnTo>
                  <a:lnTo>
                    <a:pt x="810" y="690"/>
                  </a:lnTo>
                  <a:lnTo>
                    <a:pt x="804" y="723"/>
                  </a:lnTo>
                  <a:lnTo>
                    <a:pt x="795" y="756"/>
                  </a:lnTo>
                  <a:lnTo>
                    <a:pt x="784" y="789"/>
                  </a:lnTo>
                  <a:lnTo>
                    <a:pt x="772" y="821"/>
                  </a:lnTo>
                  <a:lnTo>
                    <a:pt x="757" y="853"/>
                  </a:lnTo>
                  <a:lnTo>
                    <a:pt x="740" y="884"/>
                  </a:lnTo>
                  <a:lnTo>
                    <a:pt x="721" y="913"/>
                  </a:lnTo>
                  <a:lnTo>
                    <a:pt x="699" y="941"/>
                  </a:lnTo>
                  <a:lnTo>
                    <a:pt x="675" y="966"/>
                  </a:lnTo>
                  <a:lnTo>
                    <a:pt x="647" y="989"/>
                  </a:lnTo>
                  <a:lnTo>
                    <a:pt x="618" y="1010"/>
                  </a:lnTo>
                  <a:lnTo>
                    <a:pt x="584" y="1028"/>
                  </a:lnTo>
                  <a:lnTo>
                    <a:pt x="548" y="1042"/>
                  </a:lnTo>
                  <a:lnTo>
                    <a:pt x="507" y="1052"/>
                  </a:lnTo>
                  <a:lnTo>
                    <a:pt x="465" y="1060"/>
                  </a:lnTo>
                  <a:lnTo>
                    <a:pt x="417" y="1062"/>
                  </a:lnTo>
                  <a:lnTo>
                    <a:pt x="411" y="1062"/>
                  </a:lnTo>
                  <a:lnTo>
                    <a:pt x="363" y="1060"/>
                  </a:lnTo>
                  <a:lnTo>
                    <a:pt x="319" y="1053"/>
                  </a:lnTo>
                  <a:lnTo>
                    <a:pt x="280" y="1042"/>
                  </a:lnTo>
                  <a:lnTo>
                    <a:pt x="243" y="1028"/>
                  </a:lnTo>
                  <a:lnTo>
                    <a:pt x="210" y="1010"/>
                  </a:lnTo>
                  <a:lnTo>
                    <a:pt x="179" y="989"/>
                  </a:lnTo>
                  <a:lnTo>
                    <a:pt x="152" y="966"/>
                  </a:lnTo>
                  <a:lnTo>
                    <a:pt x="128" y="941"/>
                  </a:lnTo>
                  <a:lnTo>
                    <a:pt x="107" y="913"/>
                  </a:lnTo>
                  <a:lnTo>
                    <a:pt x="87" y="884"/>
                  </a:lnTo>
                  <a:lnTo>
                    <a:pt x="71" y="854"/>
                  </a:lnTo>
                  <a:lnTo>
                    <a:pt x="56" y="822"/>
                  </a:lnTo>
                  <a:lnTo>
                    <a:pt x="44" y="789"/>
                  </a:lnTo>
                  <a:lnTo>
                    <a:pt x="33" y="757"/>
                  </a:lnTo>
                  <a:lnTo>
                    <a:pt x="24" y="724"/>
                  </a:lnTo>
                  <a:lnTo>
                    <a:pt x="18" y="691"/>
                  </a:lnTo>
                  <a:lnTo>
                    <a:pt x="11" y="658"/>
                  </a:lnTo>
                  <a:lnTo>
                    <a:pt x="7" y="627"/>
                  </a:lnTo>
                  <a:lnTo>
                    <a:pt x="4" y="596"/>
                  </a:lnTo>
                  <a:lnTo>
                    <a:pt x="2" y="568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0" y="492"/>
                  </a:lnTo>
                  <a:lnTo>
                    <a:pt x="0" y="471"/>
                  </a:lnTo>
                  <a:lnTo>
                    <a:pt x="1" y="454"/>
                  </a:lnTo>
                  <a:lnTo>
                    <a:pt x="2" y="440"/>
                  </a:lnTo>
                  <a:lnTo>
                    <a:pt x="2" y="430"/>
                  </a:lnTo>
                  <a:lnTo>
                    <a:pt x="3" y="423"/>
                  </a:lnTo>
                  <a:lnTo>
                    <a:pt x="3" y="421"/>
                  </a:lnTo>
                  <a:lnTo>
                    <a:pt x="8" y="367"/>
                  </a:lnTo>
                  <a:lnTo>
                    <a:pt x="15" y="319"/>
                  </a:lnTo>
                  <a:lnTo>
                    <a:pt x="26" y="275"/>
                  </a:lnTo>
                  <a:lnTo>
                    <a:pt x="41" y="235"/>
                  </a:lnTo>
                  <a:lnTo>
                    <a:pt x="57" y="200"/>
                  </a:lnTo>
                  <a:lnTo>
                    <a:pt x="76" y="168"/>
                  </a:lnTo>
                  <a:lnTo>
                    <a:pt x="97" y="139"/>
                  </a:lnTo>
                  <a:lnTo>
                    <a:pt x="119" y="114"/>
                  </a:lnTo>
                  <a:lnTo>
                    <a:pt x="142" y="93"/>
                  </a:lnTo>
                  <a:lnTo>
                    <a:pt x="166" y="74"/>
                  </a:lnTo>
                  <a:lnTo>
                    <a:pt x="190" y="58"/>
                  </a:lnTo>
                  <a:lnTo>
                    <a:pt x="216" y="44"/>
                  </a:lnTo>
                  <a:lnTo>
                    <a:pt x="240" y="32"/>
                  </a:lnTo>
                  <a:lnTo>
                    <a:pt x="265" y="24"/>
                  </a:lnTo>
                  <a:lnTo>
                    <a:pt x="288" y="16"/>
                  </a:lnTo>
                  <a:lnTo>
                    <a:pt x="312" y="10"/>
                  </a:lnTo>
                  <a:lnTo>
                    <a:pt x="332" y="7"/>
                  </a:lnTo>
                  <a:lnTo>
                    <a:pt x="352" y="4"/>
                  </a:lnTo>
                  <a:lnTo>
                    <a:pt x="370" y="2"/>
                  </a:lnTo>
                  <a:lnTo>
                    <a:pt x="385" y="0"/>
                  </a:lnTo>
                  <a:lnTo>
                    <a:pt x="397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284"/>
            <p:cNvSpPr>
              <a:spLocks/>
            </p:cNvSpPr>
            <p:nvPr/>
          </p:nvSpPr>
          <p:spPr bwMode="auto">
            <a:xfrm>
              <a:off x="1151" y="1660"/>
              <a:ext cx="166" cy="214"/>
            </a:xfrm>
            <a:custGeom>
              <a:avLst/>
              <a:gdLst>
                <a:gd name="T0" fmla="*/ 333 w 665"/>
                <a:gd name="T1" fmla="*/ 2 h 855"/>
                <a:gd name="T2" fmla="*/ 347 w 665"/>
                <a:gd name="T3" fmla="*/ 2 h 855"/>
                <a:gd name="T4" fmla="*/ 373 w 665"/>
                <a:gd name="T5" fmla="*/ 3 h 855"/>
                <a:gd name="T6" fmla="*/ 408 w 665"/>
                <a:gd name="T7" fmla="*/ 8 h 855"/>
                <a:gd name="T8" fmla="*/ 448 w 665"/>
                <a:gd name="T9" fmla="*/ 18 h 855"/>
                <a:gd name="T10" fmla="*/ 491 w 665"/>
                <a:gd name="T11" fmla="*/ 36 h 855"/>
                <a:gd name="T12" fmla="*/ 535 w 665"/>
                <a:gd name="T13" fmla="*/ 62 h 855"/>
                <a:gd name="T14" fmla="*/ 576 w 665"/>
                <a:gd name="T15" fmla="*/ 100 h 855"/>
                <a:gd name="T16" fmla="*/ 612 w 665"/>
                <a:gd name="T17" fmla="*/ 149 h 855"/>
                <a:gd name="T18" fmla="*/ 641 w 665"/>
                <a:gd name="T19" fmla="*/ 213 h 855"/>
                <a:gd name="T20" fmla="*/ 658 w 665"/>
                <a:gd name="T21" fmla="*/ 293 h 855"/>
                <a:gd name="T22" fmla="*/ 663 w 665"/>
                <a:gd name="T23" fmla="*/ 342 h 855"/>
                <a:gd name="T24" fmla="*/ 664 w 665"/>
                <a:gd name="T25" fmla="*/ 358 h 855"/>
                <a:gd name="T26" fmla="*/ 665 w 665"/>
                <a:gd name="T27" fmla="*/ 389 h 855"/>
                <a:gd name="T28" fmla="*/ 665 w 665"/>
                <a:gd name="T29" fmla="*/ 431 h 855"/>
                <a:gd name="T30" fmla="*/ 662 w 665"/>
                <a:gd name="T31" fmla="*/ 482 h 855"/>
                <a:gd name="T32" fmla="*/ 655 w 665"/>
                <a:gd name="T33" fmla="*/ 537 h 855"/>
                <a:gd name="T34" fmla="*/ 642 w 665"/>
                <a:gd name="T35" fmla="*/ 596 h 855"/>
                <a:gd name="T36" fmla="*/ 623 w 665"/>
                <a:gd name="T37" fmla="*/ 655 h 855"/>
                <a:gd name="T38" fmla="*/ 596 w 665"/>
                <a:gd name="T39" fmla="*/ 711 h 855"/>
                <a:gd name="T40" fmla="*/ 558 w 665"/>
                <a:gd name="T41" fmla="*/ 761 h 855"/>
                <a:gd name="T42" fmla="*/ 511 w 665"/>
                <a:gd name="T43" fmla="*/ 804 h 855"/>
                <a:gd name="T44" fmla="*/ 450 w 665"/>
                <a:gd name="T45" fmla="*/ 835 h 855"/>
                <a:gd name="T46" fmla="*/ 377 w 665"/>
                <a:gd name="T47" fmla="*/ 853 h 855"/>
                <a:gd name="T48" fmla="*/ 331 w 665"/>
                <a:gd name="T49" fmla="*/ 855 h 855"/>
                <a:gd name="T50" fmla="*/ 249 w 665"/>
                <a:gd name="T51" fmla="*/ 846 h 855"/>
                <a:gd name="T52" fmla="*/ 183 w 665"/>
                <a:gd name="T53" fmla="*/ 821 h 855"/>
                <a:gd name="T54" fmla="*/ 129 w 665"/>
                <a:gd name="T55" fmla="*/ 785 h 855"/>
                <a:gd name="T56" fmla="*/ 87 w 665"/>
                <a:gd name="T57" fmla="*/ 737 h 855"/>
                <a:gd name="T58" fmla="*/ 54 w 665"/>
                <a:gd name="T59" fmla="*/ 683 h 855"/>
                <a:gd name="T60" fmla="*/ 31 w 665"/>
                <a:gd name="T61" fmla="*/ 626 h 855"/>
                <a:gd name="T62" fmla="*/ 16 w 665"/>
                <a:gd name="T63" fmla="*/ 567 h 855"/>
                <a:gd name="T64" fmla="*/ 6 w 665"/>
                <a:gd name="T65" fmla="*/ 509 h 855"/>
                <a:gd name="T66" fmla="*/ 1 w 665"/>
                <a:gd name="T67" fmla="*/ 455 h 855"/>
                <a:gd name="T68" fmla="*/ 0 w 665"/>
                <a:gd name="T69" fmla="*/ 409 h 855"/>
                <a:gd name="T70" fmla="*/ 0 w 665"/>
                <a:gd name="T71" fmla="*/ 373 h 855"/>
                <a:gd name="T72" fmla="*/ 1 w 665"/>
                <a:gd name="T73" fmla="*/ 348 h 855"/>
                <a:gd name="T74" fmla="*/ 3 w 665"/>
                <a:gd name="T75" fmla="*/ 340 h 855"/>
                <a:gd name="T76" fmla="*/ 14 w 665"/>
                <a:gd name="T77" fmla="*/ 250 h 855"/>
                <a:gd name="T78" fmla="*/ 38 w 665"/>
                <a:gd name="T79" fmla="*/ 179 h 855"/>
                <a:gd name="T80" fmla="*/ 70 w 665"/>
                <a:gd name="T81" fmla="*/ 123 h 855"/>
                <a:gd name="T82" fmla="*/ 109 w 665"/>
                <a:gd name="T83" fmla="*/ 80 h 855"/>
                <a:gd name="T84" fmla="*/ 152 w 665"/>
                <a:gd name="T85" fmla="*/ 48 h 855"/>
                <a:gd name="T86" fmla="*/ 196 w 665"/>
                <a:gd name="T87" fmla="*/ 26 h 855"/>
                <a:gd name="T88" fmla="*/ 238 w 665"/>
                <a:gd name="T89" fmla="*/ 13 h 855"/>
                <a:gd name="T90" fmla="*/ 275 w 665"/>
                <a:gd name="T91" fmla="*/ 5 h 855"/>
                <a:gd name="T92" fmla="*/ 306 w 665"/>
                <a:gd name="T93" fmla="*/ 2 h 855"/>
                <a:gd name="T94" fmla="*/ 327 w 665"/>
                <a:gd name="T95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5" h="855">
                  <a:moveTo>
                    <a:pt x="327" y="0"/>
                  </a:moveTo>
                  <a:lnTo>
                    <a:pt x="333" y="2"/>
                  </a:lnTo>
                  <a:lnTo>
                    <a:pt x="338" y="2"/>
                  </a:lnTo>
                  <a:lnTo>
                    <a:pt x="347" y="2"/>
                  </a:lnTo>
                  <a:lnTo>
                    <a:pt x="359" y="2"/>
                  </a:lnTo>
                  <a:lnTo>
                    <a:pt x="373" y="3"/>
                  </a:lnTo>
                  <a:lnTo>
                    <a:pt x="390" y="5"/>
                  </a:lnTo>
                  <a:lnTo>
                    <a:pt x="408" y="8"/>
                  </a:lnTo>
                  <a:lnTo>
                    <a:pt x="427" y="13"/>
                  </a:lnTo>
                  <a:lnTo>
                    <a:pt x="448" y="18"/>
                  </a:lnTo>
                  <a:lnTo>
                    <a:pt x="469" y="26"/>
                  </a:lnTo>
                  <a:lnTo>
                    <a:pt x="491" y="36"/>
                  </a:lnTo>
                  <a:lnTo>
                    <a:pt x="513" y="48"/>
                  </a:lnTo>
                  <a:lnTo>
                    <a:pt x="535" y="62"/>
                  </a:lnTo>
                  <a:lnTo>
                    <a:pt x="556" y="80"/>
                  </a:lnTo>
                  <a:lnTo>
                    <a:pt x="576" y="100"/>
                  </a:lnTo>
                  <a:lnTo>
                    <a:pt x="596" y="123"/>
                  </a:lnTo>
                  <a:lnTo>
                    <a:pt x="612" y="149"/>
                  </a:lnTo>
                  <a:lnTo>
                    <a:pt x="628" y="179"/>
                  </a:lnTo>
                  <a:lnTo>
                    <a:pt x="641" y="213"/>
                  </a:lnTo>
                  <a:lnTo>
                    <a:pt x="651" y="250"/>
                  </a:lnTo>
                  <a:lnTo>
                    <a:pt x="658" y="293"/>
                  </a:lnTo>
                  <a:lnTo>
                    <a:pt x="663" y="340"/>
                  </a:lnTo>
                  <a:lnTo>
                    <a:pt x="663" y="342"/>
                  </a:lnTo>
                  <a:lnTo>
                    <a:pt x="663" y="348"/>
                  </a:lnTo>
                  <a:lnTo>
                    <a:pt x="664" y="358"/>
                  </a:lnTo>
                  <a:lnTo>
                    <a:pt x="665" y="372"/>
                  </a:lnTo>
                  <a:lnTo>
                    <a:pt x="665" y="389"/>
                  </a:lnTo>
                  <a:lnTo>
                    <a:pt x="665" y="409"/>
                  </a:lnTo>
                  <a:lnTo>
                    <a:pt x="665" y="431"/>
                  </a:lnTo>
                  <a:lnTo>
                    <a:pt x="664" y="455"/>
                  </a:lnTo>
                  <a:lnTo>
                    <a:pt x="662" y="482"/>
                  </a:lnTo>
                  <a:lnTo>
                    <a:pt x="658" y="508"/>
                  </a:lnTo>
                  <a:lnTo>
                    <a:pt x="655" y="537"/>
                  </a:lnTo>
                  <a:lnTo>
                    <a:pt x="650" y="567"/>
                  </a:lnTo>
                  <a:lnTo>
                    <a:pt x="642" y="596"/>
                  </a:lnTo>
                  <a:lnTo>
                    <a:pt x="633" y="626"/>
                  </a:lnTo>
                  <a:lnTo>
                    <a:pt x="623" y="655"/>
                  </a:lnTo>
                  <a:lnTo>
                    <a:pt x="610" y="683"/>
                  </a:lnTo>
                  <a:lnTo>
                    <a:pt x="596" y="711"/>
                  </a:lnTo>
                  <a:lnTo>
                    <a:pt x="578" y="737"/>
                  </a:lnTo>
                  <a:lnTo>
                    <a:pt x="558" y="761"/>
                  </a:lnTo>
                  <a:lnTo>
                    <a:pt x="536" y="785"/>
                  </a:lnTo>
                  <a:lnTo>
                    <a:pt x="511" y="804"/>
                  </a:lnTo>
                  <a:lnTo>
                    <a:pt x="482" y="821"/>
                  </a:lnTo>
                  <a:lnTo>
                    <a:pt x="450" y="835"/>
                  </a:lnTo>
                  <a:lnTo>
                    <a:pt x="415" y="846"/>
                  </a:lnTo>
                  <a:lnTo>
                    <a:pt x="377" y="853"/>
                  </a:lnTo>
                  <a:lnTo>
                    <a:pt x="335" y="855"/>
                  </a:lnTo>
                  <a:lnTo>
                    <a:pt x="331" y="855"/>
                  </a:lnTo>
                  <a:lnTo>
                    <a:pt x="288" y="853"/>
                  </a:lnTo>
                  <a:lnTo>
                    <a:pt x="249" y="846"/>
                  </a:lnTo>
                  <a:lnTo>
                    <a:pt x="215" y="835"/>
                  </a:lnTo>
                  <a:lnTo>
                    <a:pt x="183" y="821"/>
                  </a:lnTo>
                  <a:lnTo>
                    <a:pt x="154" y="804"/>
                  </a:lnTo>
                  <a:lnTo>
                    <a:pt x="129" y="785"/>
                  </a:lnTo>
                  <a:lnTo>
                    <a:pt x="107" y="761"/>
                  </a:lnTo>
                  <a:lnTo>
                    <a:pt x="87" y="737"/>
                  </a:lnTo>
                  <a:lnTo>
                    <a:pt x="70" y="711"/>
                  </a:lnTo>
                  <a:lnTo>
                    <a:pt x="54" y="683"/>
                  </a:lnTo>
                  <a:lnTo>
                    <a:pt x="42" y="655"/>
                  </a:lnTo>
                  <a:lnTo>
                    <a:pt x="31" y="626"/>
                  </a:lnTo>
                  <a:lnTo>
                    <a:pt x="22" y="596"/>
                  </a:lnTo>
                  <a:lnTo>
                    <a:pt x="16" y="567"/>
                  </a:lnTo>
                  <a:lnTo>
                    <a:pt x="10" y="538"/>
                  </a:lnTo>
                  <a:lnTo>
                    <a:pt x="6" y="509"/>
                  </a:lnTo>
                  <a:lnTo>
                    <a:pt x="4" y="482"/>
                  </a:lnTo>
                  <a:lnTo>
                    <a:pt x="1" y="455"/>
                  </a:lnTo>
                  <a:lnTo>
                    <a:pt x="0" y="431"/>
                  </a:lnTo>
                  <a:lnTo>
                    <a:pt x="0" y="409"/>
                  </a:lnTo>
                  <a:lnTo>
                    <a:pt x="0" y="389"/>
                  </a:lnTo>
                  <a:lnTo>
                    <a:pt x="0" y="373"/>
                  </a:lnTo>
                  <a:lnTo>
                    <a:pt x="1" y="358"/>
                  </a:lnTo>
                  <a:lnTo>
                    <a:pt x="1" y="348"/>
                  </a:lnTo>
                  <a:lnTo>
                    <a:pt x="3" y="342"/>
                  </a:lnTo>
                  <a:lnTo>
                    <a:pt x="3" y="340"/>
                  </a:lnTo>
                  <a:lnTo>
                    <a:pt x="7" y="293"/>
                  </a:lnTo>
                  <a:lnTo>
                    <a:pt x="14" y="250"/>
                  </a:lnTo>
                  <a:lnTo>
                    <a:pt x="25" y="213"/>
                  </a:lnTo>
                  <a:lnTo>
                    <a:pt x="38" y="179"/>
                  </a:lnTo>
                  <a:lnTo>
                    <a:pt x="53" y="149"/>
                  </a:lnTo>
                  <a:lnTo>
                    <a:pt x="70" y="123"/>
                  </a:lnTo>
                  <a:lnTo>
                    <a:pt x="88" y="100"/>
                  </a:lnTo>
                  <a:lnTo>
                    <a:pt x="109" y="80"/>
                  </a:lnTo>
                  <a:lnTo>
                    <a:pt x="130" y="62"/>
                  </a:lnTo>
                  <a:lnTo>
                    <a:pt x="152" y="48"/>
                  </a:lnTo>
                  <a:lnTo>
                    <a:pt x="174" y="36"/>
                  </a:lnTo>
                  <a:lnTo>
                    <a:pt x="196" y="26"/>
                  </a:lnTo>
                  <a:lnTo>
                    <a:pt x="217" y="18"/>
                  </a:lnTo>
                  <a:lnTo>
                    <a:pt x="238" y="13"/>
                  </a:lnTo>
                  <a:lnTo>
                    <a:pt x="258" y="8"/>
                  </a:lnTo>
                  <a:lnTo>
                    <a:pt x="275" y="5"/>
                  </a:lnTo>
                  <a:lnTo>
                    <a:pt x="292" y="3"/>
                  </a:lnTo>
                  <a:lnTo>
                    <a:pt x="306" y="2"/>
                  </a:lnTo>
                  <a:lnTo>
                    <a:pt x="318" y="0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285"/>
            <p:cNvSpPr>
              <a:spLocks/>
            </p:cNvSpPr>
            <p:nvPr/>
          </p:nvSpPr>
          <p:spPr bwMode="auto">
            <a:xfrm>
              <a:off x="502" y="1846"/>
              <a:ext cx="907" cy="251"/>
            </a:xfrm>
            <a:custGeom>
              <a:avLst/>
              <a:gdLst>
                <a:gd name="T0" fmla="*/ 1830 w 3630"/>
                <a:gd name="T1" fmla="*/ 0 h 1001"/>
                <a:gd name="T2" fmla="*/ 1872 w 3630"/>
                <a:gd name="T3" fmla="*/ 9 h 1001"/>
                <a:gd name="T4" fmla="*/ 1914 w 3630"/>
                <a:gd name="T5" fmla="*/ 36 h 1001"/>
                <a:gd name="T6" fmla="*/ 1932 w 3630"/>
                <a:gd name="T7" fmla="*/ 91 h 1001"/>
                <a:gd name="T8" fmla="*/ 1902 w 3630"/>
                <a:gd name="T9" fmla="*/ 184 h 1001"/>
                <a:gd name="T10" fmla="*/ 2122 w 3630"/>
                <a:gd name="T11" fmla="*/ 0 h 1001"/>
                <a:gd name="T12" fmla="*/ 2163 w 3630"/>
                <a:gd name="T13" fmla="*/ 21 h 1001"/>
                <a:gd name="T14" fmla="*/ 2265 w 3630"/>
                <a:gd name="T15" fmla="*/ 74 h 1001"/>
                <a:gd name="T16" fmla="*/ 2404 w 3630"/>
                <a:gd name="T17" fmla="*/ 151 h 1001"/>
                <a:gd name="T18" fmla="*/ 2542 w 3630"/>
                <a:gd name="T19" fmla="*/ 237 h 1001"/>
                <a:gd name="T20" fmla="*/ 2640 w 3630"/>
                <a:gd name="T21" fmla="*/ 217 h 1001"/>
                <a:gd name="T22" fmla="*/ 2682 w 3630"/>
                <a:gd name="T23" fmla="*/ 197 h 1001"/>
                <a:gd name="T24" fmla="*/ 2857 w 3630"/>
                <a:gd name="T25" fmla="*/ 340 h 1001"/>
                <a:gd name="T26" fmla="*/ 2835 w 3630"/>
                <a:gd name="T27" fmla="*/ 261 h 1001"/>
                <a:gd name="T28" fmla="*/ 2857 w 3630"/>
                <a:gd name="T29" fmla="*/ 218 h 1001"/>
                <a:gd name="T30" fmla="*/ 2897 w 3630"/>
                <a:gd name="T31" fmla="*/ 200 h 1001"/>
                <a:gd name="T32" fmla="*/ 2928 w 3630"/>
                <a:gd name="T33" fmla="*/ 197 h 1001"/>
                <a:gd name="T34" fmla="*/ 2951 w 3630"/>
                <a:gd name="T35" fmla="*/ 199 h 1001"/>
                <a:gd name="T36" fmla="*/ 2990 w 3630"/>
                <a:gd name="T37" fmla="*/ 211 h 1001"/>
                <a:gd name="T38" fmla="*/ 3020 w 3630"/>
                <a:gd name="T39" fmla="*/ 248 h 1001"/>
                <a:gd name="T40" fmla="*/ 3011 w 3630"/>
                <a:gd name="T41" fmla="*/ 317 h 1001"/>
                <a:gd name="T42" fmla="*/ 3042 w 3630"/>
                <a:gd name="T43" fmla="*/ 619 h 1001"/>
                <a:gd name="T44" fmla="*/ 3196 w 3630"/>
                <a:gd name="T45" fmla="*/ 208 h 1001"/>
                <a:gd name="T46" fmla="*/ 3278 w 3630"/>
                <a:gd name="T47" fmla="*/ 250 h 1001"/>
                <a:gd name="T48" fmla="*/ 3395 w 3630"/>
                <a:gd name="T49" fmla="*/ 315 h 1001"/>
                <a:gd name="T50" fmla="*/ 3526 w 3630"/>
                <a:gd name="T51" fmla="*/ 396 h 1001"/>
                <a:gd name="T52" fmla="*/ 3608 w 3630"/>
                <a:gd name="T53" fmla="*/ 500 h 1001"/>
                <a:gd name="T54" fmla="*/ 3629 w 3630"/>
                <a:gd name="T55" fmla="*/ 630 h 1001"/>
                <a:gd name="T56" fmla="*/ 2 w 3630"/>
                <a:gd name="T57" fmla="*/ 594 h 1001"/>
                <a:gd name="T58" fmla="*/ 34 w 3630"/>
                <a:gd name="T59" fmla="*/ 471 h 1001"/>
                <a:gd name="T60" fmla="*/ 136 w 3630"/>
                <a:gd name="T61" fmla="*/ 371 h 1001"/>
                <a:gd name="T62" fmla="*/ 265 w 3630"/>
                <a:gd name="T63" fmla="*/ 296 h 1001"/>
                <a:gd name="T64" fmla="*/ 375 w 3630"/>
                <a:gd name="T65" fmla="*/ 236 h 1001"/>
                <a:gd name="T66" fmla="*/ 444 w 3630"/>
                <a:gd name="T67" fmla="*/ 201 h 1001"/>
                <a:gd name="T68" fmla="*/ 664 w 3630"/>
                <a:gd name="T69" fmla="*/ 398 h 1001"/>
                <a:gd name="T70" fmla="*/ 610 w 3630"/>
                <a:gd name="T71" fmla="*/ 295 h 1001"/>
                <a:gd name="T72" fmla="*/ 614 w 3630"/>
                <a:gd name="T73" fmla="*/ 236 h 1001"/>
                <a:gd name="T74" fmla="*/ 648 w 3630"/>
                <a:gd name="T75" fmla="*/ 207 h 1001"/>
                <a:gd name="T76" fmla="*/ 687 w 3630"/>
                <a:gd name="T77" fmla="*/ 198 h 1001"/>
                <a:gd name="T78" fmla="*/ 707 w 3630"/>
                <a:gd name="T79" fmla="*/ 197 h 1001"/>
                <a:gd name="T80" fmla="*/ 742 w 3630"/>
                <a:gd name="T81" fmla="*/ 204 h 1001"/>
                <a:gd name="T82" fmla="*/ 779 w 3630"/>
                <a:gd name="T83" fmla="*/ 226 h 1001"/>
                <a:gd name="T84" fmla="*/ 794 w 3630"/>
                <a:gd name="T85" fmla="*/ 277 h 1001"/>
                <a:gd name="T86" fmla="*/ 756 w 3630"/>
                <a:gd name="T87" fmla="*/ 368 h 1001"/>
                <a:gd name="T88" fmla="*/ 950 w 3630"/>
                <a:gd name="T89" fmla="*/ 198 h 1001"/>
                <a:gd name="T90" fmla="*/ 1010 w 3630"/>
                <a:gd name="T91" fmla="*/ 229 h 1001"/>
                <a:gd name="T92" fmla="*/ 1115 w 3630"/>
                <a:gd name="T93" fmla="*/ 218 h 1001"/>
                <a:gd name="T94" fmla="*/ 1265 w 3630"/>
                <a:gd name="T95" fmla="*/ 130 h 1001"/>
                <a:gd name="T96" fmla="*/ 1397 w 3630"/>
                <a:gd name="T97" fmla="*/ 58 h 1001"/>
                <a:gd name="T98" fmla="*/ 1486 w 3630"/>
                <a:gd name="T99" fmla="*/ 12 h 1001"/>
                <a:gd name="T100" fmla="*/ 1674 w 3630"/>
                <a:gd name="T101" fmla="*/ 523 h 1001"/>
                <a:gd name="T102" fmla="*/ 1716 w 3630"/>
                <a:gd name="T103" fmla="*/ 156 h 1001"/>
                <a:gd name="T104" fmla="*/ 1699 w 3630"/>
                <a:gd name="T105" fmla="*/ 74 h 1001"/>
                <a:gd name="T106" fmla="*/ 1726 w 3630"/>
                <a:gd name="T107" fmla="*/ 26 h 1001"/>
                <a:gd name="T108" fmla="*/ 1770 w 3630"/>
                <a:gd name="T109" fmla="*/ 5 h 1001"/>
                <a:gd name="T110" fmla="*/ 1808 w 3630"/>
                <a:gd name="T1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30" h="1001">
                  <a:moveTo>
                    <a:pt x="1815" y="0"/>
                  </a:moveTo>
                  <a:lnTo>
                    <a:pt x="1816" y="0"/>
                  </a:lnTo>
                  <a:lnTo>
                    <a:pt x="1823" y="0"/>
                  </a:lnTo>
                  <a:lnTo>
                    <a:pt x="1830" y="0"/>
                  </a:lnTo>
                  <a:lnTo>
                    <a:pt x="1839" y="1"/>
                  </a:lnTo>
                  <a:lnTo>
                    <a:pt x="1850" y="3"/>
                  </a:lnTo>
                  <a:lnTo>
                    <a:pt x="1861" y="5"/>
                  </a:lnTo>
                  <a:lnTo>
                    <a:pt x="1872" y="9"/>
                  </a:lnTo>
                  <a:lnTo>
                    <a:pt x="1884" y="14"/>
                  </a:lnTo>
                  <a:lnTo>
                    <a:pt x="1895" y="20"/>
                  </a:lnTo>
                  <a:lnTo>
                    <a:pt x="1905" y="26"/>
                  </a:lnTo>
                  <a:lnTo>
                    <a:pt x="1914" y="36"/>
                  </a:lnTo>
                  <a:lnTo>
                    <a:pt x="1922" y="46"/>
                  </a:lnTo>
                  <a:lnTo>
                    <a:pt x="1927" y="59"/>
                  </a:lnTo>
                  <a:lnTo>
                    <a:pt x="1932" y="74"/>
                  </a:lnTo>
                  <a:lnTo>
                    <a:pt x="1932" y="91"/>
                  </a:lnTo>
                  <a:lnTo>
                    <a:pt x="1929" y="110"/>
                  </a:lnTo>
                  <a:lnTo>
                    <a:pt x="1924" y="132"/>
                  </a:lnTo>
                  <a:lnTo>
                    <a:pt x="1915" y="156"/>
                  </a:lnTo>
                  <a:lnTo>
                    <a:pt x="1902" y="184"/>
                  </a:lnTo>
                  <a:lnTo>
                    <a:pt x="1883" y="215"/>
                  </a:lnTo>
                  <a:lnTo>
                    <a:pt x="1861" y="249"/>
                  </a:lnTo>
                  <a:lnTo>
                    <a:pt x="1957" y="523"/>
                  </a:lnTo>
                  <a:lnTo>
                    <a:pt x="2122" y="0"/>
                  </a:lnTo>
                  <a:lnTo>
                    <a:pt x="2125" y="2"/>
                  </a:lnTo>
                  <a:lnTo>
                    <a:pt x="2133" y="5"/>
                  </a:lnTo>
                  <a:lnTo>
                    <a:pt x="2145" y="12"/>
                  </a:lnTo>
                  <a:lnTo>
                    <a:pt x="2163" y="21"/>
                  </a:lnTo>
                  <a:lnTo>
                    <a:pt x="2183" y="31"/>
                  </a:lnTo>
                  <a:lnTo>
                    <a:pt x="2207" y="44"/>
                  </a:lnTo>
                  <a:lnTo>
                    <a:pt x="2234" y="58"/>
                  </a:lnTo>
                  <a:lnTo>
                    <a:pt x="2265" y="74"/>
                  </a:lnTo>
                  <a:lnTo>
                    <a:pt x="2297" y="91"/>
                  </a:lnTo>
                  <a:lnTo>
                    <a:pt x="2331" y="110"/>
                  </a:lnTo>
                  <a:lnTo>
                    <a:pt x="2366" y="130"/>
                  </a:lnTo>
                  <a:lnTo>
                    <a:pt x="2404" y="151"/>
                  </a:lnTo>
                  <a:lnTo>
                    <a:pt x="2440" y="173"/>
                  </a:lnTo>
                  <a:lnTo>
                    <a:pt x="2479" y="195"/>
                  </a:lnTo>
                  <a:lnTo>
                    <a:pt x="2516" y="218"/>
                  </a:lnTo>
                  <a:lnTo>
                    <a:pt x="2542" y="237"/>
                  </a:lnTo>
                  <a:lnTo>
                    <a:pt x="2568" y="255"/>
                  </a:lnTo>
                  <a:lnTo>
                    <a:pt x="2595" y="241"/>
                  </a:lnTo>
                  <a:lnTo>
                    <a:pt x="2619" y="228"/>
                  </a:lnTo>
                  <a:lnTo>
                    <a:pt x="2640" y="217"/>
                  </a:lnTo>
                  <a:lnTo>
                    <a:pt x="2658" y="208"/>
                  </a:lnTo>
                  <a:lnTo>
                    <a:pt x="2671" y="203"/>
                  </a:lnTo>
                  <a:lnTo>
                    <a:pt x="2679" y="198"/>
                  </a:lnTo>
                  <a:lnTo>
                    <a:pt x="2682" y="197"/>
                  </a:lnTo>
                  <a:lnTo>
                    <a:pt x="2815" y="618"/>
                  </a:lnTo>
                  <a:lnTo>
                    <a:pt x="2892" y="398"/>
                  </a:lnTo>
                  <a:lnTo>
                    <a:pt x="2873" y="368"/>
                  </a:lnTo>
                  <a:lnTo>
                    <a:pt x="2857" y="340"/>
                  </a:lnTo>
                  <a:lnTo>
                    <a:pt x="2846" y="317"/>
                  </a:lnTo>
                  <a:lnTo>
                    <a:pt x="2838" y="295"/>
                  </a:lnTo>
                  <a:lnTo>
                    <a:pt x="2835" y="277"/>
                  </a:lnTo>
                  <a:lnTo>
                    <a:pt x="2835" y="261"/>
                  </a:lnTo>
                  <a:lnTo>
                    <a:pt x="2837" y="248"/>
                  </a:lnTo>
                  <a:lnTo>
                    <a:pt x="2843" y="236"/>
                  </a:lnTo>
                  <a:lnTo>
                    <a:pt x="2849" y="226"/>
                  </a:lnTo>
                  <a:lnTo>
                    <a:pt x="2857" y="218"/>
                  </a:lnTo>
                  <a:lnTo>
                    <a:pt x="2867" y="211"/>
                  </a:lnTo>
                  <a:lnTo>
                    <a:pt x="2877" y="207"/>
                  </a:lnTo>
                  <a:lnTo>
                    <a:pt x="2887" y="204"/>
                  </a:lnTo>
                  <a:lnTo>
                    <a:pt x="2897" y="200"/>
                  </a:lnTo>
                  <a:lnTo>
                    <a:pt x="2907" y="199"/>
                  </a:lnTo>
                  <a:lnTo>
                    <a:pt x="2916" y="198"/>
                  </a:lnTo>
                  <a:lnTo>
                    <a:pt x="2922" y="197"/>
                  </a:lnTo>
                  <a:lnTo>
                    <a:pt x="2928" y="197"/>
                  </a:lnTo>
                  <a:lnTo>
                    <a:pt x="2930" y="197"/>
                  </a:lnTo>
                  <a:lnTo>
                    <a:pt x="2934" y="197"/>
                  </a:lnTo>
                  <a:lnTo>
                    <a:pt x="2942" y="198"/>
                  </a:lnTo>
                  <a:lnTo>
                    <a:pt x="2951" y="199"/>
                  </a:lnTo>
                  <a:lnTo>
                    <a:pt x="2960" y="200"/>
                  </a:lnTo>
                  <a:lnTo>
                    <a:pt x="2971" y="204"/>
                  </a:lnTo>
                  <a:lnTo>
                    <a:pt x="2980" y="207"/>
                  </a:lnTo>
                  <a:lnTo>
                    <a:pt x="2990" y="211"/>
                  </a:lnTo>
                  <a:lnTo>
                    <a:pt x="3000" y="218"/>
                  </a:lnTo>
                  <a:lnTo>
                    <a:pt x="3008" y="226"/>
                  </a:lnTo>
                  <a:lnTo>
                    <a:pt x="3015" y="236"/>
                  </a:lnTo>
                  <a:lnTo>
                    <a:pt x="3020" y="248"/>
                  </a:lnTo>
                  <a:lnTo>
                    <a:pt x="3022" y="261"/>
                  </a:lnTo>
                  <a:lnTo>
                    <a:pt x="3022" y="277"/>
                  </a:lnTo>
                  <a:lnTo>
                    <a:pt x="3018" y="295"/>
                  </a:lnTo>
                  <a:lnTo>
                    <a:pt x="3011" y="317"/>
                  </a:lnTo>
                  <a:lnTo>
                    <a:pt x="3000" y="340"/>
                  </a:lnTo>
                  <a:lnTo>
                    <a:pt x="2985" y="368"/>
                  </a:lnTo>
                  <a:lnTo>
                    <a:pt x="2965" y="398"/>
                  </a:lnTo>
                  <a:lnTo>
                    <a:pt x="3042" y="619"/>
                  </a:lnTo>
                  <a:lnTo>
                    <a:pt x="3175" y="197"/>
                  </a:lnTo>
                  <a:lnTo>
                    <a:pt x="3177" y="198"/>
                  </a:lnTo>
                  <a:lnTo>
                    <a:pt x="3185" y="203"/>
                  </a:lnTo>
                  <a:lnTo>
                    <a:pt x="3196" y="208"/>
                  </a:lnTo>
                  <a:lnTo>
                    <a:pt x="3212" y="216"/>
                  </a:lnTo>
                  <a:lnTo>
                    <a:pt x="3231" y="226"/>
                  </a:lnTo>
                  <a:lnTo>
                    <a:pt x="3253" y="237"/>
                  </a:lnTo>
                  <a:lnTo>
                    <a:pt x="3278" y="250"/>
                  </a:lnTo>
                  <a:lnTo>
                    <a:pt x="3305" y="264"/>
                  </a:lnTo>
                  <a:lnTo>
                    <a:pt x="3334" y="280"/>
                  </a:lnTo>
                  <a:lnTo>
                    <a:pt x="3363" y="296"/>
                  </a:lnTo>
                  <a:lnTo>
                    <a:pt x="3395" y="315"/>
                  </a:lnTo>
                  <a:lnTo>
                    <a:pt x="3427" y="333"/>
                  </a:lnTo>
                  <a:lnTo>
                    <a:pt x="3459" y="352"/>
                  </a:lnTo>
                  <a:lnTo>
                    <a:pt x="3492" y="372"/>
                  </a:lnTo>
                  <a:lnTo>
                    <a:pt x="3526" y="396"/>
                  </a:lnTo>
                  <a:lnTo>
                    <a:pt x="3554" y="421"/>
                  </a:lnTo>
                  <a:lnTo>
                    <a:pt x="3577" y="446"/>
                  </a:lnTo>
                  <a:lnTo>
                    <a:pt x="3595" y="472"/>
                  </a:lnTo>
                  <a:lnTo>
                    <a:pt x="3608" y="500"/>
                  </a:lnTo>
                  <a:lnTo>
                    <a:pt x="3617" y="530"/>
                  </a:lnTo>
                  <a:lnTo>
                    <a:pt x="3623" y="561"/>
                  </a:lnTo>
                  <a:lnTo>
                    <a:pt x="3626" y="594"/>
                  </a:lnTo>
                  <a:lnTo>
                    <a:pt x="3629" y="630"/>
                  </a:lnTo>
                  <a:lnTo>
                    <a:pt x="3630" y="1001"/>
                  </a:lnTo>
                  <a:lnTo>
                    <a:pt x="0" y="1001"/>
                  </a:lnTo>
                  <a:lnTo>
                    <a:pt x="0" y="629"/>
                  </a:lnTo>
                  <a:lnTo>
                    <a:pt x="2" y="594"/>
                  </a:lnTo>
                  <a:lnTo>
                    <a:pt x="6" y="561"/>
                  </a:lnTo>
                  <a:lnTo>
                    <a:pt x="12" y="529"/>
                  </a:lnTo>
                  <a:lnTo>
                    <a:pt x="21" y="500"/>
                  </a:lnTo>
                  <a:lnTo>
                    <a:pt x="34" y="471"/>
                  </a:lnTo>
                  <a:lnTo>
                    <a:pt x="52" y="445"/>
                  </a:lnTo>
                  <a:lnTo>
                    <a:pt x="74" y="420"/>
                  </a:lnTo>
                  <a:lnTo>
                    <a:pt x="102" y="395"/>
                  </a:lnTo>
                  <a:lnTo>
                    <a:pt x="136" y="371"/>
                  </a:lnTo>
                  <a:lnTo>
                    <a:pt x="168" y="351"/>
                  </a:lnTo>
                  <a:lnTo>
                    <a:pt x="201" y="333"/>
                  </a:lnTo>
                  <a:lnTo>
                    <a:pt x="233" y="314"/>
                  </a:lnTo>
                  <a:lnTo>
                    <a:pt x="265" y="296"/>
                  </a:lnTo>
                  <a:lnTo>
                    <a:pt x="295" y="279"/>
                  </a:lnTo>
                  <a:lnTo>
                    <a:pt x="324" y="263"/>
                  </a:lnTo>
                  <a:lnTo>
                    <a:pt x="351" y="249"/>
                  </a:lnTo>
                  <a:lnTo>
                    <a:pt x="375" y="236"/>
                  </a:lnTo>
                  <a:lnTo>
                    <a:pt x="397" y="225"/>
                  </a:lnTo>
                  <a:lnTo>
                    <a:pt x="417" y="215"/>
                  </a:lnTo>
                  <a:lnTo>
                    <a:pt x="433" y="207"/>
                  </a:lnTo>
                  <a:lnTo>
                    <a:pt x="444" y="201"/>
                  </a:lnTo>
                  <a:lnTo>
                    <a:pt x="451" y="198"/>
                  </a:lnTo>
                  <a:lnTo>
                    <a:pt x="453" y="197"/>
                  </a:lnTo>
                  <a:lnTo>
                    <a:pt x="587" y="618"/>
                  </a:lnTo>
                  <a:lnTo>
                    <a:pt x="664" y="398"/>
                  </a:lnTo>
                  <a:lnTo>
                    <a:pt x="644" y="368"/>
                  </a:lnTo>
                  <a:lnTo>
                    <a:pt x="628" y="340"/>
                  </a:lnTo>
                  <a:lnTo>
                    <a:pt x="617" y="317"/>
                  </a:lnTo>
                  <a:lnTo>
                    <a:pt x="610" y="295"/>
                  </a:lnTo>
                  <a:lnTo>
                    <a:pt x="606" y="277"/>
                  </a:lnTo>
                  <a:lnTo>
                    <a:pt x="606" y="261"/>
                  </a:lnTo>
                  <a:lnTo>
                    <a:pt x="609" y="248"/>
                  </a:lnTo>
                  <a:lnTo>
                    <a:pt x="614" y="236"/>
                  </a:lnTo>
                  <a:lnTo>
                    <a:pt x="621" y="226"/>
                  </a:lnTo>
                  <a:lnTo>
                    <a:pt x="628" y="218"/>
                  </a:lnTo>
                  <a:lnTo>
                    <a:pt x="638" y="211"/>
                  </a:lnTo>
                  <a:lnTo>
                    <a:pt x="648" y="207"/>
                  </a:lnTo>
                  <a:lnTo>
                    <a:pt x="658" y="204"/>
                  </a:lnTo>
                  <a:lnTo>
                    <a:pt x="669" y="200"/>
                  </a:lnTo>
                  <a:lnTo>
                    <a:pt x="678" y="199"/>
                  </a:lnTo>
                  <a:lnTo>
                    <a:pt x="687" y="198"/>
                  </a:lnTo>
                  <a:lnTo>
                    <a:pt x="693" y="197"/>
                  </a:lnTo>
                  <a:lnTo>
                    <a:pt x="699" y="197"/>
                  </a:lnTo>
                  <a:lnTo>
                    <a:pt x="701" y="197"/>
                  </a:lnTo>
                  <a:lnTo>
                    <a:pt x="707" y="197"/>
                  </a:lnTo>
                  <a:lnTo>
                    <a:pt x="713" y="198"/>
                  </a:lnTo>
                  <a:lnTo>
                    <a:pt x="722" y="199"/>
                  </a:lnTo>
                  <a:lnTo>
                    <a:pt x="732" y="200"/>
                  </a:lnTo>
                  <a:lnTo>
                    <a:pt x="742" y="204"/>
                  </a:lnTo>
                  <a:lnTo>
                    <a:pt x="752" y="207"/>
                  </a:lnTo>
                  <a:lnTo>
                    <a:pt x="762" y="211"/>
                  </a:lnTo>
                  <a:lnTo>
                    <a:pt x="772" y="218"/>
                  </a:lnTo>
                  <a:lnTo>
                    <a:pt x="779" y="226"/>
                  </a:lnTo>
                  <a:lnTo>
                    <a:pt x="786" y="236"/>
                  </a:lnTo>
                  <a:lnTo>
                    <a:pt x="791" y="248"/>
                  </a:lnTo>
                  <a:lnTo>
                    <a:pt x="794" y="261"/>
                  </a:lnTo>
                  <a:lnTo>
                    <a:pt x="794" y="277"/>
                  </a:lnTo>
                  <a:lnTo>
                    <a:pt x="790" y="295"/>
                  </a:lnTo>
                  <a:lnTo>
                    <a:pt x="783" y="317"/>
                  </a:lnTo>
                  <a:lnTo>
                    <a:pt x="772" y="340"/>
                  </a:lnTo>
                  <a:lnTo>
                    <a:pt x="756" y="368"/>
                  </a:lnTo>
                  <a:lnTo>
                    <a:pt x="736" y="398"/>
                  </a:lnTo>
                  <a:lnTo>
                    <a:pt x="813" y="618"/>
                  </a:lnTo>
                  <a:lnTo>
                    <a:pt x="947" y="197"/>
                  </a:lnTo>
                  <a:lnTo>
                    <a:pt x="950" y="198"/>
                  </a:lnTo>
                  <a:lnTo>
                    <a:pt x="958" y="203"/>
                  </a:lnTo>
                  <a:lnTo>
                    <a:pt x="971" y="209"/>
                  </a:lnTo>
                  <a:lnTo>
                    <a:pt x="988" y="218"/>
                  </a:lnTo>
                  <a:lnTo>
                    <a:pt x="1010" y="229"/>
                  </a:lnTo>
                  <a:lnTo>
                    <a:pt x="1035" y="241"/>
                  </a:lnTo>
                  <a:lnTo>
                    <a:pt x="1063" y="257"/>
                  </a:lnTo>
                  <a:lnTo>
                    <a:pt x="1087" y="237"/>
                  </a:lnTo>
                  <a:lnTo>
                    <a:pt x="1115" y="218"/>
                  </a:lnTo>
                  <a:lnTo>
                    <a:pt x="1152" y="195"/>
                  </a:lnTo>
                  <a:lnTo>
                    <a:pt x="1191" y="173"/>
                  </a:lnTo>
                  <a:lnTo>
                    <a:pt x="1227" y="151"/>
                  </a:lnTo>
                  <a:lnTo>
                    <a:pt x="1265" y="130"/>
                  </a:lnTo>
                  <a:lnTo>
                    <a:pt x="1300" y="110"/>
                  </a:lnTo>
                  <a:lnTo>
                    <a:pt x="1334" y="91"/>
                  </a:lnTo>
                  <a:lnTo>
                    <a:pt x="1366" y="74"/>
                  </a:lnTo>
                  <a:lnTo>
                    <a:pt x="1397" y="58"/>
                  </a:lnTo>
                  <a:lnTo>
                    <a:pt x="1424" y="44"/>
                  </a:lnTo>
                  <a:lnTo>
                    <a:pt x="1448" y="31"/>
                  </a:lnTo>
                  <a:lnTo>
                    <a:pt x="1468" y="21"/>
                  </a:lnTo>
                  <a:lnTo>
                    <a:pt x="1486" y="12"/>
                  </a:lnTo>
                  <a:lnTo>
                    <a:pt x="1498" y="5"/>
                  </a:lnTo>
                  <a:lnTo>
                    <a:pt x="1506" y="2"/>
                  </a:lnTo>
                  <a:lnTo>
                    <a:pt x="1509" y="0"/>
                  </a:lnTo>
                  <a:lnTo>
                    <a:pt x="1674" y="523"/>
                  </a:lnTo>
                  <a:lnTo>
                    <a:pt x="1770" y="249"/>
                  </a:lnTo>
                  <a:lnTo>
                    <a:pt x="1748" y="215"/>
                  </a:lnTo>
                  <a:lnTo>
                    <a:pt x="1729" y="184"/>
                  </a:lnTo>
                  <a:lnTo>
                    <a:pt x="1716" y="156"/>
                  </a:lnTo>
                  <a:lnTo>
                    <a:pt x="1707" y="132"/>
                  </a:lnTo>
                  <a:lnTo>
                    <a:pt x="1702" y="110"/>
                  </a:lnTo>
                  <a:lnTo>
                    <a:pt x="1699" y="90"/>
                  </a:lnTo>
                  <a:lnTo>
                    <a:pt x="1699" y="74"/>
                  </a:lnTo>
                  <a:lnTo>
                    <a:pt x="1704" y="58"/>
                  </a:lnTo>
                  <a:lnTo>
                    <a:pt x="1709" y="46"/>
                  </a:lnTo>
                  <a:lnTo>
                    <a:pt x="1717" y="35"/>
                  </a:lnTo>
                  <a:lnTo>
                    <a:pt x="1726" y="26"/>
                  </a:lnTo>
                  <a:lnTo>
                    <a:pt x="1736" y="19"/>
                  </a:lnTo>
                  <a:lnTo>
                    <a:pt x="1747" y="13"/>
                  </a:lnTo>
                  <a:lnTo>
                    <a:pt x="1759" y="9"/>
                  </a:lnTo>
                  <a:lnTo>
                    <a:pt x="1770" y="5"/>
                  </a:lnTo>
                  <a:lnTo>
                    <a:pt x="1781" y="3"/>
                  </a:lnTo>
                  <a:lnTo>
                    <a:pt x="1792" y="1"/>
                  </a:lnTo>
                  <a:lnTo>
                    <a:pt x="1801" y="0"/>
                  </a:lnTo>
                  <a:lnTo>
                    <a:pt x="1808" y="0"/>
                  </a:lnTo>
                  <a:lnTo>
                    <a:pt x="18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86"/>
            <p:cNvSpPr>
              <a:spLocks/>
            </p:cNvSpPr>
            <p:nvPr/>
          </p:nvSpPr>
          <p:spPr bwMode="auto">
            <a:xfrm>
              <a:off x="593" y="1660"/>
              <a:ext cx="167" cy="214"/>
            </a:xfrm>
            <a:custGeom>
              <a:avLst/>
              <a:gdLst>
                <a:gd name="T0" fmla="*/ 333 w 665"/>
                <a:gd name="T1" fmla="*/ 2 h 855"/>
                <a:gd name="T2" fmla="*/ 347 w 665"/>
                <a:gd name="T3" fmla="*/ 2 h 855"/>
                <a:gd name="T4" fmla="*/ 374 w 665"/>
                <a:gd name="T5" fmla="*/ 3 h 855"/>
                <a:gd name="T6" fmla="*/ 408 w 665"/>
                <a:gd name="T7" fmla="*/ 8 h 855"/>
                <a:gd name="T8" fmla="*/ 448 w 665"/>
                <a:gd name="T9" fmla="*/ 18 h 855"/>
                <a:gd name="T10" fmla="*/ 491 w 665"/>
                <a:gd name="T11" fmla="*/ 36 h 855"/>
                <a:gd name="T12" fmla="*/ 535 w 665"/>
                <a:gd name="T13" fmla="*/ 62 h 855"/>
                <a:gd name="T14" fmla="*/ 576 w 665"/>
                <a:gd name="T15" fmla="*/ 100 h 855"/>
                <a:gd name="T16" fmla="*/ 612 w 665"/>
                <a:gd name="T17" fmla="*/ 149 h 855"/>
                <a:gd name="T18" fmla="*/ 641 w 665"/>
                <a:gd name="T19" fmla="*/ 213 h 855"/>
                <a:gd name="T20" fmla="*/ 659 w 665"/>
                <a:gd name="T21" fmla="*/ 293 h 855"/>
                <a:gd name="T22" fmla="*/ 663 w 665"/>
                <a:gd name="T23" fmla="*/ 342 h 855"/>
                <a:gd name="T24" fmla="*/ 664 w 665"/>
                <a:gd name="T25" fmla="*/ 358 h 855"/>
                <a:gd name="T26" fmla="*/ 665 w 665"/>
                <a:gd name="T27" fmla="*/ 389 h 855"/>
                <a:gd name="T28" fmla="*/ 665 w 665"/>
                <a:gd name="T29" fmla="*/ 431 h 855"/>
                <a:gd name="T30" fmla="*/ 662 w 665"/>
                <a:gd name="T31" fmla="*/ 482 h 855"/>
                <a:gd name="T32" fmla="*/ 655 w 665"/>
                <a:gd name="T33" fmla="*/ 537 h 855"/>
                <a:gd name="T34" fmla="*/ 643 w 665"/>
                <a:gd name="T35" fmla="*/ 596 h 855"/>
                <a:gd name="T36" fmla="*/ 623 w 665"/>
                <a:gd name="T37" fmla="*/ 655 h 855"/>
                <a:gd name="T38" fmla="*/ 596 w 665"/>
                <a:gd name="T39" fmla="*/ 711 h 855"/>
                <a:gd name="T40" fmla="*/ 558 w 665"/>
                <a:gd name="T41" fmla="*/ 761 h 855"/>
                <a:gd name="T42" fmla="*/ 511 w 665"/>
                <a:gd name="T43" fmla="*/ 804 h 855"/>
                <a:gd name="T44" fmla="*/ 451 w 665"/>
                <a:gd name="T45" fmla="*/ 835 h 855"/>
                <a:gd name="T46" fmla="*/ 377 w 665"/>
                <a:gd name="T47" fmla="*/ 853 h 855"/>
                <a:gd name="T48" fmla="*/ 331 w 665"/>
                <a:gd name="T49" fmla="*/ 855 h 855"/>
                <a:gd name="T50" fmla="*/ 250 w 665"/>
                <a:gd name="T51" fmla="*/ 846 h 855"/>
                <a:gd name="T52" fmla="*/ 183 w 665"/>
                <a:gd name="T53" fmla="*/ 821 h 855"/>
                <a:gd name="T54" fmla="*/ 129 w 665"/>
                <a:gd name="T55" fmla="*/ 785 h 855"/>
                <a:gd name="T56" fmla="*/ 87 w 665"/>
                <a:gd name="T57" fmla="*/ 737 h 855"/>
                <a:gd name="T58" fmla="*/ 55 w 665"/>
                <a:gd name="T59" fmla="*/ 683 h 855"/>
                <a:gd name="T60" fmla="*/ 32 w 665"/>
                <a:gd name="T61" fmla="*/ 626 h 855"/>
                <a:gd name="T62" fmla="*/ 16 w 665"/>
                <a:gd name="T63" fmla="*/ 567 h 855"/>
                <a:gd name="T64" fmla="*/ 7 w 665"/>
                <a:gd name="T65" fmla="*/ 509 h 855"/>
                <a:gd name="T66" fmla="*/ 2 w 665"/>
                <a:gd name="T67" fmla="*/ 455 h 855"/>
                <a:gd name="T68" fmla="*/ 0 w 665"/>
                <a:gd name="T69" fmla="*/ 409 h 855"/>
                <a:gd name="T70" fmla="*/ 0 w 665"/>
                <a:gd name="T71" fmla="*/ 373 h 855"/>
                <a:gd name="T72" fmla="*/ 3 w 665"/>
                <a:gd name="T73" fmla="*/ 348 h 855"/>
                <a:gd name="T74" fmla="*/ 3 w 665"/>
                <a:gd name="T75" fmla="*/ 340 h 855"/>
                <a:gd name="T76" fmla="*/ 15 w 665"/>
                <a:gd name="T77" fmla="*/ 250 h 855"/>
                <a:gd name="T78" fmla="*/ 38 w 665"/>
                <a:gd name="T79" fmla="*/ 179 h 855"/>
                <a:gd name="T80" fmla="*/ 70 w 665"/>
                <a:gd name="T81" fmla="*/ 123 h 855"/>
                <a:gd name="T82" fmla="*/ 109 w 665"/>
                <a:gd name="T83" fmla="*/ 80 h 855"/>
                <a:gd name="T84" fmla="*/ 152 w 665"/>
                <a:gd name="T85" fmla="*/ 48 h 855"/>
                <a:gd name="T86" fmla="*/ 196 w 665"/>
                <a:gd name="T87" fmla="*/ 26 h 855"/>
                <a:gd name="T88" fmla="*/ 238 w 665"/>
                <a:gd name="T89" fmla="*/ 13 h 855"/>
                <a:gd name="T90" fmla="*/ 276 w 665"/>
                <a:gd name="T91" fmla="*/ 5 h 855"/>
                <a:gd name="T92" fmla="*/ 306 w 665"/>
                <a:gd name="T93" fmla="*/ 2 h 855"/>
                <a:gd name="T94" fmla="*/ 327 w 665"/>
                <a:gd name="T95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5" h="855">
                  <a:moveTo>
                    <a:pt x="327" y="0"/>
                  </a:moveTo>
                  <a:lnTo>
                    <a:pt x="333" y="2"/>
                  </a:lnTo>
                  <a:lnTo>
                    <a:pt x="338" y="2"/>
                  </a:lnTo>
                  <a:lnTo>
                    <a:pt x="347" y="2"/>
                  </a:lnTo>
                  <a:lnTo>
                    <a:pt x="359" y="2"/>
                  </a:lnTo>
                  <a:lnTo>
                    <a:pt x="374" y="3"/>
                  </a:lnTo>
                  <a:lnTo>
                    <a:pt x="390" y="5"/>
                  </a:lnTo>
                  <a:lnTo>
                    <a:pt x="408" y="8"/>
                  </a:lnTo>
                  <a:lnTo>
                    <a:pt x="427" y="13"/>
                  </a:lnTo>
                  <a:lnTo>
                    <a:pt x="448" y="18"/>
                  </a:lnTo>
                  <a:lnTo>
                    <a:pt x="469" y="26"/>
                  </a:lnTo>
                  <a:lnTo>
                    <a:pt x="491" y="36"/>
                  </a:lnTo>
                  <a:lnTo>
                    <a:pt x="513" y="48"/>
                  </a:lnTo>
                  <a:lnTo>
                    <a:pt x="535" y="62"/>
                  </a:lnTo>
                  <a:lnTo>
                    <a:pt x="556" y="80"/>
                  </a:lnTo>
                  <a:lnTo>
                    <a:pt x="576" y="100"/>
                  </a:lnTo>
                  <a:lnTo>
                    <a:pt x="596" y="123"/>
                  </a:lnTo>
                  <a:lnTo>
                    <a:pt x="612" y="149"/>
                  </a:lnTo>
                  <a:lnTo>
                    <a:pt x="628" y="179"/>
                  </a:lnTo>
                  <a:lnTo>
                    <a:pt x="641" y="213"/>
                  </a:lnTo>
                  <a:lnTo>
                    <a:pt x="651" y="250"/>
                  </a:lnTo>
                  <a:lnTo>
                    <a:pt x="659" y="293"/>
                  </a:lnTo>
                  <a:lnTo>
                    <a:pt x="663" y="340"/>
                  </a:lnTo>
                  <a:lnTo>
                    <a:pt x="663" y="342"/>
                  </a:lnTo>
                  <a:lnTo>
                    <a:pt x="663" y="348"/>
                  </a:lnTo>
                  <a:lnTo>
                    <a:pt x="664" y="358"/>
                  </a:lnTo>
                  <a:lnTo>
                    <a:pt x="665" y="372"/>
                  </a:lnTo>
                  <a:lnTo>
                    <a:pt x="665" y="389"/>
                  </a:lnTo>
                  <a:lnTo>
                    <a:pt x="665" y="409"/>
                  </a:lnTo>
                  <a:lnTo>
                    <a:pt x="665" y="431"/>
                  </a:lnTo>
                  <a:lnTo>
                    <a:pt x="664" y="455"/>
                  </a:lnTo>
                  <a:lnTo>
                    <a:pt x="662" y="482"/>
                  </a:lnTo>
                  <a:lnTo>
                    <a:pt x="660" y="508"/>
                  </a:lnTo>
                  <a:lnTo>
                    <a:pt x="655" y="537"/>
                  </a:lnTo>
                  <a:lnTo>
                    <a:pt x="650" y="567"/>
                  </a:lnTo>
                  <a:lnTo>
                    <a:pt x="643" y="596"/>
                  </a:lnTo>
                  <a:lnTo>
                    <a:pt x="634" y="626"/>
                  </a:lnTo>
                  <a:lnTo>
                    <a:pt x="623" y="655"/>
                  </a:lnTo>
                  <a:lnTo>
                    <a:pt x="611" y="683"/>
                  </a:lnTo>
                  <a:lnTo>
                    <a:pt x="596" y="711"/>
                  </a:lnTo>
                  <a:lnTo>
                    <a:pt x="578" y="737"/>
                  </a:lnTo>
                  <a:lnTo>
                    <a:pt x="558" y="761"/>
                  </a:lnTo>
                  <a:lnTo>
                    <a:pt x="536" y="785"/>
                  </a:lnTo>
                  <a:lnTo>
                    <a:pt x="511" y="804"/>
                  </a:lnTo>
                  <a:lnTo>
                    <a:pt x="482" y="821"/>
                  </a:lnTo>
                  <a:lnTo>
                    <a:pt x="451" y="835"/>
                  </a:lnTo>
                  <a:lnTo>
                    <a:pt x="416" y="846"/>
                  </a:lnTo>
                  <a:lnTo>
                    <a:pt x="377" y="853"/>
                  </a:lnTo>
                  <a:lnTo>
                    <a:pt x="335" y="855"/>
                  </a:lnTo>
                  <a:lnTo>
                    <a:pt x="331" y="855"/>
                  </a:lnTo>
                  <a:lnTo>
                    <a:pt x="289" y="853"/>
                  </a:lnTo>
                  <a:lnTo>
                    <a:pt x="250" y="846"/>
                  </a:lnTo>
                  <a:lnTo>
                    <a:pt x="215" y="835"/>
                  </a:lnTo>
                  <a:lnTo>
                    <a:pt x="183" y="821"/>
                  </a:lnTo>
                  <a:lnTo>
                    <a:pt x="154" y="804"/>
                  </a:lnTo>
                  <a:lnTo>
                    <a:pt x="129" y="785"/>
                  </a:lnTo>
                  <a:lnTo>
                    <a:pt x="107" y="761"/>
                  </a:lnTo>
                  <a:lnTo>
                    <a:pt x="87" y="737"/>
                  </a:lnTo>
                  <a:lnTo>
                    <a:pt x="70" y="711"/>
                  </a:lnTo>
                  <a:lnTo>
                    <a:pt x="55" y="683"/>
                  </a:lnTo>
                  <a:lnTo>
                    <a:pt x="42" y="655"/>
                  </a:lnTo>
                  <a:lnTo>
                    <a:pt x="32" y="626"/>
                  </a:lnTo>
                  <a:lnTo>
                    <a:pt x="24" y="596"/>
                  </a:lnTo>
                  <a:lnTo>
                    <a:pt x="16" y="567"/>
                  </a:lnTo>
                  <a:lnTo>
                    <a:pt x="10" y="538"/>
                  </a:lnTo>
                  <a:lnTo>
                    <a:pt x="7" y="509"/>
                  </a:lnTo>
                  <a:lnTo>
                    <a:pt x="4" y="482"/>
                  </a:lnTo>
                  <a:lnTo>
                    <a:pt x="2" y="455"/>
                  </a:lnTo>
                  <a:lnTo>
                    <a:pt x="0" y="431"/>
                  </a:lnTo>
                  <a:lnTo>
                    <a:pt x="0" y="409"/>
                  </a:lnTo>
                  <a:lnTo>
                    <a:pt x="0" y="389"/>
                  </a:lnTo>
                  <a:lnTo>
                    <a:pt x="0" y="373"/>
                  </a:lnTo>
                  <a:lnTo>
                    <a:pt x="2" y="358"/>
                  </a:lnTo>
                  <a:lnTo>
                    <a:pt x="3" y="348"/>
                  </a:lnTo>
                  <a:lnTo>
                    <a:pt x="3" y="342"/>
                  </a:lnTo>
                  <a:lnTo>
                    <a:pt x="3" y="340"/>
                  </a:lnTo>
                  <a:lnTo>
                    <a:pt x="7" y="293"/>
                  </a:lnTo>
                  <a:lnTo>
                    <a:pt x="15" y="250"/>
                  </a:lnTo>
                  <a:lnTo>
                    <a:pt x="25" y="213"/>
                  </a:lnTo>
                  <a:lnTo>
                    <a:pt x="38" y="179"/>
                  </a:lnTo>
                  <a:lnTo>
                    <a:pt x="53" y="149"/>
                  </a:lnTo>
                  <a:lnTo>
                    <a:pt x="70" y="123"/>
                  </a:lnTo>
                  <a:lnTo>
                    <a:pt x="90" y="100"/>
                  </a:lnTo>
                  <a:lnTo>
                    <a:pt x="109" y="80"/>
                  </a:lnTo>
                  <a:lnTo>
                    <a:pt x="130" y="62"/>
                  </a:lnTo>
                  <a:lnTo>
                    <a:pt x="152" y="48"/>
                  </a:lnTo>
                  <a:lnTo>
                    <a:pt x="174" y="36"/>
                  </a:lnTo>
                  <a:lnTo>
                    <a:pt x="196" y="26"/>
                  </a:lnTo>
                  <a:lnTo>
                    <a:pt x="217" y="18"/>
                  </a:lnTo>
                  <a:lnTo>
                    <a:pt x="238" y="13"/>
                  </a:lnTo>
                  <a:lnTo>
                    <a:pt x="258" y="8"/>
                  </a:lnTo>
                  <a:lnTo>
                    <a:pt x="276" y="5"/>
                  </a:lnTo>
                  <a:lnTo>
                    <a:pt x="292" y="3"/>
                  </a:lnTo>
                  <a:lnTo>
                    <a:pt x="306" y="2"/>
                  </a:lnTo>
                  <a:lnTo>
                    <a:pt x="318" y="0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" name="Group 710"/>
          <p:cNvGrpSpPr>
            <a:grpSpLocks noChangeAspect="1"/>
          </p:cNvGrpSpPr>
          <p:nvPr/>
        </p:nvGrpSpPr>
        <p:grpSpPr bwMode="auto">
          <a:xfrm>
            <a:off x="3735951" y="1939337"/>
            <a:ext cx="617736" cy="712659"/>
            <a:chOff x="5688" y="3183"/>
            <a:chExt cx="846" cy="79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" name="Freeform 712"/>
            <p:cNvSpPr>
              <a:spLocks/>
            </p:cNvSpPr>
            <p:nvPr/>
          </p:nvSpPr>
          <p:spPr bwMode="auto">
            <a:xfrm>
              <a:off x="6264" y="3434"/>
              <a:ext cx="178" cy="178"/>
            </a:xfrm>
            <a:custGeom>
              <a:avLst/>
              <a:gdLst>
                <a:gd name="T0" fmla="*/ 354 w 710"/>
                <a:gd name="T1" fmla="*/ 0 h 712"/>
                <a:gd name="T2" fmla="*/ 402 w 710"/>
                <a:gd name="T3" fmla="*/ 3 h 712"/>
                <a:gd name="T4" fmla="*/ 449 w 710"/>
                <a:gd name="T5" fmla="*/ 13 h 712"/>
                <a:gd name="T6" fmla="*/ 493 w 710"/>
                <a:gd name="T7" fmla="*/ 28 h 712"/>
                <a:gd name="T8" fmla="*/ 533 w 710"/>
                <a:gd name="T9" fmla="*/ 49 h 712"/>
                <a:gd name="T10" fmla="*/ 571 w 710"/>
                <a:gd name="T11" fmla="*/ 74 h 712"/>
                <a:gd name="T12" fmla="*/ 605 w 710"/>
                <a:gd name="T13" fmla="*/ 104 h 712"/>
                <a:gd name="T14" fmla="*/ 636 w 710"/>
                <a:gd name="T15" fmla="*/ 138 h 712"/>
                <a:gd name="T16" fmla="*/ 660 w 710"/>
                <a:gd name="T17" fmla="*/ 176 h 712"/>
                <a:gd name="T18" fmla="*/ 682 w 710"/>
                <a:gd name="T19" fmla="*/ 218 h 712"/>
                <a:gd name="T20" fmla="*/ 696 w 710"/>
                <a:gd name="T21" fmla="*/ 262 h 712"/>
                <a:gd name="T22" fmla="*/ 707 w 710"/>
                <a:gd name="T23" fmla="*/ 308 h 712"/>
                <a:gd name="T24" fmla="*/ 710 w 710"/>
                <a:gd name="T25" fmla="*/ 356 h 712"/>
                <a:gd name="T26" fmla="*/ 707 w 710"/>
                <a:gd name="T27" fmla="*/ 404 h 712"/>
                <a:gd name="T28" fmla="*/ 696 w 710"/>
                <a:gd name="T29" fmla="*/ 451 h 712"/>
                <a:gd name="T30" fmla="*/ 682 w 710"/>
                <a:gd name="T31" fmla="*/ 495 h 712"/>
                <a:gd name="T32" fmla="*/ 660 w 710"/>
                <a:gd name="T33" fmla="*/ 536 h 712"/>
                <a:gd name="T34" fmla="*/ 636 w 710"/>
                <a:gd name="T35" fmla="*/ 573 h 712"/>
                <a:gd name="T36" fmla="*/ 605 w 710"/>
                <a:gd name="T37" fmla="*/ 608 h 712"/>
                <a:gd name="T38" fmla="*/ 571 w 710"/>
                <a:gd name="T39" fmla="*/ 638 h 712"/>
                <a:gd name="T40" fmla="*/ 533 w 710"/>
                <a:gd name="T41" fmla="*/ 664 h 712"/>
                <a:gd name="T42" fmla="*/ 493 w 710"/>
                <a:gd name="T43" fmla="*/ 685 h 712"/>
                <a:gd name="T44" fmla="*/ 449 w 710"/>
                <a:gd name="T45" fmla="*/ 699 h 712"/>
                <a:gd name="T46" fmla="*/ 402 w 710"/>
                <a:gd name="T47" fmla="*/ 709 h 712"/>
                <a:gd name="T48" fmla="*/ 354 w 710"/>
                <a:gd name="T49" fmla="*/ 712 h 712"/>
                <a:gd name="T50" fmla="*/ 306 w 710"/>
                <a:gd name="T51" fmla="*/ 709 h 712"/>
                <a:gd name="T52" fmla="*/ 260 w 710"/>
                <a:gd name="T53" fmla="*/ 699 h 712"/>
                <a:gd name="T54" fmla="*/ 216 w 710"/>
                <a:gd name="T55" fmla="*/ 685 h 712"/>
                <a:gd name="T56" fmla="*/ 175 w 710"/>
                <a:gd name="T57" fmla="*/ 664 h 712"/>
                <a:gd name="T58" fmla="*/ 137 w 710"/>
                <a:gd name="T59" fmla="*/ 638 h 712"/>
                <a:gd name="T60" fmla="*/ 103 w 710"/>
                <a:gd name="T61" fmla="*/ 608 h 712"/>
                <a:gd name="T62" fmla="*/ 74 w 710"/>
                <a:gd name="T63" fmla="*/ 573 h 712"/>
                <a:gd name="T64" fmla="*/ 48 w 710"/>
                <a:gd name="T65" fmla="*/ 536 h 712"/>
                <a:gd name="T66" fmla="*/ 27 w 710"/>
                <a:gd name="T67" fmla="*/ 495 h 712"/>
                <a:gd name="T68" fmla="*/ 12 w 710"/>
                <a:gd name="T69" fmla="*/ 451 h 712"/>
                <a:gd name="T70" fmla="*/ 3 w 710"/>
                <a:gd name="T71" fmla="*/ 404 h 712"/>
                <a:gd name="T72" fmla="*/ 0 w 710"/>
                <a:gd name="T73" fmla="*/ 356 h 712"/>
                <a:gd name="T74" fmla="*/ 3 w 710"/>
                <a:gd name="T75" fmla="*/ 308 h 712"/>
                <a:gd name="T76" fmla="*/ 12 w 710"/>
                <a:gd name="T77" fmla="*/ 262 h 712"/>
                <a:gd name="T78" fmla="*/ 27 w 710"/>
                <a:gd name="T79" fmla="*/ 218 h 712"/>
                <a:gd name="T80" fmla="*/ 48 w 710"/>
                <a:gd name="T81" fmla="*/ 176 h 712"/>
                <a:gd name="T82" fmla="*/ 74 w 710"/>
                <a:gd name="T83" fmla="*/ 138 h 712"/>
                <a:gd name="T84" fmla="*/ 103 w 710"/>
                <a:gd name="T85" fmla="*/ 104 h 712"/>
                <a:gd name="T86" fmla="*/ 137 w 710"/>
                <a:gd name="T87" fmla="*/ 74 h 712"/>
                <a:gd name="T88" fmla="*/ 175 w 710"/>
                <a:gd name="T89" fmla="*/ 49 h 712"/>
                <a:gd name="T90" fmla="*/ 216 w 710"/>
                <a:gd name="T91" fmla="*/ 28 h 712"/>
                <a:gd name="T92" fmla="*/ 260 w 710"/>
                <a:gd name="T93" fmla="*/ 13 h 712"/>
                <a:gd name="T94" fmla="*/ 306 w 710"/>
                <a:gd name="T95" fmla="*/ 3 h 712"/>
                <a:gd name="T96" fmla="*/ 354 w 710"/>
                <a:gd name="T9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0" h="712">
                  <a:moveTo>
                    <a:pt x="354" y="0"/>
                  </a:moveTo>
                  <a:lnTo>
                    <a:pt x="402" y="3"/>
                  </a:lnTo>
                  <a:lnTo>
                    <a:pt x="449" y="13"/>
                  </a:lnTo>
                  <a:lnTo>
                    <a:pt x="493" y="28"/>
                  </a:lnTo>
                  <a:lnTo>
                    <a:pt x="533" y="49"/>
                  </a:lnTo>
                  <a:lnTo>
                    <a:pt x="571" y="74"/>
                  </a:lnTo>
                  <a:lnTo>
                    <a:pt x="605" y="104"/>
                  </a:lnTo>
                  <a:lnTo>
                    <a:pt x="636" y="138"/>
                  </a:lnTo>
                  <a:lnTo>
                    <a:pt x="660" y="176"/>
                  </a:lnTo>
                  <a:lnTo>
                    <a:pt x="682" y="218"/>
                  </a:lnTo>
                  <a:lnTo>
                    <a:pt x="696" y="262"/>
                  </a:lnTo>
                  <a:lnTo>
                    <a:pt x="707" y="308"/>
                  </a:lnTo>
                  <a:lnTo>
                    <a:pt x="710" y="356"/>
                  </a:lnTo>
                  <a:lnTo>
                    <a:pt x="707" y="404"/>
                  </a:lnTo>
                  <a:lnTo>
                    <a:pt x="696" y="451"/>
                  </a:lnTo>
                  <a:lnTo>
                    <a:pt x="682" y="495"/>
                  </a:lnTo>
                  <a:lnTo>
                    <a:pt x="660" y="536"/>
                  </a:lnTo>
                  <a:lnTo>
                    <a:pt x="636" y="573"/>
                  </a:lnTo>
                  <a:lnTo>
                    <a:pt x="605" y="608"/>
                  </a:lnTo>
                  <a:lnTo>
                    <a:pt x="571" y="638"/>
                  </a:lnTo>
                  <a:lnTo>
                    <a:pt x="533" y="664"/>
                  </a:lnTo>
                  <a:lnTo>
                    <a:pt x="493" y="685"/>
                  </a:lnTo>
                  <a:lnTo>
                    <a:pt x="449" y="699"/>
                  </a:lnTo>
                  <a:lnTo>
                    <a:pt x="402" y="709"/>
                  </a:lnTo>
                  <a:lnTo>
                    <a:pt x="354" y="712"/>
                  </a:lnTo>
                  <a:lnTo>
                    <a:pt x="306" y="709"/>
                  </a:lnTo>
                  <a:lnTo>
                    <a:pt x="260" y="699"/>
                  </a:lnTo>
                  <a:lnTo>
                    <a:pt x="216" y="685"/>
                  </a:lnTo>
                  <a:lnTo>
                    <a:pt x="175" y="664"/>
                  </a:lnTo>
                  <a:lnTo>
                    <a:pt x="137" y="638"/>
                  </a:lnTo>
                  <a:lnTo>
                    <a:pt x="103" y="608"/>
                  </a:lnTo>
                  <a:lnTo>
                    <a:pt x="74" y="573"/>
                  </a:lnTo>
                  <a:lnTo>
                    <a:pt x="48" y="536"/>
                  </a:lnTo>
                  <a:lnTo>
                    <a:pt x="27" y="495"/>
                  </a:lnTo>
                  <a:lnTo>
                    <a:pt x="12" y="451"/>
                  </a:lnTo>
                  <a:lnTo>
                    <a:pt x="3" y="404"/>
                  </a:lnTo>
                  <a:lnTo>
                    <a:pt x="0" y="356"/>
                  </a:lnTo>
                  <a:lnTo>
                    <a:pt x="3" y="308"/>
                  </a:lnTo>
                  <a:lnTo>
                    <a:pt x="12" y="262"/>
                  </a:lnTo>
                  <a:lnTo>
                    <a:pt x="27" y="218"/>
                  </a:lnTo>
                  <a:lnTo>
                    <a:pt x="48" y="176"/>
                  </a:lnTo>
                  <a:lnTo>
                    <a:pt x="74" y="138"/>
                  </a:lnTo>
                  <a:lnTo>
                    <a:pt x="103" y="104"/>
                  </a:lnTo>
                  <a:lnTo>
                    <a:pt x="137" y="74"/>
                  </a:lnTo>
                  <a:lnTo>
                    <a:pt x="175" y="49"/>
                  </a:lnTo>
                  <a:lnTo>
                    <a:pt x="216" y="28"/>
                  </a:lnTo>
                  <a:lnTo>
                    <a:pt x="260" y="13"/>
                  </a:lnTo>
                  <a:lnTo>
                    <a:pt x="306" y="3"/>
                  </a:lnTo>
                  <a:lnTo>
                    <a:pt x="3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13"/>
            <p:cNvSpPr>
              <a:spLocks/>
            </p:cNvSpPr>
            <p:nvPr/>
          </p:nvSpPr>
          <p:spPr bwMode="auto">
            <a:xfrm>
              <a:off x="5939" y="3183"/>
              <a:ext cx="50" cy="87"/>
            </a:xfrm>
            <a:custGeom>
              <a:avLst/>
              <a:gdLst>
                <a:gd name="T0" fmla="*/ 100 w 201"/>
                <a:gd name="T1" fmla="*/ 0 h 349"/>
                <a:gd name="T2" fmla="*/ 124 w 201"/>
                <a:gd name="T3" fmla="*/ 2 h 349"/>
                <a:gd name="T4" fmla="*/ 145 w 201"/>
                <a:gd name="T5" fmla="*/ 11 h 349"/>
                <a:gd name="T6" fmla="*/ 164 w 201"/>
                <a:gd name="T7" fmla="*/ 22 h 349"/>
                <a:gd name="T8" fmla="*/ 179 w 201"/>
                <a:gd name="T9" fmla="*/ 37 h 349"/>
                <a:gd name="T10" fmla="*/ 190 w 201"/>
                <a:gd name="T11" fmla="*/ 56 h 349"/>
                <a:gd name="T12" fmla="*/ 199 w 201"/>
                <a:gd name="T13" fmla="*/ 78 h 349"/>
                <a:gd name="T14" fmla="*/ 201 w 201"/>
                <a:gd name="T15" fmla="*/ 101 h 349"/>
                <a:gd name="T16" fmla="*/ 201 w 201"/>
                <a:gd name="T17" fmla="*/ 248 h 349"/>
                <a:gd name="T18" fmla="*/ 199 w 201"/>
                <a:gd name="T19" fmla="*/ 271 h 349"/>
                <a:gd name="T20" fmla="*/ 190 w 201"/>
                <a:gd name="T21" fmla="*/ 292 h 349"/>
                <a:gd name="T22" fmla="*/ 179 w 201"/>
                <a:gd name="T23" fmla="*/ 311 h 349"/>
                <a:gd name="T24" fmla="*/ 164 w 201"/>
                <a:gd name="T25" fmla="*/ 326 h 349"/>
                <a:gd name="T26" fmla="*/ 145 w 201"/>
                <a:gd name="T27" fmla="*/ 338 h 349"/>
                <a:gd name="T28" fmla="*/ 124 w 201"/>
                <a:gd name="T29" fmla="*/ 346 h 349"/>
                <a:gd name="T30" fmla="*/ 100 w 201"/>
                <a:gd name="T31" fmla="*/ 349 h 349"/>
                <a:gd name="T32" fmla="*/ 77 w 201"/>
                <a:gd name="T33" fmla="*/ 346 h 349"/>
                <a:gd name="T34" fmla="*/ 56 w 201"/>
                <a:gd name="T35" fmla="*/ 338 h 349"/>
                <a:gd name="T36" fmla="*/ 37 w 201"/>
                <a:gd name="T37" fmla="*/ 326 h 349"/>
                <a:gd name="T38" fmla="*/ 22 w 201"/>
                <a:gd name="T39" fmla="*/ 311 h 349"/>
                <a:gd name="T40" fmla="*/ 11 w 201"/>
                <a:gd name="T41" fmla="*/ 292 h 349"/>
                <a:gd name="T42" fmla="*/ 2 w 201"/>
                <a:gd name="T43" fmla="*/ 271 h 349"/>
                <a:gd name="T44" fmla="*/ 0 w 201"/>
                <a:gd name="T45" fmla="*/ 248 h 349"/>
                <a:gd name="T46" fmla="*/ 0 w 201"/>
                <a:gd name="T47" fmla="*/ 101 h 349"/>
                <a:gd name="T48" fmla="*/ 2 w 201"/>
                <a:gd name="T49" fmla="*/ 78 h 349"/>
                <a:gd name="T50" fmla="*/ 11 w 201"/>
                <a:gd name="T51" fmla="*/ 56 h 349"/>
                <a:gd name="T52" fmla="*/ 22 w 201"/>
                <a:gd name="T53" fmla="*/ 37 h 349"/>
                <a:gd name="T54" fmla="*/ 37 w 201"/>
                <a:gd name="T55" fmla="*/ 22 h 349"/>
                <a:gd name="T56" fmla="*/ 56 w 201"/>
                <a:gd name="T57" fmla="*/ 11 h 349"/>
                <a:gd name="T58" fmla="*/ 77 w 201"/>
                <a:gd name="T59" fmla="*/ 2 h 349"/>
                <a:gd name="T60" fmla="*/ 100 w 201"/>
                <a:gd name="T61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1" h="349">
                  <a:moveTo>
                    <a:pt x="100" y="0"/>
                  </a:moveTo>
                  <a:lnTo>
                    <a:pt x="124" y="2"/>
                  </a:lnTo>
                  <a:lnTo>
                    <a:pt x="145" y="11"/>
                  </a:lnTo>
                  <a:lnTo>
                    <a:pt x="164" y="22"/>
                  </a:lnTo>
                  <a:lnTo>
                    <a:pt x="179" y="37"/>
                  </a:lnTo>
                  <a:lnTo>
                    <a:pt x="190" y="56"/>
                  </a:lnTo>
                  <a:lnTo>
                    <a:pt x="199" y="78"/>
                  </a:lnTo>
                  <a:lnTo>
                    <a:pt x="201" y="101"/>
                  </a:lnTo>
                  <a:lnTo>
                    <a:pt x="201" y="248"/>
                  </a:lnTo>
                  <a:lnTo>
                    <a:pt x="199" y="271"/>
                  </a:lnTo>
                  <a:lnTo>
                    <a:pt x="190" y="292"/>
                  </a:lnTo>
                  <a:lnTo>
                    <a:pt x="179" y="311"/>
                  </a:lnTo>
                  <a:lnTo>
                    <a:pt x="164" y="326"/>
                  </a:lnTo>
                  <a:lnTo>
                    <a:pt x="145" y="338"/>
                  </a:lnTo>
                  <a:lnTo>
                    <a:pt x="124" y="346"/>
                  </a:lnTo>
                  <a:lnTo>
                    <a:pt x="100" y="349"/>
                  </a:lnTo>
                  <a:lnTo>
                    <a:pt x="77" y="346"/>
                  </a:lnTo>
                  <a:lnTo>
                    <a:pt x="56" y="338"/>
                  </a:lnTo>
                  <a:lnTo>
                    <a:pt x="37" y="326"/>
                  </a:lnTo>
                  <a:lnTo>
                    <a:pt x="22" y="311"/>
                  </a:lnTo>
                  <a:lnTo>
                    <a:pt x="11" y="292"/>
                  </a:lnTo>
                  <a:lnTo>
                    <a:pt x="2" y="271"/>
                  </a:lnTo>
                  <a:lnTo>
                    <a:pt x="0" y="248"/>
                  </a:lnTo>
                  <a:lnTo>
                    <a:pt x="0" y="101"/>
                  </a:lnTo>
                  <a:lnTo>
                    <a:pt x="2" y="78"/>
                  </a:lnTo>
                  <a:lnTo>
                    <a:pt x="11" y="56"/>
                  </a:lnTo>
                  <a:lnTo>
                    <a:pt x="22" y="37"/>
                  </a:lnTo>
                  <a:lnTo>
                    <a:pt x="37" y="22"/>
                  </a:lnTo>
                  <a:lnTo>
                    <a:pt x="56" y="11"/>
                  </a:lnTo>
                  <a:lnTo>
                    <a:pt x="77" y="2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714"/>
            <p:cNvSpPr>
              <a:spLocks/>
            </p:cNvSpPr>
            <p:nvPr/>
          </p:nvSpPr>
          <p:spPr bwMode="auto">
            <a:xfrm>
              <a:off x="5719" y="3403"/>
              <a:ext cx="87" cy="51"/>
            </a:xfrm>
            <a:custGeom>
              <a:avLst/>
              <a:gdLst>
                <a:gd name="T0" fmla="*/ 101 w 349"/>
                <a:gd name="T1" fmla="*/ 0 h 202"/>
                <a:gd name="T2" fmla="*/ 248 w 349"/>
                <a:gd name="T3" fmla="*/ 0 h 202"/>
                <a:gd name="T4" fmla="*/ 271 w 349"/>
                <a:gd name="T5" fmla="*/ 3 h 202"/>
                <a:gd name="T6" fmla="*/ 292 w 349"/>
                <a:gd name="T7" fmla="*/ 11 h 202"/>
                <a:gd name="T8" fmla="*/ 311 w 349"/>
                <a:gd name="T9" fmla="*/ 22 h 202"/>
                <a:gd name="T10" fmla="*/ 326 w 349"/>
                <a:gd name="T11" fmla="*/ 39 h 202"/>
                <a:gd name="T12" fmla="*/ 339 w 349"/>
                <a:gd name="T13" fmla="*/ 57 h 202"/>
                <a:gd name="T14" fmla="*/ 346 w 349"/>
                <a:gd name="T15" fmla="*/ 78 h 202"/>
                <a:gd name="T16" fmla="*/ 349 w 349"/>
                <a:gd name="T17" fmla="*/ 101 h 202"/>
                <a:gd name="T18" fmla="*/ 346 w 349"/>
                <a:gd name="T19" fmla="*/ 124 h 202"/>
                <a:gd name="T20" fmla="*/ 339 w 349"/>
                <a:gd name="T21" fmla="*/ 146 h 202"/>
                <a:gd name="T22" fmla="*/ 326 w 349"/>
                <a:gd name="T23" fmla="*/ 164 h 202"/>
                <a:gd name="T24" fmla="*/ 311 w 349"/>
                <a:gd name="T25" fmla="*/ 180 h 202"/>
                <a:gd name="T26" fmla="*/ 292 w 349"/>
                <a:gd name="T27" fmla="*/ 192 h 202"/>
                <a:gd name="T28" fmla="*/ 271 w 349"/>
                <a:gd name="T29" fmla="*/ 199 h 202"/>
                <a:gd name="T30" fmla="*/ 248 w 349"/>
                <a:gd name="T31" fmla="*/ 202 h 202"/>
                <a:gd name="T32" fmla="*/ 101 w 349"/>
                <a:gd name="T33" fmla="*/ 202 h 202"/>
                <a:gd name="T34" fmla="*/ 79 w 349"/>
                <a:gd name="T35" fmla="*/ 199 h 202"/>
                <a:gd name="T36" fmla="*/ 57 w 349"/>
                <a:gd name="T37" fmla="*/ 192 h 202"/>
                <a:gd name="T38" fmla="*/ 38 w 349"/>
                <a:gd name="T39" fmla="*/ 180 h 202"/>
                <a:gd name="T40" fmla="*/ 23 w 349"/>
                <a:gd name="T41" fmla="*/ 164 h 202"/>
                <a:gd name="T42" fmla="*/ 11 w 349"/>
                <a:gd name="T43" fmla="*/ 146 h 202"/>
                <a:gd name="T44" fmla="*/ 3 w 349"/>
                <a:gd name="T45" fmla="*/ 124 h 202"/>
                <a:gd name="T46" fmla="*/ 0 w 349"/>
                <a:gd name="T47" fmla="*/ 101 h 202"/>
                <a:gd name="T48" fmla="*/ 3 w 349"/>
                <a:gd name="T49" fmla="*/ 78 h 202"/>
                <a:gd name="T50" fmla="*/ 11 w 349"/>
                <a:gd name="T51" fmla="*/ 57 h 202"/>
                <a:gd name="T52" fmla="*/ 23 w 349"/>
                <a:gd name="T53" fmla="*/ 39 h 202"/>
                <a:gd name="T54" fmla="*/ 38 w 349"/>
                <a:gd name="T55" fmla="*/ 22 h 202"/>
                <a:gd name="T56" fmla="*/ 57 w 349"/>
                <a:gd name="T57" fmla="*/ 11 h 202"/>
                <a:gd name="T58" fmla="*/ 79 w 349"/>
                <a:gd name="T59" fmla="*/ 3 h 202"/>
                <a:gd name="T60" fmla="*/ 101 w 349"/>
                <a:gd name="T6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9" h="202">
                  <a:moveTo>
                    <a:pt x="101" y="0"/>
                  </a:moveTo>
                  <a:lnTo>
                    <a:pt x="248" y="0"/>
                  </a:lnTo>
                  <a:lnTo>
                    <a:pt x="271" y="3"/>
                  </a:lnTo>
                  <a:lnTo>
                    <a:pt x="292" y="11"/>
                  </a:lnTo>
                  <a:lnTo>
                    <a:pt x="311" y="22"/>
                  </a:lnTo>
                  <a:lnTo>
                    <a:pt x="326" y="39"/>
                  </a:lnTo>
                  <a:lnTo>
                    <a:pt x="339" y="57"/>
                  </a:lnTo>
                  <a:lnTo>
                    <a:pt x="346" y="78"/>
                  </a:lnTo>
                  <a:lnTo>
                    <a:pt x="349" y="101"/>
                  </a:lnTo>
                  <a:lnTo>
                    <a:pt x="346" y="124"/>
                  </a:lnTo>
                  <a:lnTo>
                    <a:pt x="339" y="146"/>
                  </a:lnTo>
                  <a:lnTo>
                    <a:pt x="326" y="164"/>
                  </a:lnTo>
                  <a:lnTo>
                    <a:pt x="311" y="180"/>
                  </a:lnTo>
                  <a:lnTo>
                    <a:pt x="292" y="192"/>
                  </a:lnTo>
                  <a:lnTo>
                    <a:pt x="271" y="199"/>
                  </a:lnTo>
                  <a:lnTo>
                    <a:pt x="248" y="202"/>
                  </a:lnTo>
                  <a:lnTo>
                    <a:pt x="101" y="202"/>
                  </a:lnTo>
                  <a:lnTo>
                    <a:pt x="79" y="199"/>
                  </a:lnTo>
                  <a:lnTo>
                    <a:pt x="57" y="192"/>
                  </a:lnTo>
                  <a:lnTo>
                    <a:pt x="38" y="180"/>
                  </a:lnTo>
                  <a:lnTo>
                    <a:pt x="23" y="164"/>
                  </a:lnTo>
                  <a:lnTo>
                    <a:pt x="11" y="146"/>
                  </a:lnTo>
                  <a:lnTo>
                    <a:pt x="3" y="124"/>
                  </a:lnTo>
                  <a:lnTo>
                    <a:pt x="0" y="101"/>
                  </a:lnTo>
                  <a:lnTo>
                    <a:pt x="3" y="78"/>
                  </a:lnTo>
                  <a:lnTo>
                    <a:pt x="11" y="57"/>
                  </a:lnTo>
                  <a:lnTo>
                    <a:pt x="23" y="39"/>
                  </a:lnTo>
                  <a:lnTo>
                    <a:pt x="38" y="22"/>
                  </a:lnTo>
                  <a:lnTo>
                    <a:pt x="57" y="11"/>
                  </a:lnTo>
                  <a:lnTo>
                    <a:pt x="79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15"/>
            <p:cNvSpPr>
              <a:spLocks/>
            </p:cNvSpPr>
            <p:nvPr/>
          </p:nvSpPr>
          <p:spPr bwMode="auto">
            <a:xfrm>
              <a:off x="6122" y="3403"/>
              <a:ext cx="87" cy="51"/>
            </a:xfrm>
            <a:custGeom>
              <a:avLst/>
              <a:gdLst>
                <a:gd name="T0" fmla="*/ 101 w 349"/>
                <a:gd name="T1" fmla="*/ 0 h 202"/>
                <a:gd name="T2" fmla="*/ 248 w 349"/>
                <a:gd name="T3" fmla="*/ 0 h 202"/>
                <a:gd name="T4" fmla="*/ 270 w 349"/>
                <a:gd name="T5" fmla="*/ 3 h 202"/>
                <a:gd name="T6" fmla="*/ 292 w 349"/>
                <a:gd name="T7" fmla="*/ 11 h 202"/>
                <a:gd name="T8" fmla="*/ 311 w 349"/>
                <a:gd name="T9" fmla="*/ 22 h 202"/>
                <a:gd name="T10" fmla="*/ 326 w 349"/>
                <a:gd name="T11" fmla="*/ 39 h 202"/>
                <a:gd name="T12" fmla="*/ 338 w 349"/>
                <a:gd name="T13" fmla="*/ 57 h 202"/>
                <a:gd name="T14" fmla="*/ 345 w 349"/>
                <a:gd name="T15" fmla="*/ 78 h 202"/>
                <a:gd name="T16" fmla="*/ 349 w 349"/>
                <a:gd name="T17" fmla="*/ 101 h 202"/>
                <a:gd name="T18" fmla="*/ 345 w 349"/>
                <a:gd name="T19" fmla="*/ 124 h 202"/>
                <a:gd name="T20" fmla="*/ 338 w 349"/>
                <a:gd name="T21" fmla="*/ 146 h 202"/>
                <a:gd name="T22" fmla="*/ 326 w 349"/>
                <a:gd name="T23" fmla="*/ 164 h 202"/>
                <a:gd name="T24" fmla="*/ 311 w 349"/>
                <a:gd name="T25" fmla="*/ 180 h 202"/>
                <a:gd name="T26" fmla="*/ 292 w 349"/>
                <a:gd name="T27" fmla="*/ 192 h 202"/>
                <a:gd name="T28" fmla="*/ 270 w 349"/>
                <a:gd name="T29" fmla="*/ 199 h 202"/>
                <a:gd name="T30" fmla="*/ 248 w 349"/>
                <a:gd name="T31" fmla="*/ 202 h 202"/>
                <a:gd name="T32" fmla="*/ 101 w 349"/>
                <a:gd name="T33" fmla="*/ 202 h 202"/>
                <a:gd name="T34" fmla="*/ 78 w 349"/>
                <a:gd name="T35" fmla="*/ 199 h 202"/>
                <a:gd name="T36" fmla="*/ 57 w 349"/>
                <a:gd name="T37" fmla="*/ 192 h 202"/>
                <a:gd name="T38" fmla="*/ 38 w 349"/>
                <a:gd name="T39" fmla="*/ 180 h 202"/>
                <a:gd name="T40" fmla="*/ 23 w 349"/>
                <a:gd name="T41" fmla="*/ 164 h 202"/>
                <a:gd name="T42" fmla="*/ 10 w 349"/>
                <a:gd name="T43" fmla="*/ 146 h 202"/>
                <a:gd name="T44" fmla="*/ 3 w 349"/>
                <a:gd name="T45" fmla="*/ 124 h 202"/>
                <a:gd name="T46" fmla="*/ 0 w 349"/>
                <a:gd name="T47" fmla="*/ 101 h 202"/>
                <a:gd name="T48" fmla="*/ 3 w 349"/>
                <a:gd name="T49" fmla="*/ 78 h 202"/>
                <a:gd name="T50" fmla="*/ 10 w 349"/>
                <a:gd name="T51" fmla="*/ 57 h 202"/>
                <a:gd name="T52" fmla="*/ 23 w 349"/>
                <a:gd name="T53" fmla="*/ 39 h 202"/>
                <a:gd name="T54" fmla="*/ 38 w 349"/>
                <a:gd name="T55" fmla="*/ 22 h 202"/>
                <a:gd name="T56" fmla="*/ 57 w 349"/>
                <a:gd name="T57" fmla="*/ 11 h 202"/>
                <a:gd name="T58" fmla="*/ 78 w 349"/>
                <a:gd name="T59" fmla="*/ 3 h 202"/>
                <a:gd name="T60" fmla="*/ 101 w 349"/>
                <a:gd name="T6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9" h="202">
                  <a:moveTo>
                    <a:pt x="101" y="0"/>
                  </a:moveTo>
                  <a:lnTo>
                    <a:pt x="248" y="0"/>
                  </a:lnTo>
                  <a:lnTo>
                    <a:pt x="270" y="3"/>
                  </a:lnTo>
                  <a:lnTo>
                    <a:pt x="292" y="11"/>
                  </a:lnTo>
                  <a:lnTo>
                    <a:pt x="311" y="22"/>
                  </a:lnTo>
                  <a:lnTo>
                    <a:pt x="326" y="39"/>
                  </a:lnTo>
                  <a:lnTo>
                    <a:pt x="338" y="57"/>
                  </a:lnTo>
                  <a:lnTo>
                    <a:pt x="345" y="78"/>
                  </a:lnTo>
                  <a:lnTo>
                    <a:pt x="349" y="101"/>
                  </a:lnTo>
                  <a:lnTo>
                    <a:pt x="345" y="124"/>
                  </a:lnTo>
                  <a:lnTo>
                    <a:pt x="338" y="146"/>
                  </a:lnTo>
                  <a:lnTo>
                    <a:pt x="326" y="164"/>
                  </a:lnTo>
                  <a:lnTo>
                    <a:pt x="311" y="180"/>
                  </a:lnTo>
                  <a:lnTo>
                    <a:pt x="292" y="192"/>
                  </a:lnTo>
                  <a:lnTo>
                    <a:pt x="270" y="199"/>
                  </a:lnTo>
                  <a:lnTo>
                    <a:pt x="248" y="202"/>
                  </a:lnTo>
                  <a:lnTo>
                    <a:pt x="101" y="202"/>
                  </a:lnTo>
                  <a:lnTo>
                    <a:pt x="78" y="199"/>
                  </a:lnTo>
                  <a:lnTo>
                    <a:pt x="57" y="192"/>
                  </a:lnTo>
                  <a:lnTo>
                    <a:pt x="38" y="180"/>
                  </a:lnTo>
                  <a:lnTo>
                    <a:pt x="23" y="164"/>
                  </a:lnTo>
                  <a:lnTo>
                    <a:pt x="10" y="146"/>
                  </a:lnTo>
                  <a:lnTo>
                    <a:pt x="3" y="124"/>
                  </a:lnTo>
                  <a:lnTo>
                    <a:pt x="0" y="101"/>
                  </a:lnTo>
                  <a:lnTo>
                    <a:pt x="3" y="78"/>
                  </a:lnTo>
                  <a:lnTo>
                    <a:pt x="10" y="57"/>
                  </a:lnTo>
                  <a:lnTo>
                    <a:pt x="23" y="39"/>
                  </a:lnTo>
                  <a:lnTo>
                    <a:pt x="38" y="22"/>
                  </a:lnTo>
                  <a:lnTo>
                    <a:pt x="57" y="11"/>
                  </a:lnTo>
                  <a:lnTo>
                    <a:pt x="78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716"/>
            <p:cNvSpPr>
              <a:spLocks/>
            </p:cNvSpPr>
            <p:nvPr/>
          </p:nvSpPr>
          <p:spPr bwMode="auto">
            <a:xfrm>
              <a:off x="6080" y="3241"/>
              <a:ext cx="75" cy="76"/>
            </a:xfrm>
            <a:custGeom>
              <a:avLst/>
              <a:gdLst>
                <a:gd name="T0" fmla="*/ 215 w 304"/>
                <a:gd name="T1" fmla="*/ 0 h 305"/>
                <a:gd name="T2" fmla="*/ 237 w 304"/>
                <a:gd name="T3" fmla="*/ 5 h 305"/>
                <a:gd name="T4" fmla="*/ 257 w 304"/>
                <a:gd name="T5" fmla="*/ 15 h 305"/>
                <a:gd name="T6" fmla="*/ 275 w 304"/>
                <a:gd name="T7" fmla="*/ 29 h 305"/>
                <a:gd name="T8" fmla="*/ 289 w 304"/>
                <a:gd name="T9" fmla="*/ 48 h 305"/>
                <a:gd name="T10" fmla="*/ 300 w 304"/>
                <a:gd name="T11" fmla="*/ 68 h 305"/>
                <a:gd name="T12" fmla="*/ 304 w 304"/>
                <a:gd name="T13" fmla="*/ 90 h 305"/>
                <a:gd name="T14" fmla="*/ 304 w 304"/>
                <a:gd name="T15" fmla="*/ 112 h 305"/>
                <a:gd name="T16" fmla="*/ 300 w 304"/>
                <a:gd name="T17" fmla="*/ 133 h 305"/>
                <a:gd name="T18" fmla="*/ 289 w 304"/>
                <a:gd name="T19" fmla="*/ 154 h 305"/>
                <a:gd name="T20" fmla="*/ 275 w 304"/>
                <a:gd name="T21" fmla="*/ 172 h 305"/>
                <a:gd name="T22" fmla="*/ 171 w 304"/>
                <a:gd name="T23" fmla="*/ 276 h 305"/>
                <a:gd name="T24" fmla="*/ 156 w 304"/>
                <a:gd name="T25" fmla="*/ 289 h 305"/>
                <a:gd name="T26" fmla="*/ 138 w 304"/>
                <a:gd name="T27" fmla="*/ 298 h 305"/>
                <a:gd name="T28" fmla="*/ 120 w 304"/>
                <a:gd name="T29" fmla="*/ 303 h 305"/>
                <a:gd name="T30" fmla="*/ 100 w 304"/>
                <a:gd name="T31" fmla="*/ 305 h 305"/>
                <a:gd name="T32" fmla="*/ 82 w 304"/>
                <a:gd name="T33" fmla="*/ 303 h 305"/>
                <a:gd name="T34" fmla="*/ 62 w 304"/>
                <a:gd name="T35" fmla="*/ 298 h 305"/>
                <a:gd name="T36" fmla="*/ 45 w 304"/>
                <a:gd name="T37" fmla="*/ 289 h 305"/>
                <a:gd name="T38" fmla="*/ 29 w 304"/>
                <a:gd name="T39" fmla="*/ 276 h 305"/>
                <a:gd name="T40" fmla="*/ 15 w 304"/>
                <a:gd name="T41" fmla="*/ 258 h 305"/>
                <a:gd name="T42" fmla="*/ 6 w 304"/>
                <a:gd name="T43" fmla="*/ 237 h 305"/>
                <a:gd name="T44" fmla="*/ 0 w 304"/>
                <a:gd name="T45" fmla="*/ 216 h 305"/>
                <a:gd name="T46" fmla="*/ 0 w 304"/>
                <a:gd name="T47" fmla="*/ 194 h 305"/>
                <a:gd name="T48" fmla="*/ 6 w 304"/>
                <a:gd name="T49" fmla="*/ 172 h 305"/>
                <a:gd name="T50" fmla="*/ 15 w 304"/>
                <a:gd name="T51" fmla="*/ 152 h 305"/>
                <a:gd name="T52" fmla="*/ 29 w 304"/>
                <a:gd name="T53" fmla="*/ 133 h 305"/>
                <a:gd name="T54" fmla="*/ 133 w 304"/>
                <a:gd name="T55" fmla="*/ 29 h 305"/>
                <a:gd name="T56" fmla="*/ 152 w 304"/>
                <a:gd name="T57" fmla="*/ 15 h 305"/>
                <a:gd name="T58" fmla="*/ 171 w 304"/>
                <a:gd name="T59" fmla="*/ 5 h 305"/>
                <a:gd name="T60" fmla="*/ 193 w 304"/>
                <a:gd name="T61" fmla="*/ 0 h 305"/>
                <a:gd name="T62" fmla="*/ 215 w 304"/>
                <a:gd name="T6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4" h="305">
                  <a:moveTo>
                    <a:pt x="215" y="0"/>
                  </a:moveTo>
                  <a:lnTo>
                    <a:pt x="237" y="5"/>
                  </a:lnTo>
                  <a:lnTo>
                    <a:pt x="257" y="15"/>
                  </a:lnTo>
                  <a:lnTo>
                    <a:pt x="275" y="29"/>
                  </a:lnTo>
                  <a:lnTo>
                    <a:pt x="289" y="48"/>
                  </a:lnTo>
                  <a:lnTo>
                    <a:pt x="300" y="68"/>
                  </a:lnTo>
                  <a:lnTo>
                    <a:pt x="304" y="90"/>
                  </a:lnTo>
                  <a:lnTo>
                    <a:pt x="304" y="112"/>
                  </a:lnTo>
                  <a:lnTo>
                    <a:pt x="300" y="133"/>
                  </a:lnTo>
                  <a:lnTo>
                    <a:pt x="289" y="154"/>
                  </a:lnTo>
                  <a:lnTo>
                    <a:pt x="275" y="172"/>
                  </a:lnTo>
                  <a:lnTo>
                    <a:pt x="171" y="276"/>
                  </a:lnTo>
                  <a:lnTo>
                    <a:pt x="156" y="289"/>
                  </a:lnTo>
                  <a:lnTo>
                    <a:pt x="138" y="298"/>
                  </a:lnTo>
                  <a:lnTo>
                    <a:pt x="120" y="303"/>
                  </a:lnTo>
                  <a:lnTo>
                    <a:pt x="100" y="305"/>
                  </a:lnTo>
                  <a:lnTo>
                    <a:pt x="82" y="303"/>
                  </a:lnTo>
                  <a:lnTo>
                    <a:pt x="62" y="298"/>
                  </a:lnTo>
                  <a:lnTo>
                    <a:pt x="45" y="289"/>
                  </a:lnTo>
                  <a:lnTo>
                    <a:pt x="29" y="276"/>
                  </a:lnTo>
                  <a:lnTo>
                    <a:pt x="15" y="258"/>
                  </a:lnTo>
                  <a:lnTo>
                    <a:pt x="6" y="237"/>
                  </a:lnTo>
                  <a:lnTo>
                    <a:pt x="0" y="216"/>
                  </a:lnTo>
                  <a:lnTo>
                    <a:pt x="0" y="194"/>
                  </a:lnTo>
                  <a:lnTo>
                    <a:pt x="6" y="172"/>
                  </a:lnTo>
                  <a:lnTo>
                    <a:pt x="15" y="152"/>
                  </a:lnTo>
                  <a:lnTo>
                    <a:pt x="29" y="133"/>
                  </a:lnTo>
                  <a:lnTo>
                    <a:pt x="133" y="29"/>
                  </a:lnTo>
                  <a:lnTo>
                    <a:pt x="152" y="15"/>
                  </a:lnTo>
                  <a:lnTo>
                    <a:pt x="171" y="5"/>
                  </a:lnTo>
                  <a:lnTo>
                    <a:pt x="193" y="0"/>
                  </a:lnTo>
                  <a:lnTo>
                    <a:pt x="2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717"/>
            <p:cNvSpPr>
              <a:spLocks/>
            </p:cNvSpPr>
            <p:nvPr/>
          </p:nvSpPr>
          <p:spPr bwMode="auto">
            <a:xfrm>
              <a:off x="5773" y="3241"/>
              <a:ext cx="76" cy="76"/>
            </a:xfrm>
            <a:custGeom>
              <a:avLst/>
              <a:gdLst>
                <a:gd name="T0" fmla="*/ 111 w 303"/>
                <a:gd name="T1" fmla="*/ 0 h 305"/>
                <a:gd name="T2" fmla="*/ 133 w 303"/>
                <a:gd name="T3" fmla="*/ 5 h 305"/>
                <a:gd name="T4" fmla="*/ 153 w 303"/>
                <a:gd name="T5" fmla="*/ 15 h 305"/>
                <a:gd name="T6" fmla="*/ 171 w 303"/>
                <a:gd name="T7" fmla="*/ 29 h 305"/>
                <a:gd name="T8" fmla="*/ 275 w 303"/>
                <a:gd name="T9" fmla="*/ 133 h 305"/>
                <a:gd name="T10" fmla="*/ 289 w 303"/>
                <a:gd name="T11" fmla="*/ 152 h 305"/>
                <a:gd name="T12" fmla="*/ 298 w 303"/>
                <a:gd name="T13" fmla="*/ 172 h 305"/>
                <a:gd name="T14" fmla="*/ 303 w 303"/>
                <a:gd name="T15" fmla="*/ 194 h 305"/>
                <a:gd name="T16" fmla="*/ 303 w 303"/>
                <a:gd name="T17" fmla="*/ 216 h 305"/>
                <a:gd name="T18" fmla="*/ 298 w 303"/>
                <a:gd name="T19" fmla="*/ 237 h 305"/>
                <a:gd name="T20" fmla="*/ 289 w 303"/>
                <a:gd name="T21" fmla="*/ 258 h 305"/>
                <a:gd name="T22" fmla="*/ 275 w 303"/>
                <a:gd name="T23" fmla="*/ 276 h 305"/>
                <a:gd name="T24" fmla="*/ 259 w 303"/>
                <a:gd name="T25" fmla="*/ 289 h 305"/>
                <a:gd name="T26" fmla="*/ 242 w 303"/>
                <a:gd name="T27" fmla="*/ 298 h 305"/>
                <a:gd name="T28" fmla="*/ 223 w 303"/>
                <a:gd name="T29" fmla="*/ 303 h 305"/>
                <a:gd name="T30" fmla="*/ 204 w 303"/>
                <a:gd name="T31" fmla="*/ 305 h 305"/>
                <a:gd name="T32" fmla="*/ 184 w 303"/>
                <a:gd name="T33" fmla="*/ 303 h 305"/>
                <a:gd name="T34" fmla="*/ 166 w 303"/>
                <a:gd name="T35" fmla="*/ 298 h 305"/>
                <a:gd name="T36" fmla="*/ 148 w 303"/>
                <a:gd name="T37" fmla="*/ 289 h 305"/>
                <a:gd name="T38" fmla="*/ 133 w 303"/>
                <a:gd name="T39" fmla="*/ 276 h 305"/>
                <a:gd name="T40" fmla="*/ 29 w 303"/>
                <a:gd name="T41" fmla="*/ 172 h 305"/>
                <a:gd name="T42" fmla="*/ 15 w 303"/>
                <a:gd name="T43" fmla="*/ 154 h 305"/>
                <a:gd name="T44" fmla="*/ 4 w 303"/>
                <a:gd name="T45" fmla="*/ 133 h 305"/>
                <a:gd name="T46" fmla="*/ 0 w 303"/>
                <a:gd name="T47" fmla="*/ 112 h 305"/>
                <a:gd name="T48" fmla="*/ 0 w 303"/>
                <a:gd name="T49" fmla="*/ 90 h 305"/>
                <a:gd name="T50" fmla="*/ 4 w 303"/>
                <a:gd name="T51" fmla="*/ 68 h 305"/>
                <a:gd name="T52" fmla="*/ 15 w 303"/>
                <a:gd name="T53" fmla="*/ 48 h 305"/>
                <a:gd name="T54" fmla="*/ 29 w 303"/>
                <a:gd name="T55" fmla="*/ 29 h 305"/>
                <a:gd name="T56" fmla="*/ 47 w 303"/>
                <a:gd name="T57" fmla="*/ 15 h 305"/>
                <a:gd name="T58" fmla="*/ 67 w 303"/>
                <a:gd name="T59" fmla="*/ 5 h 305"/>
                <a:gd name="T60" fmla="*/ 89 w 303"/>
                <a:gd name="T61" fmla="*/ 0 h 305"/>
                <a:gd name="T62" fmla="*/ 111 w 303"/>
                <a:gd name="T6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3" h="305">
                  <a:moveTo>
                    <a:pt x="111" y="0"/>
                  </a:moveTo>
                  <a:lnTo>
                    <a:pt x="133" y="5"/>
                  </a:lnTo>
                  <a:lnTo>
                    <a:pt x="153" y="15"/>
                  </a:lnTo>
                  <a:lnTo>
                    <a:pt x="171" y="29"/>
                  </a:lnTo>
                  <a:lnTo>
                    <a:pt x="275" y="133"/>
                  </a:lnTo>
                  <a:lnTo>
                    <a:pt x="289" y="152"/>
                  </a:lnTo>
                  <a:lnTo>
                    <a:pt x="298" y="172"/>
                  </a:lnTo>
                  <a:lnTo>
                    <a:pt x="303" y="194"/>
                  </a:lnTo>
                  <a:lnTo>
                    <a:pt x="303" y="216"/>
                  </a:lnTo>
                  <a:lnTo>
                    <a:pt x="298" y="237"/>
                  </a:lnTo>
                  <a:lnTo>
                    <a:pt x="289" y="258"/>
                  </a:lnTo>
                  <a:lnTo>
                    <a:pt x="275" y="276"/>
                  </a:lnTo>
                  <a:lnTo>
                    <a:pt x="259" y="289"/>
                  </a:lnTo>
                  <a:lnTo>
                    <a:pt x="242" y="298"/>
                  </a:lnTo>
                  <a:lnTo>
                    <a:pt x="223" y="303"/>
                  </a:lnTo>
                  <a:lnTo>
                    <a:pt x="204" y="305"/>
                  </a:lnTo>
                  <a:lnTo>
                    <a:pt x="184" y="303"/>
                  </a:lnTo>
                  <a:lnTo>
                    <a:pt x="166" y="298"/>
                  </a:lnTo>
                  <a:lnTo>
                    <a:pt x="148" y="289"/>
                  </a:lnTo>
                  <a:lnTo>
                    <a:pt x="133" y="276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4" y="133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4" y="68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7" y="15"/>
                  </a:lnTo>
                  <a:lnTo>
                    <a:pt x="67" y="5"/>
                  </a:lnTo>
                  <a:lnTo>
                    <a:pt x="89" y="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718"/>
            <p:cNvSpPr>
              <a:spLocks/>
            </p:cNvSpPr>
            <p:nvPr/>
          </p:nvSpPr>
          <p:spPr bwMode="auto">
            <a:xfrm>
              <a:off x="5688" y="3884"/>
              <a:ext cx="846" cy="92"/>
            </a:xfrm>
            <a:custGeom>
              <a:avLst/>
              <a:gdLst>
                <a:gd name="T0" fmla="*/ 65 w 3386"/>
                <a:gd name="T1" fmla="*/ 0 h 368"/>
                <a:gd name="T2" fmla="*/ 3322 w 3386"/>
                <a:gd name="T3" fmla="*/ 0 h 368"/>
                <a:gd name="T4" fmla="*/ 3339 w 3386"/>
                <a:gd name="T5" fmla="*/ 2 h 368"/>
                <a:gd name="T6" fmla="*/ 3354 w 3386"/>
                <a:gd name="T7" fmla="*/ 9 h 368"/>
                <a:gd name="T8" fmla="*/ 3367 w 3386"/>
                <a:gd name="T9" fmla="*/ 18 h 368"/>
                <a:gd name="T10" fmla="*/ 3378 w 3386"/>
                <a:gd name="T11" fmla="*/ 32 h 368"/>
                <a:gd name="T12" fmla="*/ 3384 w 3386"/>
                <a:gd name="T13" fmla="*/ 47 h 368"/>
                <a:gd name="T14" fmla="*/ 3386 w 3386"/>
                <a:gd name="T15" fmla="*/ 65 h 368"/>
                <a:gd name="T16" fmla="*/ 3386 w 3386"/>
                <a:gd name="T17" fmla="*/ 303 h 368"/>
                <a:gd name="T18" fmla="*/ 3384 w 3386"/>
                <a:gd name="T19" fmla="*/ 320 h 368"/>
                <a:gd name="T20" fmla="*/ 3378 w 3386"/>
                <a:gd name="T21" fmla="*/ 336 h 368"/>
                <a:gd name="T22" fmla="*/ 3367 w 3386"/>
                <a:gd name="T23" fmla="*/ 349 h 368"/>
                <a:gd name="T24" fmla="*/ 3354 w 3386"/>
                <a:gd name="T25" fmla="*/ 359 h 368"/>
                <a:gd name="T26" fmla="*/ 3339 w 3386"/>
                <a:gd name="T27" fmla="*/ 366 h 368"/>
                <a:gd name="T28" fmla="*/ 3322 w 3386"/>
                <a:gd name="T29" fmla="*/ 368 h 368"/>
                <a:gd name="T30" fmla="*/ 65 w 3386"/>
                <a:gd name="T31" fmla="*/ 368 h 368"/>
                <a:gd name="T32" fmla="*/ 47 w 3386"/>
                <a:gd name="T33" fmla="*/ 366 h 368"/>
                <a:gd name="T34" fmla="*/ 32 w 3386"/>
                <a:gd name="T35" fmla="*/ 359 h 368"/>
                <a:gd name="T36" fmla="*/ 19 w 3386"/>
                <a:gd name="T37" fmla="*/ 349 h 368"/>
                <a:gd name="T38" fmla="*/ 9 w 3386"/>
                <a:gd name="T39" fmla="*/ 336 h 368"/>
                <a:gd name="T40" fmla="*/ 2 w 3386"/>
                <a:gd name="T41" fmla="*/ 320 h 368"/>
                <a:gd name="T42" fmla="*/ 0 w 3386"/>
                <a:gd name="T43" fmla="*/ 303 h 368"/>
                <a:gd name="T44" fmla="*/ 0 w 3386"/>
                <a:gd name="T45" fmla="*/ 65 h 368"/>
                <a:gd name="T46" fmla="*/ 2 w 3386"/>
                <a:gd name="T47" fmla="*/ 47 h 368"/>
                <a:gd name="T48" fmla="*/ 9 w 3386"/>
                <a:gd name="T49" fmla="*/ 32 h 368"/>
                <a:gd name="T50" fmla="*/ 19 w 3386"/>
                <a:gd name="T51" fmla="*/ 18 h 368"/>
                <a:gd name="T52" fmla="*/ 32 w 3386"/>
                <a:gd name="T53" fmla="*/ 9 h 368"/>
                <a:gd name="T54" fmla="*/ 47 w 3386"/>
                <a:gd name="T55" fmla="*/ 2 h 368"/>
                <a:gd name="T56" fmla="*/ 65 w 3386"/>
                <a:gd name="T5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86" h="368">
                  <a:moveTo>
                    <a:pt x="65" y="0"/>
                  </a:moveTo>
                  <a:lnTo>
                    <a:pt x="3322" y="0"/>
                  </a:lnTo>
                  <a:lnTo>
                    <a:pt x="3339" y="2"/>
                  </a:lnTo>
                  <a:lnTo>
                    <a:pt x="3354" y="9"/>
                  </a:lnTo>
                  <a:lnTo>
                    <a:pt x="3367" y="18"/>
                  </a:lnTo>
                  <a:lnTo>
                    <a:pt x="3378" y="32"/>
                  </a:lnTo>
                  <a:lnTo>
                    <a:pt x="3384" y="47"/>
                  </a:lnTo>
                  <a:lnTo>
                    <a:pt x="3386" y="65"/>
                  </a:lnTo>
                  <a:lnTo>
                    <a:pt x="3386" y="303"/>
                  </a:lnTo>
                  <a:lnTo>
                    <a:pt x="3384" y="320"/>
                  </a:lnTo>
                  <a:lnTo>
                    <a:pt x="3378" y="336"/>
                  </a:lnTo>
                  <a:lnTo>
                    <a:pt x="3367" y="349"/>
                  </a:lnTo>
                  <a:lnTo>
                    <a:pt x="3354" y="359"/>
                  </a:lnTo>
                  <a:lnTo>
                    <a:pt x="3339" y="366"/>
                  </a:lnTo>
                  <a:lnTo>
                    <a:pt x="3322" y="368"/>
                  </a:lnTo>
                  <a:lnTo>
                    <a:pt x="65" y="368"/>
                  </a:lnTo>
                  <a:lnTo>
                    <a:pt x="47" y="366"/>
                  </a:lnTo>
                  <a:lnTo>
                    <a:pt x="32" y="359"/>
                  </a:lnTo>
                  <a:lnTo>
                    <a:pt x="19" y="349"/>
                  </a:lnTo>
                  <a:lnTo>
                    <a:pt x="9" y="336"/>
                  </a:lnTo>
                  <a:lnTo>
                    <a:pt x="2" y="320"/>
                  </a:lnTo>
                  <a:lnTo>
                    <a:pt x="0" y="303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2"/>
                  </a:lnTo>
                  <a:lnTo>
                    <a:pt x="19" y="18"/>
                  </a:lnTo>
                  <a:lnTo>
                    <a:pt x="32" y="9"/>
                  </a:lnTo>
                  <a:lnTo>
                    <a:pt x="47" y="2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719"/>
            <p:cNvSpPr>
              <a:spLocks/>
            </p:cNvSpPr>
            <p:nvPr/>
          </p:nvSpPr>
          <p:spPr bwMode="auto">
            <a:xfrm>
              <a:off x="6180" y="3647"/>
              <a:ext cx="346" cy="202"/>
            </a:xfrm>
            <a:custGeom>
              <a:avLst/>
              <a:gdLst>
                <a:gd name="T0" fmla="*/ 426 w 1384"/>
                <a:gd name="T1" fmla="*/ 2 h 805"/>
                <a:gd name="T2" fmla="*/ 443 w 1384"/>
                <a:gd name="T3" fmla="*/ 20 h 805"/>
                <a:gd name="T4" fmla="*/ 662 w 1384"/>
                <a:gd name="T5" fmla="*/ 617 h 805"/>
                <a:gd name="T6" fmla="*/ 681 w 1384"/>
                <a:gd name="T7" fmla="*/ 630 h 805"/>
                <a:gd name="T8" fmla="*/ 703 w 1384"/>
                <a:gd name="T9" fmla="*/ 630 h 805"/>
                <a:gd name="T10" fmla="*/ 722 w 1384"/>
                <a:gd name="T11" fmla="*/ 617 h 805"/>
                <a:gd name="T12" fmla="*/ 942 w 1384"/>
                <a:gd name="T13" fmla="*/ 20 h 805"/>
                <a:gd name="T14" fmla="*/ 957 w 1384"/>
                <a:gd name="T15" fmla="*/ 3 h 805"/>
                <a:gd name="T16" fmla="*/ 980 w 1384"/>
                <a:gd name="T17" fmla="*/ 1 h 805"/>
                <a:gd name="T18" fmla="*/ 1169 w 1384"/>
                <a:gd name="T19" fmla="*/ 31 h 805"/>
                <a:gd name="T20" fmla="*/ 1241 w 1384"/>
                <a:gd name="T21" fmla="*/ 66 h 805"/>
                <a:gd name="T22" fmla="*/ 1301 w 1384"/>
                <a:gd name="T23" fmla="*/ 116 h 805"/>
                <a:gd name="T24" fmla="*/ 1346 w 1384"/>
                <a:gd name="T25" fmla="*/ 179 h 805"/>
                <a:gd name="T26" fmla="*/ 1374 w 1384"/>
                <a:gd name="T27" fmla="*/ 251 h 805"/>
                <a:gd name="T28" fmla="*/ 1384 w 1384"/>
                <a:gd name="T29" fmla="*/ 330 h 805"/>
                <a:gd name="T30" fmla="*/ 1382 w 1384"/>
                <a:gd name="T31" fmla="*/ 775 h 805"/>
                <a:gd name="T32" fmla="*/ 1365 w 1384"/>
                <a:gd name="T33" fmla="*/ 796 h 805"/>
                <a:gd name="T34" fmla="*/ 1339 w 1384"/>
                <a:gd name="T35" fmla="*/ 805 h 805"/>
                <a:gd name="T36" fmla="*/ 31 w 1384"/>
                <a:gd name="T37" fmla="*/ 802 h 805"/>
                <a:gd name="T38" fmla="*/ 9 w 1384"/>
                <a:gd name="T39" fmla="*/ 787 h 805"/>
                <a:gd name="T40" fmla="*/ 0 w 1384"/>
                <a:gd name="T41" fmla="*/ 760 h 805"/>
                <a:gd name="T42" fmla="*/ 2 w 1384"/>
                <a:gd name="T43" fmla="*/ 291 h 805"/>
                <a:gd name="T44" fmla="*/ 23 w 1384"/>
                <a:gd name="T45" fmla="*/ 215 h 805"/>
                <a:gd name="T46" fmla="*/ 60 w 1384"/>
                <a:gd name="T47" fmla="*/ 147 h 805"/>
                <a:gd name="T48" fmla="*/ 112 w 1384"/>
                <a:gd name="T49" fmla="*/ 89 h 805"/>
                <a:gd name="T50" fmla="*/ 179 w 1384"/>
                <a:gd name="T51" fmla="*/ 47 h 805"/>
                <a:gd name="T52" fmla="*/ 219 w 1384"/>
                <a:gd name="T53" fmla="*/ 31 h 805"/>
                <a:gd name="T54" fmla="*/ 243 w 1384"/>
                <a:gd name="T55" fmla="*/ 27 h 805"/>
                <a:gd name="T56" fmla="*/ 281 w 1384"/>
                <a:gd name="T57" fmla="*/ 21 h 805"/>
                <a:gd name="T58" fmla="*/ 325 w 1384"/>
                <a:gd name="T59" fmla="*/ 13 h 805"/>
                <a:gd name="T60" fmla="*/ 367 w 1384"/>
                <a:gd name="T61" fmla="*/ 7 h 805"/>
                <a:gd name="T62" fmla="*/ 400 w 1384"/>
                <a:gd name="T63" fmla="*/ 2 h 805"/>
                <a:gd name="T64" fmla="*/ 414 w 1384"/>
                <a:gd name="T65" fmla="*/ 0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4" h="805">
                  <a:moveTo>
                    <a:pt x="414" y="0"/>
                  </a:moveTo>
                  <a:lnTo>
                    <a:pt x="426" y="2"/>
                  </a:lnTo>
                  <a:lnTo>
                    <a:pt x="436" y="9"/>
                  </a:lnTo>
                  <a:lnTo>
                    <a:pt x="443" y="20"/>
                  </a:lnTo>
                  <a:lnTo>
                    <a:pt x="656" y="607"/>
                  </a:lnTo>
                  <a:lnTo>
                    <a:pt x="662" y="617"/>
                  </a:lnTo>
                  <a:lnTo>
                    <a:pt x="671" y="625"/>
                  </a:lnTo>
                  <a:lnTo>
                    <a:pt x="681" y="630"/>
                  </a:lnTo>
                  <a:lnTo>
                    <a:pt x="692" y="631"/>
                  </a:lnTo>
                  <a:lnTo>
                    <a:pt x="703" y="630"/>
                  </a:lnTo>
                  <a:lnTo>
                    <a:pt x="714" y="625"/>
                  </a:lnTo>
                  <a:lnTo>
                    <a:pt x="722" y="617"/>
                  </a:lnTo>
                  <a:lnTo>
                    <a:pt x="728" y="607"/>
                  </a:lnTo>
                  <a:lnTo>
                    <a:pt x="942" y="20"/>
                  </a:lnTo>
                  <a:lnTo>
                    <a:pt x="948" y="10"/>
                  </a:lnTo>
                  <a:lnTo>
                    <a:pt x="957" y="3"/>
                  </a:lnTo>
                  <a:lnTo>
                    <a:pt x="969" y="0"/>
                  </a:lnTo>
                  <a:lnTo>
                    <a:pt x="980" y="1"/>
                  </a:lnTo>
                  <a:lnTo>
                    <a:pt x="1168" y="31"/>
                  </a:lnTo>
                  <a:lnTo>
                    <a:pt x="1169" y="31"/>
                  </a:lnTo>
                  <a:lnTo>
                    <a:pt x="1206" y="47"/>
                  </a:lnTo>
                  <a:lnTo>
                    <a:pt x="1241" y="66"/>
                  </a:lnTo>
                  <a:lnTo>
                    <a:pt x="1272" y="89"/>
                  </a:lnTo>
                  <a:lnTo>
                    <a:pt x="1301" y="116"/>
                  </a:lnTo>
                  <a:lnTo>
                    <a:pt x="1324" y="146"/>
                  </a:lnTo>
                  <a:lnTo>
                    <a:pt x="1346" y="179"/>
                  </a:lnTo>
                  <a:lnTo>
                    <a:pt x="1362" y="214"/>
                  </a:lnTo>
                  <a:lnTo>
                    <a:pt x="1374" y="251"/>
                  </a:lnTo>
                  <a:lnTo>
                    <a:pt x="1382" y="290"/>
                  </a:lnTo>
                  <a:lnTo>
                    <a:pt x="1384" y="330"/>
                  </a:lnTo>
                  <a:lnTo>
                    <a:pt x="1384" y="760"/>
                  </a:lnTo>
                  <a:lnTo>
                    <a:pt x="1382" y="775"/>
                  </a:lnTo>
                  <a:lnTo>
                    <a:pt x="1376" y="787"/>
                  </a:lnTo>
                  <a:lnTo>
                    <a:pt x="1365" y="796"/>
                  </a:lnTo>
                  <a:lnTo>
                    <a:pt x="1353" y="802"/>
                  </a:lnTo>
                  <a:lnTo>
                    <a:pt x="1339" y="805"/>
                  </a:lnTo>
                  <a:lnTo>
                    <a:pt x="46" y="805"/>
                  </a:lnTo>
                  <a:lnTo>
                    <a:pt x="31" y="802"/>
                  </a:lnTo>
                  <a:lnTo>
                    <a:pt x="19" y="796"/>
                  </a:lnTo>
                  <a:lnTo>
                    <a:pt x="9" y="787"/>
                  </a:lnTo>
                  <a:lnTo>
                    <a:pt x="2" y="775"/>
                  </a:lnTo>
                  <a:lnTo>
                    <a:pt x="0" y="760"/>
                  </a:lnTo>
                  <a:lnTo>
                    <a:pt x="0" y="331"/>
                  </a:lnTo>
                  <a:lnTo>
                    <a:pt x="2" y="291"/>
                  </a:lnTo>
                  <a:lnTo>
                    <a:pt x="11" y="252"/>
                  </a:lnTo>
                  <a:lnTo>
                    <a:pt x="23" y="215"/>
                  </a:lnTo>
                  <a:lnTo>
                    <a:pt x="39" y="180"/>
                  </a:lnTo>
                  <a:lnTo>
                    <a:pt x="60" y="147"/>
                  </a:lnTo>
                  <a:lnTo>
                    <a:pt x="85" y="117"/>
                  </a:lnTo>
                  <a:lnTo>
                    <a:pt x="112" y="89"/>
                  </a:lnTo>
                  <a:lnTo>
                    <a:pt x="144" y="66"/>
                  </a:lnTo>
                  <a:lnTo>
                    <a:pt x="179" y="47"/>
                  </a:lnTo>
                  <a:lnTo>
                    <a:pt x="216" y="31"/>
                  </a:lnTo>
                  <a:lnTo>
                    <a:pt x="219" y="31"/>
                  </a:lnTo>
                  <a:lnTo>
                    <a:pt x="229" y="29"/>
                  </a:lnTo>
                  <a:lnTo>
                    <a:pt x="243" y="27"/>
                  </a:lnTo>
                  <a:lnTo>
                    <a:pt x="260" y="24"/>
                  </a:lnTo>
                  <a:lnTo>
                    <a:pt x="281" y="21"/>
                  </a:lnTo>
                  <a:lnTo>
                    <a:pt x="303" y="17"/>
                  </a:lnTo>
                  <a:lnTo>
                    <a:pt x="325" y="13"/>
                  </a:lnTo>
                  <a:lnTo>
                    <a:pt x="347" y="10"/>
                  </a:lnTo>
                  <a:lnTo>
                    <a:pt x="367" y="7"/>
                  </a:lnTo>
                  <a:lnTo>
                    <a:pt x="386" y="4"/>
                  </a:lnTo>
                  <a:lnTo>
                    <a:pt x="400" y="2"/>
                  </a:lnTo>
                  <a:lnTo>
                    <a:pt x="409" y="0"/>
                  </a:lnTo>
                  <a:lnTo>
                    <a:pt x="4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720"/>
            <p:cNvSpPr>
              <a:spLocks/>
            </p:cNvSpPr>
            <p:nvPr/>
          </p:nvSpPr>
          <p:spPr bwMode="auto">
            <a:xfrm>
              <a:off x="5817" y="3282"/>
              <a:ext cx="295" cy="295"/>
            </a:xfrm>
            <a:custGeom>
              <a:avLst/>
              <a:gdLst>
                <a:gd name="T0" fmla="*/ 650 w 1179"/>
                <a:gd name="T1" fmla="*/ 3 h 1179"/>
                <a:gd name="T2" fmla="*/ 765 w 1179"/>
                <a:gd name="T3" fmla="*/ 27 h 1179"/>
                <a:gd name="T4" fmla="*/ 870 w 1179"/>
                <a:gd name="T5" fmla="*/ 72 h 1179"/>
                <a:gd name="T6" fmla="*/ 964 w 1179"/>
                <a:gd name="T7" fmla="*/ 135 h 1179"/>
                <a:gd name="T8" fmla="*/ 1044 w 1179"/>
                <a:gd name="T9" fmla="*/ 216 h 1179"/>
                <a:gd name="T10" fmla="*/ 1107 w 1179"/>
                <a:gd name="T11" fmla="*/ 309 h 1179"/>
                <a:gd name="T12" fmla="*/ 1152 w 1179"/>
                <a:gd name="T13" fmla="*/ 415 h 1179"/>
                <a:gd name="T14" fmla="*/ 1176 w 1179"/>
                <a:gd name="T15" fmla="*/ 531 h 1179"/>
                <a:gd name="T16" fmla="*/ 1176 w 1179"/>
                <a:gd name="T17" fmla="*/ 644 h 1179"/>
                <a:gd name="T18" fmla="*/ 1157 w 1179"/>
                <a:gd name="T19" fmla="*/ 748 h 1179"/>
                <a:gd name="T20" fmla="*/ 1120 w 1179"/>
                <a:gd name="T21" fmla="*/ 846 h 1179"/>
                <a:gd name="T22" fmla="*/ 1068 w 1179"/>
                <a:gd name="T23" fmla="*/ 936 h 1179"/>
                <a:gd name="T24" fmla="*/ 1000 w 1179"/>
                <a:gd name="T25" fmla="*/ 1015 h 1179"/>
                <a:gd name="T26" fmla="*/ 918 w 1179"/>
                <a:gd name="T27" fmla="*/ 1081 h 1179"/>
                <a:gd name="T28" fmla="*/ 905 w 1179"/>
                <a:gd name="T29" fmla="*/ 1179 h 1179"/>
                <a:gd name="T30" fmla="*/ 787 w 1179"/>
                <a:gd name="T31" fmla="*/ 786 h 1179"/>
                <a:gd name="T32" fmla="*/ 786 w 1179"/>
                <a:gd name="T33" fmla="*/ 756 h 1179"/>
                <a:gd name="T34" fmla="*/ 773 w 1179"/>
                <a:gd name="T35" fmla="*/ 728 h 1179"/>
                <a:gd name="T36" fmla="*/ 748 w 1179"/>
                <a:gd name="T37" fmla="*/ 708 h 1179"/>
                <a:gd name="T38" fmla="*/ 717 w 1179"/>
                <a:gd name="T39" fmla="*/ 702 h 1179"/>
                <a:gd name="T40" fmla="*/ 446 w 1179"/>
                <a:gd name="T41" fmla="*/ 704 h 1179"/>
                <a:gd name="T42" fmla="*/ 417 w 1179"/>
                <a:gd name="T43" fmla="*/ 716 h 1179"/>
                <a:gd name="T44" fmla="*/ 398 w 1179"/>
                <a:gd name="T45" fmla="*/ 741 h 1179"/>
                <a:gd name="T46" fmla="*/ 391 w 1179"/>
                <a:gd name="T47" fmla="*/ 771 h 1179"/>
                <a:gd name="T48" fmla="*/ 468 w 1179"/>
                <a:gd name="T49" fmla="*/ 1179 h 1179"/>
                <a:gd name="T50" fmla="*/ 268 w 1179"/>
                <a:gd name="T51" fmla="*/ 1132 h 1179"/>
                <a:gd name="T52" fmla="*/ 219 w 1179"/>
                <a:gd name="T53" fmla="*/ 1050 h 1179"/>
                <a:gd name="T54" fmla="*/ 144 w 1179"/>
                <a:gd name="T55" fmla="*/ 977 h 1179"/>
                <a:gd name="T56" fmla="*/ 83 w 1179"/>
                <a:gd name="T57" fmla="*/ 893 h 1179"/>
                <a:gd name="T58" fmla="*/ 38 w 1179"/>
                <a:gd name="T59" fmla="*/ 798 h 1179"/>
                <a:gd name="T60" fmla="*/ 10 w 1179"/>
                <a:gd name="T61" fmla="*/ 697 h 1179"/>
                <a:gd name="T62" fmla="*/ 0 w 1179"/>
                <a:gd name="T63" fmla="*/ 591 h 1179"/>
                <a:gd name="T64" fmla="*/ 12 w 1179"/>
                <a:gd name="T65" fmla="*/ 472 h 1179"/>
                <a:gd name="T66" fmla="*/ 47 w 1179"/>
                <a:gd name="T67" fmla="*/ 362 h 1179"/>
                <a:gd name="T68" fmla="*/ 101 w 1179"/>
                <a:gd name="T69" fmla="*/ 261 h 1179"/>
                <a:gd name="T70" fmla="*/ 173 w 1179"/>
                <a:gd name="T71" fmla="*/ 173 h 1179"/>
                <a:gd name="T72" fmla="*/ 260 w 1179"/>
                <a:gd name="T73" fmla="*/ 101 h 1179"/>
                <a:gd name="T74" fmla="*/ 361 w 1179"/>
                <a:gd name="T75" fmla="*/ 46 h 1179"/>
                <a:gd name="T76" fmla="*/ 471 w 1179"/>
                <a:gd name="T77" fmla="*/ 12 h 1179"/>
                <a:gd name="T78" fmla="*/ 589 w 1179"/>
                <a:gd name="T79" fmla="*/ 0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79" h="1179">
                  <a:moveTo>
                    <a:pt x="589" y="0"/>
                  </a:moveTo>
                  <a:lnTo>
                    <a:pt x="650" y="3"/>
                  </a:lnTo>
                  <a:lnTo>
                    <a:pt x="708" y="12"/>
                  </a:lnTo>
                  <a:lnTo>
                    <a:pt x="765" y="27"/>
                  </a:lnTo>
                  <a:lnTo>
                    <a:pt x="818" y="46"/>
                  </a:lnTo>
                  <a:lnTo>
                    <a:pt x="870" y="72"/>
                  </a:lnTo>
                  <a:lnTo>
                    <a:pt x="919" y="101"/>
                  </a:lnTo>
                  <a:lnTo>
                    <a:pt x="964" y="135"/>
                  </a:lnTo>
                  <a:lnTo>
                    <a:pt x="1006" y="173"/>
                  </a:lnTo>
                  <a:lnTo>
                    <a:pt x="1044" y="216"/>
                  </a:lnTo>
                  <a:lnTo>
                    <a:pt x="1078" y="261"/>
                  </a:lnTo>
                  <a:lnTo>
                    <a:pt x="1107" y="309"/>
                  </a:lnTo>
                  <a:lnTo>
                    <a:pt x="1132" y="362"/>
                  </a:lnTo>
                  <a:lnTo>
                    <a:pt x="1152" y="415"/>
                  </a:lnTo>
                  <a:lnTo>
                    <a:pt x="1167" y="472"/>
                  </a:lnTo>
                  <a:lnTo>
                    <a:pt x="1176" y="531"/>
                  </a:lnTo>
                  <a:lnTo>
                    <a:pt x="1179" y="591"/>
                  </a:lnTo>
                  <a:lnTo>
                    <a:pt x="1176" y="644"/>
                  </a:lnTo>
                  <a:lnTo>
                    <a:pt x="1169" y="697"/>
                  </a:lnTo>
                  <a:lnTo>
                    <a:pt x="1157" y="748"/>
                  </a:lnTo>
                  <a:lnTo>
                    <a:pt x="1141" y="798"/>
                  </a:lnTo>
                  <a:lnTo>
                    <a:pt x="1120" y="846"/>
                  </a:lnTo>
                  <a:lnTo>
                    <a:pt x="1096" y="893"/>
                  </a:lnTo>
                  <a:lnTo>
                    <a:pt x="1068" y="936"/>
                  </a:lnTo>
                  <a:lnTo>
                    <a:pt x="1035" y="977"/>
                  </a:lnTo>
                  <a:lnTo>
                    <a:pt x="1000" y="1015"/>
                  </a:lnTo>
                  <a:lnTo>
                    <a:pt x="960" y="1050"/>
                  </a:lnTo>
                  <a:lnTo>
                    <a:pt x="918" y="1081"/>
                  </a:lnTo>
                  <a:lnTo>
                    <a:pt x="911" y="1132"/>
                  </a:lnTo>
                  <a:lnTo>
                    <a:pt x="905" y="1179"/>
                  </a:lnTo>
                  <a:lnTo>
                    <a:pt x="711" y="1179"/>
                  </a:lnTo>
                  <a:lnTo>
                    <a:pt x="787" y="786"/>
                  </a:lnTo>
                  <a:lnTo>
                    <a:pt x="788" y="771"/>
                  </a:lnTo>
                  <a:lnTo>
                    <a:pt x="786" y="756"/>
                  </a:lnTo>
                  <a:lnTo>
                    <a:pt x="781" y="741"/>
                  </a:lnTo>
                  <a:lnTo>
                    <a:pt x="773" y="728"/>
                  </a:lnTo>
                  <a:lnTo>
                    <a:pt x="762" y="716"/>
                  </a:lnTo>
                  <a:lnTo>
                    <a:pt x="748" y="708"/>
                  </a:lnTo>
                  <a:lnTo>
                    <a:pt x="733" y="704"/>
                  </a:lnTo>
                  <a:lnTo>
                    <a:pt x="717" y="702"/>
                  </a:lnTo>
                  <a:lnTo>
                    <a:pt x="462" y="702"/>
                  </a:lnTo>
                  <a:lnTo>
                    <a:pt x="446" y="704"/>
                  </a:lnTo>
                  <a:lnTo>
                    <a:pt x="431" y="708"/>
                  </a:lnTo>
                  <a:lnTo>
                    <a:pt x="417" y="716"/>
                  </a:lnTo>
                  <a:lnTo>
                    <a:pt x="406" y="728"/>
                  </a:lnTo>
                  <a:lnTo>
                    <a:pt x="398" y="741"/>
                  </a:lnTo>
                  <a:lnTo>
                    <a:pt x="393" y="756"/>
                  </a:lnTo>
                  <a:lnTo>
                    <a:pt x="391" y="771"/>
                  </a:lnTo>
                  <a:lnTo>
                    <a:pt x="392" y="786"/>
                  </a:lnTo>
                  <a:lnTo>
                    <a:pt x="468" y="1179"/>
                  </a:lnTo>
                  <a:lnTo>
                    <a:pt x="274" y="1179"/>
                  </a:lnTo>
                  <a:lnTo>
                    <a:pt x="268" y="1132"/>
                  </a:lnTo>
                  <a:lnTo>
                    <a:pt x="261" y="1081"/>
                  </a:lnTo>
                  <a:lnTo>
                    <a:pt x="219" y="1050"/>
                  </a:lnTo>
                  <a:lnTo>
                    <a:pt x="179" y="1015"/>
                  </a:lnTo>
                  <a:lnTo>
                    <a:pt x="144" y="977"/>
                  </a:lnTo>
                  <a:lnTo>
                    <a:pt x="111" y="936"/>
                  </a:lnTo>
                  <a:lnTo>
                    <a:pt x="83" y="893"/>
                  </a:lnTo>
                  <a:lnTo>
                    <a:pt x="59" y="846"/>
                  </a:lnTo>
                  <a:lnTo>
                    <a:pt x="38" y="798"/>
                  </a:lnTo>
                  <a:lnTo>
                    <a:pt x="22" y="748"/>
                  </a:lnTo>
                  <a:lnTo>
                    <a:pt x="10" y="697"/>
                  </a:lnTo>
                  <a:lnTo>
                    <a:pt x="3" y="644"/>
                  </a:lnTo>
                  <a:lnTo>
                    <a:pt x="0" y="591"/>
                  </a:lnTo>
                  <a:lnTo>
                    <a:pt x="3" y="531"/>
                  </a:lnTo>
                  <a:lnTo>
                    <a:pt x="12" y="472"/>
                  </a:lnTo>
                  <a:lnTo>
                    <a:pt x="27" y="415"/>
                  </a:lnTo>
                  <a:lnTo>
                    <a:pt x="47" y="362"/>
                  </a:lnTo>
                  <a:lnTo>
                    <a:pt x="72" y="309"/>
                  </a:lnTo>
                  <a:lnTo>
                    <a:pt x="101" y="261"/>
                  </a:lnTo>
                  <a:lnTo>
                    <a:pt x="135" y="216"/>
                  </a:lnTo>
                  <a:lnTo>
                    <a:pt x="173" y="173"/>
                  </a:lnTo>
                  <a:lnTo>
                    <a:pt x="215" y="135"/>
                  </a:lnTo>
                  <a:lnTo>
                    <a:pt x="260" y="101"/>
                  </a:lnTo>
                  <a:lnTo>
                    <a:pt x="309" y="72"/>
                  </a:lnTo>
                  <a:lnTo>
                    <a:pt x="361" y="46"/>
                  </a:lnTo>
                  <a:lnTo>
                    <a:pt x="414" y="27"/>
                  </a:lnTo>
                  <a:lnTo>
                    <a:pt x="471" y="12"/>
                  </a:lnTo>
                  <a:lnTo>
                    <a:pt x="529" y="3"/>
                  </a:lnTo>
                  <a:lnTo>
                    <a:pt x="5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721"/>
            <p:cNvSpPr>
              <a:spLocks/>
            </p:cNvSpPr>
            <p:nvPr/>
          </p:nvSpPr>
          <p:spPr bwMode="auto">
            <a:xfrm>
              <a:off x="5890" y="3612"/>
              <a:ext cx="149" cy="21"/>
            </a:xfrm>
            <a:custGeom>
              <a:avLst/>
              <a:gdLst>
                <a:gd name="T0" fmla="*/ 0 w 595"/>
                <a:gd name="T1" fmla="*/ 0 h 82"/>
                <a:gd name="T2" fmla="*/ 595 w 595"/>
                <a:gd name="T3" fmla="*/ 0 h 82"/>
                <a:gd name="T4" fmla="*/ 593 w 595"/>
                <a:gd name="T5" fmla="*/ 21 h 82"/>
                <a:gd name="T6" fmla="*/ 591 w 595"/>
                <a:gd name="T7" fmla="*/ 38 h 82"/>
                <a:gd name="T8" fmla="*/ 590 w 595"/>
                <a:gd name="T9" fmla="*/ 53 h 82"/>
                <a:gd name="T10" fmla="*/ 588 w 595"/>
                <a:gd name="T11" fmla="*/ 82 h 82"/>
                <a:gd name="T12" fmla="*/ 7 w 595"/>
                <a:gd name="T13" fmla="*/ 82 h 82"/>
                <a:gd name="T14" fmla="*/ 5 w 595"/>
                <a:gd name="T15" fmla="*/ 53 h 82"/>
                <a:gd name="T16" fmla="*/ 4 w 595"/>
                <a:gd name="T17" fmla="*/ 38 h 82"/>
                <a:gd name="T18" fmla="*/ 2 w 595"/>
                <a:gd name="T19" fmla="*/ 21 h 82"/>
                <a:gd name="T20" fmla="*/ 0 w 595"/>
                <a:gd name="T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5" h="82">
                  <a:moveTo>
                    <a:pt x="0" y="0"/>
                  </a:moveTo>
                  <a:lnTo>
                    <a:pt x="595" y="0"/>
                  </a:lnTo>
                  <a:lnTo>
                    <a:pt x="593" y="21"/>
                  </a:lnTo>
                  <a:lnTo>
                    <a:pt x="591" y="38"/>
                  </a:lnTo>
                  <a:lnTo>
                    <a:pt x="590" y="53"/>
                  </a:lnTo>
                  <a:lnTo>
                    <a:pt x="588" y="82"/>
                  </a:lnTo>
                  <a:lnTo>
                    <a:pt x="7" y="82"/>
                  </a:lnTo>
                  <a:lnTo>
                    <a:pt x="5" y="53"/>
                  </a:lnTo>
                  <a:lnTo>
                    <a:pt x="4" y="38"/>
                  </a:lnTo>
                  <a:lnTo>
                    <a:pt x="2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722"/>
            <p:cNvSpPr>
              <a:spLocks/>
            </p:cNvSpPr>
            <p:nvPr/>
          </p:nvSpPr>
          <p:spPr bwMode="auto">
            <a:xfrm>
              <a:off x="5954" y="3493"/>
              <a:ext cx="21" cy="54"/>
            </a:xfrm>
            <a:custGeom>
              <a:avLst/>
              <a:gdLst>
                <a:gd name="T0" fmla="*/ 0 w 83"/>
                <a:gd name="T1" fmla="*/ 0 h 217"/>
                <a:gd name="T2" fmla="*/ 83 w 83"/>
                <a:gd name="T3" fmla="*/ 0 h 217"/>
                <a:gd name="T4" fmla="*/ 41 w 83"/>
                <a:gd name="T5" fmla="*/ 217 h 217"/>
                <a:gd name="T6" fmla="*/ 0 w 8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17">
                  <a:moveTo>
                    <a:pt x="0" y="0"/>
                  </a:moveTo>
                  <a:lnTo>
                    <a:pt x="83" y="0"/>
                  </a:lnTo>
                  <a:lnTo>
                    <a:pt x="41" y="2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723"/>
            <p:cNvSpPr>
              <a:spLocks/>
            </p:cNvSpPr>
            <p:nvPr/>
          </p:nvSpPr>
          <p:spPr bwMode="auto">
            <a:xfrm>
              <a:off x="5905" y="3669"/>
              <a:ext cx="119" cy="31"/>
            </a:xfrm>
            <a:custGeom>
              <a:avLst/>
              <a:gdLst>
                <a:gd name="T0" fmla="*/ 0 w 477"/>
                <a:gd name="T1" fmla="*/ 0 h 126"/>
                <a:gd name="T2" fmla="*/ 477 w 477"/>
                <a:gd name="T3" fmla="*/ 0 h 126"/>
                <a:gd name="T4" fmla="*/ 453 w 477"/>
                <a:gd name="T5" fmla="*/ 32 h 126"/>
                <a:gd name="T6" fmla="*/ 425 w 477"/>
                <a:gd name="T7" fmla="*/ 59 h 126"/>
                <a:gd name="T8" fmla="*/ 394 w 477"/>
                <a:gd name="T9" fmla="*/ 82 h 126"/>
                <a:gd name="T10" fmla="*/ 359 w 477"/>
                <a:gd name="T11" fmla="*/ 101 h 126"/>
                <a:gd name="T12" fmla="*/ 322 w 477"/>
                <a:gd name="T13" fmla="*/ 114 h 126"/>
                <a:gd name="T14" fmla="*/ 281 w 477"/>
                <a:gd name="T15" fmla="*/ 123 h 126"/>
                <a:gd name="T16" fmla="*/ 238 w 477"/>
                <a:gd name="T17" fmla="*/ 126 h 126"/>
                <a:gd name="T18" fmla="*/ 196 w 477"/>
                <a:gd name="T19" fmla="*/ 123 h 126"/>
                <a:gd name="T20" fmla="*/ 156 w 477"/>
                <a:gd name="T21" fmla="*/ 114 h 126"/>
                <a:gd name="T22" fmla="*/ 118 w 477"/>
                <a:gd name="T23" fmla="*/ 101 h 126"/>
                <a:gd name="T24" fmla="*/ 83 w 477"/>
                <a:gd name="T25" fmla="*/ 82 h 126"/>
                <a:gd name="T26" fmla="*/ 52 w 477"/>
                <a:gd name="T27" fmla="*/ 59 h 126"/>
                <a:gd name="T28" fmla="*/ 24 w 477"/>
                <a:gd name="T29" fmla="*/ 32 h 126"/>
                <a:gd name="T30" fmla="*/ 0 w 477"/>
                <a:gd name="T3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7" h="126">
                  <a:moveTo>
                    <a:pt x="0" y="0"/>
                  </a:moveTo>
                  <a:lnTo>
                    <a:pt x="477" y="0"/>
                  </a:lnTo>
                  <a:lnTo>
                    <a:pt x="453" y="32"/>
                  </a:lnTo>
                  <a:lnTo>
                    <a:pt x="425" y="59"/>
                  </a:lnTo>
                  <a:lnTo>
                    <a:pt x="394" y="82"/>
                  </a:lnTo>
                  <a:lnTo>
                    <a:pt x="359" y="101"/>
                  </a:lnTo>
                  <a:lnTo>
                    <a:pt x="322" y="114"/>
                  </a:lnTo>
                  <a:lnTo>
                    <a:pt x="281" y="123"/>
                  </a:lnTo>
                  <a:lnTo>
                    <a:pt x="238" y="126"/>
                  </a:lnTo>
                  <a:lnTo>
                    <a:pt x="196" y="123"/>
                  </a:lnTo>
                  <a:lnTo>
                    <a:pt x="156" y="114"/>
                  </a:lnTo>
                  <a:lnTo>
                    <a:pt x="118" y="101"/>
                  </a:lnTo>
                  <a:lnTo>
                    <a:pt x="83" y="82"/>
                  </a:lnTo>
                  <a:lnTo>
                    <a:pt x="52" y="59"/>
                  </a:lnTo>
                  <a:lnTo>
                    <a:pt x="24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724"/>
            <p:cNvSpPr>
              <a:spLocks/>
            </p:cNvSpPr>
            <p:nvPr/>
          </p:nvSpPr>
          <p:spPr bwMode="auto">
            <a:xfrm>
              <a:off x="6330" y="3641"/>
              <a:ext cx="46" cy="118"/>
            </a:xfrm>
            <a:custGeom>
              <a:avLst/>
              <a:gdLst>
                <a:gd name="T0" fmla="*/ 44 w 184"/>
                <a:gd name="T1" fmla="*/ 0 h 473"/>
                <a:gd name="T2" fmla="*/ 138 w 184"/>
                <a:gd name="T3" fmla="*/ 0 h 473"/>
                <a:gd name="T4" fmla="*/ 151 w 184"/>
                <a:gd name="T5" fmla="*/ 2 h 473"/>
                <a:gd name="T6" fmla="*/ 162 w 184"/>
                <a:gd name="T7" fmla="*/ 6 h 473"/>
                <a:gd name="T8" fmla="*/ 172 w 184"/>
                <a:gd name="T9" fmla="*/ 14 h 473"/>
                <a:gd name="T10" fmla="*/ 180 w 184"/>
                <a:gd name="T11" fmla="*/ 25 h 473"/>
                <a:gd name="T12" fmla="*/ 184 w 184"/>
                <a:gd name="T13" fmla="*/ 39 h 473"/>
                <a:gd name="T14" fmla="*/ 183 w 184"/>
                <a:gd name="T15" fmla="*/ 52 h 473"/>
                <a:gd name="T16" fmla="*/ 177 w 184"/>
                <a:gd name="T17" fmla="*/ 66 h 473"/>
                <a:gd name="T18" fmla="*/ 127 w 184"/>
                <a:gd name="T19" fmla="*/ 141 h 473"/>
                <a:gd name="T20" fmla="*/ 151 w 184"/>
                <a:gd name="T21" fmla="*/ 340 h 473"/>
                <a:gd name="T22" fmla="*/ 105 w 184"/>
                <a:gd name="T23" fmla="*/ 463 h 473"/>
                <a:gd name="T24" fmla="*/ 100 w 184"/>
                <a:gd name="T25" fmla="*/ 470 h 473"/>
                <a:gd name="T26" fmla="*/ 94 w 184"/>
                <a:gd name="T27" fmla="*/ 473 h 473"/>
                <a:gd name="T28" fmla="*/ 88 w 184"/>
                <a:gd name="T29" fmla="*/ 473 h 473"/>
                <a:gd name="T30" fmla="*/ 82 w 184"/>
                <a:gd name="T31" fmla="*/ 470 h 473"/>
                <a:gd name="T32" fmla="*/ 78 w 184"/>
                <a:gd name="T33" fmla="*/ 463 h 473"/>
                <a:gd name="T34" fmla="*/ 32 w 184"/>
                <a:gd name="T35" fmla="*/ 340 h 473"/>
                <a:gd name="T36" fmla="*/ 55 w 184"/>
                <a:gd name="T37" fmla="*/ 141 h 473"/>
                <a:gd name="T38" fmla="*/ 5 w 184"/>
                <a:gd name="T39" fmla="*/ 66 h 473"/>
                <a:gd name="T40" fmla="*/ 0 w 184"/>
                <a:gd name="T41" fmla="*/ 52 h 473"/>
                <a:gd name="T42" fmla="*/ 0 w 184"/>
                <a:gd name="T43" fmla="*/ 39 h 473"/>
                <a:gd name="T44" fmla="*/ 3 w 184"/>
                <a:gd name="T45" fmla="*/ 25 h 473"/>
                <a:gd name="T46" fmla="*/ 11 w 184"/>
                <a:gd name="T47" fmla="*/ 14 h 473"/>
                <a:gd name="T48" fmla="*/ 20 w 184"/>
                <a:gd name="T49" fmla="*/ 6 h 473"/>
                <a:gd name="T50" fmla="*/ 32 w 184"/>
                <a:gd name="T51" fmla="*/ 2 h 473"/>
                <a:gd name="T52" fmla="*/ 44 w 184"/>
                <a:gd name="T53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473">
                  <a:moveTo>
                    <a:pt x="44" y="0"/>
                  </a:moveTo>
                  <a:lnTo>
                    <a:pt x="138" y="0"/>
                  </a:lnTo>
                  <a:lnTo>
                    <a:pt x="151" y="2"/>
                  </a:lnTo>
                  <a:lnTo>
                    <a:pt x="162" y="6"/>
                  </a:lnTo>
                  <a:lnTo>
                    <a:pt x="172" y="14"/>
                  </a:lnTo>
                  <a:lnTo>
                    <a:pt x="180" y="25"/>
                  </a:lnTo>
                  <a:lnTo>
                    <a:pt x="184" y="39"/>
                  </a:lnTo>
                  <a:lnTo>
                    <a:pt x="183" y="52"/>
                  </a:lnTo>
                  <a:lnTo>
                    <a:pt x="177" y="66"/>
                  </a:lnTo>
                  <a:lnTo>
                    <a:pt x="127" y="141"/>
                  </a:lnTo>
                  <a:lnTo>
                    <a:pt x="151" y="340"/>
                  </a:lnTo>
                  <a:lnTo>
                    <a:pt x="105" y="463"/>
                  </a:lnTo>
                  <a:lnTo>
                    <a:pt x="100" y="470"/>
                  </a:lnTo>
                  <a:lnTo>
                    <a:pt x="94" y="473"/>
                  </a:lnTo>
                  <a:lnTo>
                    <a:pt x="88" y="473"/>
                  </a:lnTo>
                  <a:lnTo>
                    <a:pt x="82" y="470"/>
                  </a:lnTo>
                  <a:lnTo>
                    <a:pt x="78" y="463"/>
                  </a:lnTo>
                  <a:lnTo>
                    <a:pt x="32" y="340"/>
                  </a:lnTo>
                  <a:lnTo>
                    <a:pt x="55" y="141"/>
                  </a:lnTo>
                  <a:lnTo>
                    <a:pt x="5" y="66"/>
                  </a:lnTo>
                  <a:lnTo>
                    <a:pt x="0" y="52"/>
                  </a:lnTo>
                  <a:lnTo>
                    <a:pt x="0" y="39"/>
                  </a:lnTo>
                  <a:lnTo>
                    <a:pt x="3" y="25"/>
                  </a:lnTo>
                  <a:lnTo>
                    <a:pt x="11" y="14"/>
                  </a:lnTo>
                  <a:lnTo>
                    <a:pt x="20" y="6"/>
                  </a:lnTo>
                  <a:lnTo>
                    <a:pt x="32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988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8">
            <a:extLst>
              <a:ext uri="{FF2B5EF4-FFF2-40B4-BE49-F238E27FC236}">
                <a16:creationId xmlns:a16="http://schemas.microsoft.com/office/drawing/2014/main" xmlns="" id="{80685417-3F23-41A3-9F1C-7376274612E8}"/>
              </a:ext>
            </a:extLst>
          </p:cNvPr>
          <p:cNvSpPr/>
          <p:nvPr/>
        </p:nvSpPr>
        <p:spPr>
          <a:xfrm>
            <a:off x="419199" y="2796047"/>
            <a:ext cx="3808275" cy="1874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xmlns="" id="{6DF07437-FD51-4A11-9A5E-3B112D5BF500}"/>
              </a:ext>
            </a:extLst>
          </p:cNvPr>
          <p:cNvSpPr/>
          <p:nvPr/>
        </p:nvSpPr>
        <p:spPr>
          <a:xfrm>
            <a:off x="5936283" y="2786920"/>
            <a:ext cx="3550519" cy="1872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Group 60">
            <a:extLst>
              <a:ext uri="{FF2B5EF4-FFF2-40B4-BE49-F238E27FC236}">
                <a16:creationId xmlns:a16="http://schemas.microsoft.com/office/drawing/2014/main" xmlns="" id="{20EA24C2-E6FC-4848-9E71-B78511C55A4C}"/>
              </a:ext>
            </a:extLst>
          </p:cNvPr>
          <p:cNvGrpSpPr/>
          <p:nvPr/>
        </p:nvGrpSpPr>
        <p:grpSpPr>
          <a:xfrm>
            <a:off x="3642409" y="2080481"/>
            <a:ext cx="1171893" cy="3313016"/>
            <a:chOff x="2950590" y="2204216"/>
            <a:chExt cx="1442330" cy="3313016"/>
          </a:xfrm>
        </p:grpSpPr>
        <p:sp>
          <p:nvSpPr>
            <p:cNvPr id="9" name="Up-Down Arrow 47">
              <a:extLst>
                <a:ext uri="{FF2B5EF4-FFF2-40B4-BE49-F238E27FC236}">
                  <a16:creationId xmlns:a16="http://schemas.microsoft.com/office/drawing/2014/main" xmlns="" id="{D94EA5B1-1B6D-4D78-AED8-EE08A27AE94E}"/>
                </a:ext>
              </a:extLst>
            </p:cNvPr>
            <p:cNvSpPr/>
            <p:nvPr/>
          </p:nvSpPr>
          <p:spPr>
            <a:xfrm>
              <a:off x="2950590" y="2204864"/>
              <a:ext cx="1440160" cy="3312368"/>
            </a:xfrm>
            <a:prstGeom prst="up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Up-Down Arrow 45">
              <a:extLst>
                <a:ext uri="{FF2B5EF4-FFF2-40B4-BE49-F238E27FC236}">
                  <a16:creationId xmlns:a16="http://schemas.microsoft.com/office/drawing/2014/main" xmlns="" id="{D9C4E09F-4DA1-4F41-91D0-86BF2B9355F7}"/>
                </a:ext>
              </a:extLst>
            </p:cNvPr>
            <p:cNvSpPr/>
            <p:nvPr/>
          </p:nvSpPr>
          <p:spPr>
            <a:xfrm>
              <a:off x="2952760" y="2204216"/>
              <a:ext cx="720080" cy="2592288"/>
            </a:xfrm>
            <a:custGeom>
              <a:avLst/>
              <a:gdLst/>
              <a:ahLst/>
              <a:cxnLst/>
              <a:rect l="l" t="t" r="r" b="b"/>
              <a:pathLst>
                <a:path w="720080" h="2592288">
                  <a:moveTo>
                    <a:pt x="720080" y="0"/>
                  </a:moveTo>
                  <a:lnTo>
                    <a:pt x="720080" y="720080"/>
                  </a:lnTo>
                  <a:lnTo>
                    <a:pt x="720080" y="2592288"/>
                  </a:lnTo>
                  <a:lnTo>
                    <a:pt x="360040" y="2592288"/>
                  </a:lnTo>
                  <a:lnTo>
                    <a:pt x="360040" y="72008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Up-Down Arrow 45">
              <a:extLst>
                <a:ext uri="{FF2B5EF4-FFF2-40B4-BE49-F238E27FC236}">
                  <a16:creationId xmlns:a16="http://schemas.microsoft.com/office/drawing/2014/main" xmlns="" id="{D66DAB4F-0963-4FB0-8B50-D4256533801C}"/>
                </a:ext>
              </a:extLst>
            </p:cNvPr>
            <p:cNvSpPr/>
            <p:nvPr/>
          </p:nvSpPr>
          <p:spPr>
            <a:xfrm>
              <a:off x="3672840" y="2213742"/>
              <a:ext cx="720080" cy="720080"/>
            </a:xfrm>
            <a:custGeom>
              <a:avLst/>
              <a:gdLst/>
              <a:ahLst/>
              <a:cxnLst/>
              <a:rect l="l" t="t" r="r" b="b"/>
              <a:pathLst>
                <a:path w="720080" h="720080">
                  <a:moveTo>
                    <a:pt x="0" y="0"/>
                  </a:moveTo>
                  <a:lnTo>
                    <a:pt x="720080" y="720080"/>
                  </a:lnTo>
                  <a:lnTo>
                    <a:pt x="360040" y="72008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Group 66">
            <a:extLst>
              <a:ext uri="{FF2B5EF4-FFF2-40B4-BE49-F238E27FC236}">
                <a16:creationId xmlns:a16="http://schemas.microsoft.com/office/drawing/2014/main" xmlns="" id="{E8014414-78BC-43A4-8BD4-D431A7649B3C}"/>
              </a:ext>
            </a:extLst>
          </p:cNvPr>
          <p:cNvGrpSpPr/>
          <p:nvPr/>
        </p:nvGrpSpPr>
        <p:grpSpPr>
          <a:xfrm>
            <a:off x="5076815" y="2066840"/>
            <a:ext cx="1170130" cy="3312368"/>
            <a:chOff x="4716016" y="2204864"/>
            <a:chExt cx="1440160" cy="3312368"/>
          </a:xfrm>
        </p:grpSpPr>
        <p:sp>
          <p:nvSpPr>
            <p:cNvPr id="13" name="Up-Down Arrow 52">
              <a:extLst>
                <a:ext uri="{FF2B5EF4-FFF2-40B4-BE49-F238E27FC236}">
                  <a16:creationId xmlns:a16="http://schemas.microsoft.com/office/drawing/2014/main" xmlns="" id="{445B30A0-24D5-4797-99F2-44C8DC2D7DFF}"/>
                </a:ext>
              </a:extLst>
            </p:cNvPr>
            <p:cNvSpPr/>
            <p:nvPr/>
          </p:nvSpPr>
          <p:spPr>
            <a:xfrm>
              <a:off x="4716016" y="2204864"/>
              <a:ext cx="1440160" cy="3312368"/>
            </a:xfrm>
            <a:prstGeom prst="up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Up-Down Arrow 46">
              <a:extLst>
                <a:ext uri="{FF2B5EF4-FFF2-40B4-BE49-F238E27FC236}">
                  <a16:creationId xmlns:a16="http://schemas.microsoft.com/office/drawing/2014/main" xmlns="" id="{5C604238-ECDC-4598-95BC-03E4D850F3B0}"/>
                </a:ext>
              </a:extLst>
            </p:cNvPr>
            <p:cNvSpPr/>
            <p:nvPr/>
          </p:nvSpPr>
          <p:spPr>
            <a:xfrm>
              <a:off x="4716016" y="2920181"/>
              <a:ext cx="728958" cy="2592288"/>
            </a:xfrm>
            <a:custGeom>
              <a:avLst/>
              <a:gdLst/>
              <a:ahLst/>
              <a:cxnLst/>
              <a:rect l="l" t="t" r="r" b="b"/>
              <a:pathLst>
                <a:path w="728958" h="2592288">
                  <a:moveTo>
                    <a:pt x="360040" y="0"/>
                  </a:moveTo>
                  <a:lnTo>
                    <a:pt x="720080" y="0"/>
                  </a:lnTo>
                  <a:lnTo>
                    <a:pt x="720080" y="1872208"/>
                  </a:lnTo>
                  <a:lnTo>
                    <a:pt x="728958" y="1872208"/>
                  </a:lnTo>
                  <a:lnTo>
                    <a:pt x="728958" y="2583410"/>
                  </a:lnTo>
                  <a:lnTo>
                    <a:pt x="720080" y="2592288"/>
                  </a:lnTo>
                  <a:lnTo>
                    <a:pt x="0" y="1872208"/>
                  </a:lnTo>
                  <a:lnTo>
                    <a:pt x="360040" y="18722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Up-Down Arrow 46">
              <a:extLst>
                <a:ext uri="{FF2B5EF4-FFF2-40B4-BE49-F238E27FC236}">
                  <a16:creationId xmlns:a16="http://schemas.microsoft.com/office/drawing/2014/main" xmlns="" id="{E39E97F3-2CE0-4266-B033-990C9BC7663D}"/>
                </a:ext>
              </a:extLst>
            </p:cNvPr>
            <p:cNvSpPr/>
            <p:nvPr/>
          </p:nvSpPr>
          <p:spPr>
            <a:xfrm>
              <a:off x="5427218" y="2916318"/>
              <a:ext cx="728958" cy="2592288"/>
            </a:xfrm>
            <a:custGeom>
              <a:avLst/>
              <a:gdLst/>
              <a:ahLst/>
              <a:cxnLst/>
              <a:rect l="l" t="t" r="r" b="b"/>
              <a:pathLst>
                <a:path w="728958" h="2592288">
                  <a:moveTo>
                    <a:pt x="0" y="0"/>
                  </a:moveTo>
                  <a:lnTo>
                    <a:pt x="8878" y="0"/>
                  </a:lnTo>
                  <a:lnTo>
                    <a:pt x="8878" y="1872208"/>
                  </a:lnTo>
                  <a:lnTo>
                    <a:pt x="368918" y="1872208"/>
                  </a:lnTo>
                  <a:lnTo>
                    <a:pt x="728958" y="1872208"/>
                  </a:lnTo>
                  <a:lnTo>
                    <a:pt x="8878" y="2592288"/>
                  </a:lnTo>
                  <a:lnTo>
                    <a:pt x="0" y="258341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11DAC48-1F05-4643-9828-AC0712A4FDC3}"/>
              </a:ext>
            </a:extLst>
          </p:cNvPr>
          <p:cNvSpPr txBox="1"/>
          <p:nvPr/>
        </p:nvSpPr>
        <p:spPr>
          <a:xfrm>
            <a:off x="511383" y="2926490"/>
            <a:ext cx="343907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Участвует в формировании доходной части бюджета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1B6586C-CF85-44F7-91FF-F0477E24346B}"/>
              </a:ext>
            </a:extLst>
          </p:cNvPr>
          <p:cNvSpPr txBox="1"/>
          <p:nvPr/>
        </p:nvSpPr>
        <p:spPr>
          <a:xfrm>
            <a:off x="5936283" y="2771362"/>
            <a:ext cx="3587091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Получает социальные гарантии в области образования, жилищно-коммунального хозяйства, культуры, физической культуры и спорта, социальных льгот и в области других направлений социальных гарантий населению – расходная часть бюджета </a:t>
            </a:r>
          </a:p>
          <a:p>
            <a:pPr algn="ctr"/>
            <a:endParaRPr lang="ru-RU" altLang="ko-KR" sz="1600" dirty="0">
              <a:solidFill>
                <a:schemeClr val="bg1"/>
              </a:solidFill>
            </a:endParaRPr>
          </a:p>
        </p:txBody>
      </p:sp>
      <p:pic>
        <p:nvPicPr>
          <p:cNvPr id="18" name="Рисунок 17" descr="Учитель">
            <a:extLst>
              <a:ext uri="{FF2B5EF4-FFF2-40B4-BE49-F238E27FC236}">
                <a16:creationId xmlns:a16="http://schemas.microsoft.com/office/drawing/2014/main" xmlns="" id="{329778A4-5C1C-4109-ADC3-FCF6A40A48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75142" y="4659128"/>
            <a:ext cx="987079" cy="121486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4EF8A49-5EDB-4573-965D-C170F1B8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ГРАЖДАНИН, ЕГО УЧАСТИЕ В БЮДЖЕТНОМ ПРОЦЕССЕ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" name="Group 836"/>
          <p:cNvGrpSpPr>
            <a:grpSpLocks noChangeAspect="1"/>
          </p:cNvGrpSpPr>
          <p:nvPr/>
        </p:nvGrpSpPr>
        <p:grpSpPr bwMode="auto">
          <a:xfrm>
            <a:off x="481934" y="1737487"/>
            <a:ext cx="491330" cy="834454"/>
            <a:chOff x="536" y="300"/>
            <a:chExt cx="687" cy="948"/>
          </a:xfrm>
          <a:solidFill>
            <a:schemeClr val="accent4">
              <a:lumMod val="75000"/>
            </a:schemeClr>
          </a:solidFill>
        </p:grpSpPr>
        <p:sp>
          <p:nvSpPr>
            <p:cNvPr id="21" name="Freeform 838"/>
            <p:cNvSpPr>
              <a:spLocks noEditPoints="1"/>
            </p:cNvSpPr>
            <p:nvPr/>
          </p:nvSpPr>
          <p:spPr bwMode="auto">
            <a:xfrm>
              <a:off x="536" y="300"/>
              <a:ext cx="687" cy="948"/>
            </a:xfrm>
            <a:custGeom>
              <a:avLst/>
              <a:gdLst>
                <a:gd name="T0" fmla="*/ 2126 w 2748"/>
                <a:gd name="T1" fmla="*/ 3169 h 3792"/>
                <a:gd name="T2" fmla="*/ 2126 w 2748"/>
                <a:gd name="T3" fmla="*/ 3535 h 3792"/>
                <a:gd name="T4" fmla="*/ 2490 w 2748"/>
                <a:gd name="T5" fmla="*/ 3169 h 3792"/>
                <a:gd name="T6" fmla="*/ 2126 w 2748"/>
                <a:gd name="T7" fmla="*/ 3169 h 3792"/>
                <a:gd name="T8" fmla="*/ 152 w 2748"/>
                <a:gd name="T9" fmla="*/ 151 h 3792"/>
                <a:gd name="T10" fmla="*/ 152 w 2748"/>
                <a:gd name="T11" fmla="*/ 3641 h 3792"/>
                <a:gd name="T12" fmla="*/ 1974 w 2748"/>
                <a:gd name="T13" fmla="*/ 3641 h 3792"/>
                <a:gd name="T14" fmla="*/ 1974 w 2748"/>
                <a:gd name="T15" fmla="*/ 3093 h 3792"/>
                <a:gd name="T16" fmla="*/ 1977 w 2748"/>
                <a:gd name="T17" fmla="*/ 3074 h 3792"/>
                <a:gd name="T18" fmla="*/ 1985 w 2748"/>
                <a:gd name="T19" fmla="*/ 3057 h 3792"/>
                <a:gd name="T20" fmla="*/ 1996 w 2748"/>
                <a:gd name="T21" fmla="*/ 3040 h 3792"/>
                <a:gd name="T22" fmla="*/ 2012 w 2748"/>
                <a:gd name="T23" fmla="*/ 3028 h 3792"/>
                <a:gd name="T24" fmla="*/ 2031 w 2748"/>
                <a:gd name="T25" fmla="*/ 3021 h 3792"/>
                <a:gd name="T26" fmla="*/ 2050 w 2748"/>
                <a:gd name="T27" fmla="*/ 3019 h 3792"/>
                <a:gd name="T28" fmla="*/ 2050 w 2748"/>
                <a:gd name="T29" fmla="*/ 3019 h 3792"/>
                <a:gd name="T30" fmla="*/ 2597 w 2748"/>
                <a:gd name="T31" fmla="*/ 3019 h 3792"/>
                <a:gd name="T32" fmla="*/ 2597 w 2748"/>
                <a:gd name="T33" fmla="*/ 151 h 3792"/>
                <a:gd name="T34" fmla="*/ 152 w 2748"/>
                <a:gd name="T35" fmla="*/ 151 h 3792"/>
                <a:gd name="T36" fmla="*/ 76 w 2748"/>
                <a:gd name="T37" fmla="*/ 0 h 3792"/>
                <a:gd name="T38" fmla="*/ 2673 w 2748"/>
                <a:gd name="T39" fmla="*/ 0 h 3792"/>
                <a:gd name="T40" fmla="*/ 2693 w 2748"/>
                <a:gd name="T41" fmla="*/ 2 h 3792"/>
                <a:gd name="T42" fmla="*/ 2711 w 2748"/>
                <a:gd name="T43" fmla="*/ 10 h 3792"/>
                <a:gd name="T44" fmla="*/ 2726 w 2748"/>
                <a:gd name="T45" fmla="*/ 22 h 3792"/>
                <a:gd name="T46" fmla="*/ 2738 w 2748"/>
                <a:gd name="T47" fmla="*/ 38 h 3792"/>
                <a:gd name="T48" fmla="*/ 2746 w 2748"/>
                <a:gd name="T49" fmla="*/ 55 h 3792"/>
                <a:gd name="T50" fmla="*/ 2748 w 2748"/>
                <a:gd name="T51" fmla="*/ 76 h 3792"/>
                <a:gd name="T52" fmla="*/ 2748 w 2748"/>
                <a:gd name="T53" fmla="*/ 3095 h 3792"/>
                <a:gd name="T54" fmla="*/ 2746 w 2748"/>
                <a:gd name="T55" fmla="*/ 3114 h 3792"/>
                <a:gd name="T56" fmla="*/ 2739 w 2748"/>
                <a:gd name="T57" fmla="*/ 3132 h 3792"/>
                <a:gd name="T58" fmla="*/ 2726 w 2748"/>
                <a:gd name="T59" fmla="*/ 3147 h 3792"/>
                <a:gd name="T60" fmla="*/ 2104 w 2748"/>
                <a:gd name="T61" fmla="*/ 3770 h 3792"/>
                <a:gd name="T62" fmla="*/ 2088 w 2748"/>
                <a:gd name="T63" fmla="*/ 3782 h 3792"/>
                <a:gd name="T64" fmla="*/ 2070 w 2748"/>
                <a:gd name="T65" fmla="*/ 3790 h 3792"/>
                <a:gd name="T66" fmla="*/ 2050 w 2748"/>
                <a:gd name="T67" fmla="*/ 3792 h 3792"/>
                <a:gd name="T68" fmla="*/ 76 w 2748"/>
                <a:gd name="T69" fmla="*/ 3792 h 3792"/>
                <a:gd name="T70" fmla="*/ 56 w 2748"/>
                <a:gd name="T71" fmla="*/ 3790 h 3792"/>
                <a:gd name="T72" fmla="*/ 38 w 2748"/>
                <a:gd name="T73" fmla="*/ 3782 h 3792"/>
                <a:gd name="T74" fmla="*/ 23 w 2748"/>
                <a:gd name="T75" fmla="*/ 3770 h 3792"/>
                <a:gd name="T76" fmla="*/ 10 w 2748"/>
                <a:gd name="T77" fmla="*/ 3754 h 3792"/>
                <a:gd name="T78" fmla="*/ 3 w 2748"/>
                <a:gd name="T79" fmla="*/ 3737 h 3792"/>
                <a:gd name="T80" fmla="*/ 0 w 2748"/>
                <a:gd name="T81" fmla="*/ 3716 h 3792"/>
                <a:gd name="T82" fmla="*/ 0 w 2748"/>
                <a:gd name="T83" fmla="*/ 76 h 3792"/>
                <a:gd name="T84" fmla="*/ 3 w 2748"/>
                <a:gd name="T85" fmla="*/ 55 h 3792"/>
                <a:gd name="T86" fmla="*/ 10 w 2748"/>
                <a:gd name="T87" fmla="*/ 38 h 3792"/>
                <a:gd name="T88" fmla="*/ 23 w 2748"/>
                <a:gd name="T89" fmla="*/ 22 h 3792"/>
                <a:gd name="T90" fmla="*/ 38 w 2748"/>
                <a:gd name="T91" fmla="*/ 10 h 3792"/>
                <a:gd name="T92" fmla="*/ 56 w 2748"/>
                <a:gd name="T93" fmla="*/ 2 h 3792"/>
                <a:gd name="T94" fmla="*/ 76 w 2748"/>
                <a:gd name="T95" fmla="*/ 0 h 3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8" h="3792">
                  <a:moveTo>
                    <a:pt x="2126" y="3169"/>
                  </a:moveTo>
                  <a:lnTo>
                    <a:pt x="2126" y="3535"/>
                  </a:lnTo>
                  <a:lnTo>
                    <a:pt x="2490" y="3169"/>
                  </a:lnTo>
                  <a:lnTo>
                    <a:pt x="2126" y="3169"/>
                  </a:lnTo>
                  <a:close/>
                  <a:moveTo>
                    <a:pt x="152" y="151"/>
                  </a:moveTo>
                  <a:lnTo>
                    <a:pt x="152" y="3641"/>
                  </a:lnTo>
                  <a:lnTo>
                    <a:pt x="1974" y="3641"/>
                  </a:lnTo>
                  <a:lnTo>
                    <a:pt x="1974" y="3093"/>
                  </a:lnTo>
                  <a:lnTo>
                    <a:pt x="1977" y="3074"/>
                  </a:lnTo>
                  <a:lnTo>
                    <a:pt x="1985" y="3057"/>
                  </a:lnTo>
                  <a:lnTo>
                    <a:pt x="1996" y="3040"/>
                  </a:lnTo>
                  <a:lnTo>
                    <a:pt x="2012" y="3028"/>
                  </a:lnTo>
                  <a:lnTo>
                    <a:pt x="2031" y="3021"/>
                  </a:lnTo>
                  <a:lnTo>
                    <a:pt x="2050" y="3019"/>
                  </a:lnTo>
                  <a:lnTo>
                    <a:pt x="2050" y="3019"/>
                  </a:lnTo>
                  <a:lnTo>
                    <a:pt x="2597" y="3019"/>
                  </a:lnTo>
                  <a:lnTo>
                    <a:pt x="2597" y="151"/>
                  </a:lnTo>
                  <a:lnTo>
                    <a:pt x="152" y="151"/>
                  </a:lnTo>
                  <a:close/>
                  <a:moveTo>
                    <a:pt x="76" y="0"/>
                  </a:moveTo>
                  <a:lnTo>
                    <a:pt x="2673" y="0"/>
                  </a:lnTo>
                  <a:lnTo>
                    <a:pt x="2693" y="2"/>
                  </a:lnTo>
                  <a:lnTo>
                    <a:pt x="2711" y="10"/>
                  </a:lnTo>
                  <a:lnTo>
                    <a:pt x="2726" y="22"/>
                  </a:lnTo>
                  <a:lnTo>
                    <a:pt x="2738" y="38"/>
                  </a:lnTo>
                  <a:lnTo>
                    <a:pt x="2746" y="55"/>
                  </a:lnTo>
                  <a:lnTo>
                    <a:pt x="2748" y="76"/>
                  </a:lnTo>
                  <a:lnTo>
                    <a:pt x="2748" y="3095"/>
                  </a:lnTo>
                  <a:lnTo>
                    <a:pt x="2746" y="3114"/>
                  </a:lnTo>
                  <a:lnTo>
                    <a:pt x="2739" y="3132"/>
                  </a:lnTo>
                  <a:lnTo>
                    <a:pt x="2726" y="3147"/>
                  </a:lnTo>
                  <a:lnTo>
                    <a:pt x="2104" y="3770"/>
                  </a:lnTo>
                  <a:lnTo>
                    <a:pt x="2088" y="3782"/>
                  </a:lnTo>
                  <a:lnTo>
                    <a:pt x="2070" y="3790"/>
                  </a:lnTo>
                  <a:lnTo>
                    <a:pt x="2050" y="3792"/>
                  </a:lnTo>
                  <a:lnTo>
                    <a:pt x="76" y="3792"/>
                  </a:lnTo>
                  <a:lnTo>
                    <a:pt x="56" y="3790"/>
                  </a:lnTo>
                  <a:lnTo>
                    <a:pt x="38" y="3782"/>
                  </a:lnTo>
                  <a:lnTo>
                    <a:pt x="23" y="3770"/>
                  </a:lnTo>
                  <a:lnTo>
                    <a:pt x="10" y="3754"/>
                  </a:lnTo>
                  <a:lnTo>
                    <a:pt x="3" y="3737"/>
                  </a:lnTo>
                  <a:lnTo>
                    <a:pt x="0" y="3716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0" y="38"/>
                  </a:lnTo>
                  <a:lnTo>
                    <a:pt x="23" y="22"/>
                  </a:lnTo>
                  <a:lnTo>
                    <a:pt x="38" y="10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839"/>
            <p:cNvSpPr>
              <a:spLocks/>
            </p:cNvSpPr>
            <p:nvPr/>
          </p:nvSpPr>
          <p:spPr bwMode="auto">
            <a:xfrm>
              <a:off x="637" y="453"/>
              <a:ext cx="133" cy="107"/>
            </a:xfrm>
            <a:custGeom>
              <a:avLst/>
              <a:gdLst>
                <a:gd name="T0" fmla="*/ 460 w 536"/>
                <a:gd name="T1" fmla="*/ 0 h 426"/>
                <a:gd name="T2" fmla="*/ 480 w 536"/>
                <a:gd name="T3" fmla="*/ 2 h 426"/>
                <a:gd name="T4" fmla="*/ 498 w 536"/>
                <a:gd name="T5" fmla="*/ 9 h 426"/>
                <a:gd name="T6" fmla="*/ 514 w 536"/>
                <a:gd name="T7" fmla="*/ 21 h 426"/>
                <a:gd name="T8" fmla="*/ 525 w 536"/>
                <a:gd name="T9" fmla="*/ 38 h 426"/>
                <a:gd name="T10" fmla="*/ 534 w 536"/>
                <a:gd name="T11" fmla="*/ 56 h 426"/>
                <a:gd name="T12" fmla="*/ 536 w 536"/>
                <a:gd name="T13" fmla="*/ 74 h 426"/>
                <a:gd name="T14" fmla="*/ 534 w 536"/>
                <a:gd name="T15" fmla="*/ 94 h 426"/>
                <a:gd name="T16" fmla="*/ 525 w 536"/>
                <a:gd name="T17" fmla="*/ 112 h 426"/>
                <a:gd name="T18" fmla="*/ 514 w 536"/>
                <a:gd name="T19" fmla="*/ 128 h 426"/>
                <a:gd name="T20" fmla="*/ 238 w 536"/>
                <a:gd name="T21" fmla="*/ 404 h 426"/>
                <a:gd name="T22" fmla="*/ 222 w 536"/>
                <a:gd name="T23" fmla="*/ 416 h 426"/>
                <a:gd name="T24" fmla="*/ 204 w 536"/>
                <a:gd name="T25" fmla="*/ 424 h 426"/>
                <a:gd name="T26" fmla="*/ 184 w 536"/>
                <a:gd name="T27" fmla="*/ 426 h 426"/>
                <a:gd name="T28" fmla="*/ 165 w 536"/>
                <a:gd name="T29" fmla="*/ 424 h 426"/>
                <a:gd name="T30" fmla="*/ 147 w 536"/>
                <a:gd name="T31" fmla="*/ 416 h 426"/>
                <a:gd name="T32" fmla="*/ 131 w 536"/>
                <a:gd name="T33" fmla="*/ 404 h 426"/>
                <a:gd name="T34" fmla="*/ 22 w 536"/>
                <a:gd name="T35" fmla="*/ 295 h 426"/>
                <a:gd name="T36" fmla="*/ 11 w 536"/>
                <a:gd name="T37" fmla="*/ 279 h 426"/>
                <a:gd name="T38" fmla="*/ 3 w 536"/>
                <a:gd name="T39" fmla="*/ 262 h 426"/>
                <a:gd name="T40" fmla="*/ 0 w 536"/>
                <a:gd name="T41" fmla="*/ 242 h 426"/>
                <a:gd name="T42" fmla="*/ 3 w 536"/>
                <a:gd name="T43" fmla="*/ 223 h 426"/>
                <a:gd name="T44" fmla="*/ 11 w 536"/>
                <a:gd name="T45" fmla="*/ 204 h 426"/>
                <a:gd name="T46" fmla="*/ 22 w 536"/>
                <a:gd name="T47" fmla="*/ 188 h 426"/>
                <a:gd name="T48" fmla="*/ 38 w 536"/>
                <a:gd name="T49" fmla="*/ 177 h 426"/>
                <a:gd name="T50" fmla="*/ 57 w 536"/>
                <a:gd name="T51" fmla="*/ 169 h 426"/>
                <a:gd name="T52" fmla="*/ 76 w 536"/>
                <a:gd name="T53" fmla="*/ 166 h 426"/>
                <a:gd name="T54" fmla="*/ 96 w 536"/>
                <a:gd name="T55" fmla="*/ 169 h 426"/>
                <a:gd name="T56" fmla="*/ 113 w 536"/>
                <a:gd name="T57" fmla="*/ 177 h 426"/>
                <a:gd name="T58" fmla="*/ 129 w 536"/>
                <a:gd name="T59" fmla="*/ 188 h 426"/>
                <a:gd name="T60" fmla="*/ 184 w 536"/>
                <a:gd name="T61" fmla="*/ 243 h 426"/>
                <a:gd name="T62" fmla="*/ 407 w 536"/>
                <a:gd name="T63" fmla="*/ 21 h 426"/>
                <a:gd name="T64" fmla="*/ 423 w 536"/>
                <a:gd name="T65" fmla="*/ 9 h 426"/>
                <a:gd name="T66" fmla="*/ 442 w 536"/>
                <a:gd name="T67" fmla="*/ 2 h 426"/>
                <a:gd name="T68" fmla="*/ 460 w 536"/>
                <a:gd name="T6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6">
                  <a:moveTo>
                    <a:pt x="460" y="0"/>
                  </a:moveTo>
                  <a:lnTo>
                    <a:pt x="480" y="2"/>
                  </a:lnTo>
                  <a:lnTo>
                    <a:pt x="498" y="9"/>
                  </a:lnTo>
                  <a:lnTo>
                    <a:pt x="514" y="21"/>
                  </a:lnTo>
                  <a:lnTo>
                    <a:pt x="525" y="38"/>
                  </a:lnTo>
                  <a:lnTo>
                    <a:pt x="534" y="56"/>
                  </a:lnTo>
                  <a:lnTo>
                    <a:pt x="536" y="74"/>
                  </a:lnTo>
                  <a:lnTo>
                    <a:pt x="534" y="94"/>
                  </a:lnTo>
                  <a:lnTo>
                    <a:pt x="525" y="112"/>
                  </a:lnTo>
                  <a:lnTo>
                    <a:pt x="514" y="128"/>
                  </a:lnTo>
                  <a:lnTo>
                    <a:pt x="238" y="404"/>
                  </a:lnTo>
                  <a:lnTo>
                    <a:pt x="222" y="416"/>
                  </a:lnTo>
                  <a:lnTo>
                    <a:pt x="204" y="424"/>
                  </a:lnTo>
                  <a:lnTo>
                    <a:pt x="184" y="426"/>
                  </a:lnTo>
                  <a:lnTo>
                    <a:pt x="165" y="424"/>
                  </a:lnTo>
                  <a:lnTo>
                    <a:pt x="147" y="416"/>
                  </a:lnTo>
                  <a:lnTo>
                    <a:pt x="131" y="404"/>
                  </a:lnTo>
                  <a:lnTo>
                    <a:pt x="22" y="295"/>
                  </a:lnTo>
                  <a:lnTo>
                    <a:pt x="11" y="279"/>
                  </a:lnTo>
                  <a:lnTo>
                    <a:pt x="3" y="262"/>
                  </a:lnTo>
                  <a:lnTo>
                    <a:pt x="0" y="242"/>
                  </a:lnTo>
                  <a:lnTo>
                    <a:pt x="3" y="223"/>
                  </a:lnTo>
                  <a:lnTo>
                    <a:pt x="11" y="204"/>
                  </a:lnTo>
                  <a:lnTo>
                    <a:pt x="22" y="188"/>
                  </a:lnTo>
                  <a:lnTo>
                    <a:pt x="38" y="177"/>
                  </a:lnTo>
                  <a:lnTo>
                    <a:pt x="57" y="169"/>
                  </a:lnTo>
                  <a:lnTo>
                    <a:pt x="76" y="166"/>
                  </a:lnTo>
                  <a:lnTo>
                    <a:pt x="96" y="169"/>
                  </a:lnTo>
                  <a:lnTo>
                    <a:pt x="113" y="177"/>
                  </a:lnTo>
                  <a:lnTo>
                    <a:pt x="129" y="188"/>
                  </a:lnTo>
                  <a:lnTo>
                    <a:pt x="184" y="243"/>
                  </a:lnTo>
                  <a:lnTo>
                    <a:pt x="407" y="21"/>
                  </a:lnTo>
                  <a:lnTo>
                    <a:pt x="423" y="9"/>
                  </a:lnTo>
                  <a:lnTo>
                    <a:pt x="442" y="2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840"/>
            <p:cNvSpPr>
              <a:spLocks/>
            </p:cNvSpPr>
            <p:nvPr/>
          </p:nvSpPr>
          <p:spPr bwMode="auto">
            <a:xfrm>
              <a:off x="1078" y="496"/>
              <a:ext cx="44" cy="38"/>
            </a:xfrm>
            <a:custGeom>
              <a:avLst/>
              <a:gdLst>
                <a:gd name="T0" fmla="*/ 76 w 179"/>
                <a:gd name="T1" fmla="*/ 0 h 151"/>
                <a:gd name="T2" fmla="*/ 103 w 179"/>
                <a:gd name="T3" fmla="*/ 0 h 151"/>
                <a:gd name="T4" fmla="*/ 122 w 179"/>
                <a:gd name="T5" fmla="*/ 2 h 151"/>
                <a:gd name="T6" fmla="*/ 141 w 179"/>
                <a:gd name="T7" fmla="*/ 10 h 151"/>
                <a:gd name="T8" fmla="*/ 156 w 179"/>
                <a:gd name="T9" fmla="*/ 22 h 151"/>
                <a:gd name="T10" fmla="*/ 168 w 179"/>
                <a:gd name="T11" fmla="*/ 38 h 151"/>
                <a:gd name="T12" fmla="*/ 175 w 179"/>
                <a:gd name="T13" fmla="*/ 55 h 151"/>
                <a:gd name="T14" fmla="*/ 179 w 179"/>
                <a:gd name="T15" fmla="*/ 76 h 151"/>
                <a:gd name="T16" fmla="*/ 175 w 179"/>
                <a:gd name="T17" fmla="*/ 95 h 151"/>
                <a:gd name="T18" fmla="*/ 168 w 179"/>
                <a:gd name="T19" fmla="*/ 114 h 151"/>
                <a:gd name="T20" fmla="*/ 156 w 179"/>
                <a:gd name="T21" fmla="*/ 129 h 151"/>
                <a:gd name="T22" fmla="*/ 141 w 179"/>
                <a:gd name="T23" fmla="*/ 140 h 151"/>
                <a:gd name="T24" fmla="*/ 122 w 179"/>
                <a:gd name="T25" fmla="*/ 148 h 151"/>
                <a:gd name="T26" fmla="*/ 103 w 179"/>
                <a:gd name="T27" fmla="*/ 151 h 151"/>
                <a:gd name="T28" fmla="*/ 76 w 179"/>
                <a:gd name="T29" fmla="*/ 151 h 151"/>
                <a:gd name="T30" fmla="*/ 56 w 179"/>
                <a:gd name="T31" fmla="*/ 148 h 151"/>
                <a:gd name="T32" fmla="*/ 38 w 179"/>
                <a:gd name="T33" fmla="*/ 140 h 151"/>
                <a:gd name="T34" fmla="*/ 22 w 179"/>
                <a:gd name="T35" fmla="*/ 129 h 151"/>
                <a:gd name="T36" fmla="*/ 11 w 179"/>
                <a:gd name="T37" fmla="*/ 114 h 151"/>
                <a:gd name="T38" fmla="*/ 3 w 179"/>
                <a:gd name="T39" fmla="*/ 95 h 151"/>
                <a:gd name="T40" fmla="*/ 0 w 179"/>
                <a:gd name="T41" fmla="*/ 76 h 151"/>
                <a:gd name="T42" fmla="*/ 3 w 179"/>
                <a:gd name="T43" fmla="*/ 55 h 151"/>
                <a:gd name="T44" fmla="*/ 11 w 179"/>
                <a:gd name="T45" fmla="*/ 38 h 151"/>
                <a:gd name="T46" fmla="*/ 22 w 179"/>
                <a:gd name="T47" fmla="*/ 22 h 151"/>
                <a:gd name="T48" fmla="*/ 38 w 179"/>
                <a:gd name="T49" fmla="*/ 10 h 151"/>
                <a:gd name="T50" fmla="*/ 56 w 179"/>
                <a:gd name="T51" fmla="*/ 2 h 151"/>
                <a:gd name="T52" fmla="*/ 76 w 179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51">
                  <a:moveTo>
                    <a:pt x="76" y="0"/>
                  </a:moveTo>
                  <a:lnTo>
                    <a:pt x="103" y="0"/>
                  </a:lnTo>
                  <a:lnTo>
                    <a:pt x="122" y="2"/>
                  </a:lnTo>
                  <a:lnTo>
                    <a:pt x="141" y="10"/>
                  </a:lnTo>
                  <a:lnTo>
                    <a:pt x="156" y="22"/>
                  </a:lnTo>
                  <a:lnTo>
                    <a:pt x="168" y="38"/>
                  </a:lnTo>
                  <a:lnTo>
                    <a:pt x="175" y="55"/>
                  </a:lnTo>
                  <a:lnTo>
                    <a:pt x="179" y="76"/>
                  </a:lnTo>
                  <a:lnTo>
                    <a:pt x="175" y="95"/>
                  </a:lnTo>
                  <a:lnTo>
                    <a:pt x="168" y="114"/>
                  </a:lnTo>
                  <a:lnTo>
                    <a:pt x="156" y="129"/>
                  </a:lnTo>
                  <a:lnTo>
                    <a:pt x="141" y="140"/>
                  </a:lnTo>
                  <a:lnTo>
                    <a:pt x="122" y="148"/>
                  </a:lnTo>
                  <a:lnTo>
                    <a:pt x="103" y="151"/>
                  </a:lnTo>
                  <a:lnTo>
                    <a:pt x="76" y="151"/>
                  </a:lnTo>
                  <a:lnTo>
                    <a:pt x="56" y="148"/>
                  </a:lnTo>
                  <a:lnTo>
                    <a:pt x="38" y="140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2" y="22"/>
                  </a:lnTo>
                  <a:lnTo>
                    <a:pt x="38" y="10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841"/>
            <p:cNvSpPr>
              <a:spLocks/>
            </p:cNvSpPr>
            <p:nvPr/>
          </p:nvSpPr>
          <p:spPr bwMode="auto">
            <a:xfrm>
              <a:off x="806" y="496"/>
              <a:ext cx="249" cy="38"/>
            </a:xfrm>
            <a:custGeom>
              <a:avLst/>
              <a:gdLst>
                <a:gd name="T0" fmla="*/ 75 w 997"/>
                <a:gd name="T1" fmla="*/ 0 h 151"/>
                <a:gd name="T2" fmla="*/ 921 w 997"/>
                <a:gd name="T3" fmla="*/ 0 h 151"/>
                <a:gd name="T4" fmla="*/ 941 w 997"/>
                <a:gd name="T5" fmla="*/ 2 h 151"/>
                <a:gd name="T6" fmla="*/ 960 w 997"/>
                <a:gd name="T7" fmla="*/ 10 h 151"/>
                <a:gd name="T8" fmla="*/ 975 w 997"/>
                <a:gd name="T9" fmla="*/ 22 h 151"/>
                <a:gd name="T10" fmla="*/ 986 w 997"/>
                <a:gd name="T11" fmla="*/ 38 h 151"/>
                <a:gd name="T12" fmla="*/ 994 w 997"/>
                <a:gd name="T13" fmla="*/ 55 h 151"/>
                <a:gd name="T14" fmla="*/ 997 w 997"/>
                <a:gd name="T15" fmla="*/ 76 h 151"/>
                <a:gd name="T16" fmla="*/ 994 w 997"/>
                <a:gd name="T17" fmla="*/ 95 h 151"/>
                <a:gd name="T18" fmla="*/ 986 w 997"/>
                <a:gd name="T19" fmla="*/ 114 h 151"/>
                <a:gd name="T20" fmla="*/ 975 w 997"/>
                <a:gd name="T21" fmla="*/ 129 h 151"/>
                <a:gd name="T22" fmla="*/ 960 w 997"/>
                <a:gd name="T23" fmla="*/ 140 h 151"/>
                <a:gd name="T24" fmla="*/ 941 w 997"/>
                <a:gd name="T25" fmla="*/ 148 h 151"/>
                <a:gd name="T26" fmla="*/ 921 w 997"/>
                <a:gd name="T27" fmla="*/ 151 h 151"/>
                <a:gd name="T28" fmla="*/ 75 w 997"/>
                <a:gd name="T29" fmla="*/ 151 h 151"/>
                <a:gd name="T30" fmla="*/ 55 w 997"/>
                <a:gd name="T31" fmla="*/ 148 h 151"/>
                <a:gd name="T32" fmla="*/ 37 w 997"/>
                <a:gd name="T33" fmla="*/ 140 h 151"/>
                <a:gd name="T34" fmla="*/ 22 w 997"/>
                <a:gd name="T35" fmla="*/ 129 h 151"/>
                <a:gd name="T36" fmla="*/ 11 w 997"/>
                <a:gd name="T37" fmla="*/ 114 h 151"/>
                <a:gd name="T38" fmla="*/ 3 w 997"/>
                <a:gd name="T39" fmla="*/ 95 h 151"/>
                <a:gd name="T40" fmla="*/ 0 w 997"/>
                <a:gd name="T41" fmla="*/ 76 h 151"/>
                <a:gd name="T42" fmla="*/ 3 w 997"/>
                <a:gd name="T43" fmla="*/ 55 h 151"/>
                <a:gd name="T44" fmla="*/ 11 w 997"/>
                <a:gd name="T45" fmla="*/ 38 h 151"/>
                <a:gd name="T46" fmla="*/ 22 w 997"/>
                <a:gd name="T47" fmla="*/ 22 h 151"/>
                <a:gd name="T48" fmla="*/ 37 w 997"/>
                <a:gd name="T49" fmla="*/ 10 h 151"/>
                <a:gd name="T50" fmla="*/ 55 w 997"/>
                <a:gd name="T51" fmla="*/ 2 h 151"/>
                <a:gd name="T52" fmla="*/ 75 w 997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97" h="151">
                  <a:moveTo>
                    <a:pt x="75" y="0"/>
                  </a:moveTo>
                  <a:lnTo>
                    <a:pt x="921" y="0"/>
                  </a:lnTo>
                  <a:lnTo>
                    <a:pt x="941" y="2"/>
                  </a:lnTo>
                  <a:lnTo>
                    <a:pt x="960" y="10"/>
                  </a:lnTo>
                  <a:lnTo>
                    <a:pt x="975" y="22"/>
                  </a:lnTo>
                  <a:lnTo>
                    <a:pt x="986" y="38"/>
                  </a:lnTo>
                  <a:lnTo>
                    <a:pt x="994" y="55"/>
                  </a:lnTo>
                  <a:lnTo>
                    <a:pt x="997" y="76"/>
                  </a:lnTo>
                  <a:lnTo>
                    <a:pt x="994" y="95"/>
                  </a:lnTo>
                  <a:lnTo>
                    <a:pt x="986" y="114"/>
                  </a:lnTo>
                  <a:lnTo>
                    <a:pt x="975" y="129"/>
                  </a:lnTo>
                  <a:lnTo>
                    <a:pt x="960" y="140"/>
                  </a:lnTo>
                  <a:lnTo>
                    <a:pt x="941" y="148"/>
                  </a:lnTo>
                  <a:lnTo>
                    <a:pt x="921" y="151"/>
                  </a:lnTo>
                  <a:lnTo>
                    <a:pt x="75" y="151"/>
                  </a:lnTo>
                  <a:lnTo>
                    <a:pt x="55" y="148"/>
                  </a:lnTo>
                  <a:lnTo>
                    <a:pt x="37" y="140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2" y="22"/>
                  </a:lnTo>
                  <a:lnTo>
                    <a:pt x="37" y="10"/>
                  </a:lnTo>
                  <a:lnTo>
                    <a:pt x="55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42"/>
            <p:cNvSpPr>
              <a:spLocks/>
            </p:cNvSpPr>
            <p:nvPr/>
          </p:nvSpPr>
          <p:spPr bwMode="auto">
            <a:xfrm>
              <a:off x="637" y="636"/>
              <a:ext cx="133" cy="107"/>
            </a:xfrm>
            <a:custGeom>
              <a:avLst/>
              <a:gdLst>
                <a:gd name="T0" fmla="*/ 460 w 536"/>
                <a:gd name="T1" fmla="*/ 0 h 428"/>
                <a:gd name="T2" fmla="*/ 480 w 536"/>
                <a:gd name="T3" fmla="*/ 3 h 428"/>
                <a:gd name="T4" fmla="*/ 498 w 536"/>
                <a:gd name="T5" fmla="*/ 11 h 428"/>
                <a:gd name="T6" fmla="*/ 514 w 536"/>
                <a:gd name="T7" fmla="*/ 22 h 428"/>
                <a:gd name="T8" fmla="*/ 525 w 536"/>
                <a:gd name="T9" fmla="*/ 38 h 428"/>
                <a:gd name="T10" fmla="*/ 534 w 536"/>
                <a:gd name="T11" fmla="*/ 57 h 428"/>
                <a:gd name="T12" fmla="*/ 536 w 536"/>
                <a:gd name="T13" fmla="*/ 76 h 428"/>
                <a:gd name="T14" fmla="*/ 534 w 536"/>
                <a:gd name="T15" fmla="*/ 96 h 428"/>
                <a:gd name="T16" fmla="*/ 525 w 536"/>
                <a:gd name="T17" fmla="*/ 113 h 428"/>
                <a:gd name="T18" fmla="*/ 514 w 536"/>
                <a:gd name="T19" fmla="*/ 129 h 428"/>
                <a:gd name="T20" fmla="*/ 238 w 536"/>
                <a:gd name="T21" fmla="*/ 405 h 428"/>
                <a:gd name="T22" fmla="*/ 222 w 536"/>
                <a:gd name="T23" fmla="*/ 418 h 428"/>
                <a:gd name="T24" fmla="*/ 204 w 536"/>
                <a:gd name="T25" fmla="*/ 424 h 428"/>
                <a:gd name="T26" fmla="*/ 184 w 536"/>
                <a:gd name="T27" fmla="*/ 428 h 428"/>
                <a:gd name="T28" fmla="*/ 165 w 536"/>
                <a:gd name="T29" fmla="*/ 424 h 428"/>
                <a:gd name="T30" fmla="*/ 147 w 536"/>
                <a:gd name="T31" fmla="*/ 418 h 428"/>
                <a:gd name="T32" fmla="*/ 131 w 536"/>
                <a:gd name="T33" fmla="*/ 405 h 428"/>
                <a:gd name="T34" fmla="*/ 22 w 536"/>
                <a:gd name="T35" fmla="*/ 297 h 428"/>
                <a:gd name="T36" fmla="*/ 11 w 536"/>
                <a:gd name="T37" fmla="*/ 281 h 428"/>
                <a:gd name="T38" fmla="*/ 3 w 536"/>
                <a:gd name="T39" fmla="*/ 262 h 428"/>
                <a:gd name="T40" fmla="*/ 0 w 536"/>
                <a:gd name="T41" fmla="*/ 243 h 428"/>
                <a:gd name="T42" fmla="*/ 3 w 536"/>
                <a:gd name="T43" fmla="*/ 225 h 428"/>
                <a:gd name="T44" fmla="*/ 11 w 536"/>
                <a:gd name="T45" fmla="*/ 206 h 428"/>
                <a:gd name="T46" fmla="*/ 22 w 536"/>
                <a:gd name="T47" fmla="*/ 190 h 428"/>
                <a:gd name="T48" fmla="*/ 38 w 536"/>
                <a:gd name="T49" fmla="*/ 177 h 428"/>
                <a:gd name="T50" fmla="*/ 57 w 536"/>
                <a:gd name="T51" fmla="*/ 171 h 428"/>
                <a:gd name="T52" fmla="*/ 76 w 536"/>
                <a:gd name="T53" fmla="*/ 168 h 428"/>
                <a:gd name="T54" fmla="*/ 96 w 536"/>
                <a:gd name="T55" fmla="*/ 171 h 428"/>
                <a:gd name="T56" fmla="*/ 113 w 536"/>
                <a:gd name="T57" fmla="*/ 177 h 428"/>
                <a:gd name="T58" fmla="*/ 129 w 536"/>
                <a:gd name="T59" fmla="*/ 190 h 428"/>
                <a:gd name="T60" fmla="*/ 184 w 536"/>
                <a:gd name="T61" fmla="*/ 245 h 428"/>
                <a:gd name="T62" fmla="*/ 407 w 536"/>
                <a:gd name="T63" fmla="*/ 22 h 428"/>
                <a:gd name="T64" fmla="*/ 423 w 536"/>
                <a:gd name="T65" fmla="*/ 11 h 428"/>
                <a:gd name="T66" fmla="*/ 442 w 536"/>
                <a:gd name="T67" fmla="*/ 3 h 428"/>
                <a:gd name="T68" fmla="*/ 460 w 536"/>
                <a:gd name="T6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8">
                  <a:moveTo>
                    <a:pt x="460" y="0"/>
                  </a:moveTo>
                  <a:lnTo>
                    <a:pt x="480" y="3"/>
                  </a:lnTo>
                  <a:lnTo>
                    <a:pt x="498" y="11"/>
                  </a:lnTo>
                  <a:lnTo>
                    <a:pt x="514" y="22"/>
                  </a:lnTo>
                  <a:lnTo>
                    <a:pt x="525" y="38"/>
                  </a:lnTo>
                  <a:lnTo>
                    <a:pt x="534" y="57"/>
                  </a:lnTo>
                  <a:lnTo>
                    <a:pt x="536" y="76"/>
                  </a:lnTo>
                  <a:lnTo>
                    <a:pt x="534" y="96"/>
                  </a:lnTo>
                  <a:lnTo>
                    <a:pt x="525" y="113"/>
                  </a:lnTo>
                  <a:lnTo>
                    <a:pt x="514" y="129"/>
                  </a:lnTo>
                  <a:lnTo>
                    <a:pt x="238" y="405"/>
                  </a:lnTo>
                  <a:lnTo>
                    <a:pt x="222" y="418"/>
                  </a:lnTo>
                  <a:lnTo>
                    <a:pt x="204" y="424"/>
                  </a:lnTo>
                  <a:lnTo>
                    <a:pt x="184" y="428"/>
                  </a:lnTo>
                  <a:lnTo>
                    <a:pt x="165" y="424"/>
                  </a:lnTo>
                  <a:lnTo>
                    <a:pt x="147" y="418"/>
                  </a:lnTo>
                  <a:lnTo>
                    <a:pt x="131" y="405"/>
                  </a:lnTo>
                  <a:lnTo>
                    <a:pt x="22" y="297"/>
                  </a:lnTo>
                  <a:lnTo>
                    <a:pt x="11" y="281"/>
                  </a:lnTo>
                  <a:lnTo>
                    <a:pt x="3" y="262"/>
                  </a:lnTo>
                  <a:lnTo>
                    <a:pt x="0" y="243"/>
                  </a:lnTo>
                  <a:lnTo>
                    <a:pt x="3" y="225"/>
                  </a:lnTo>
                  <a:lnTo>
                    <a:pt x="11" y="206"/>
                  </a:lnTo>
                  <a:lnTo>
                    <a:pt x="22" y="190"/>
                  </a:lnTo>
                  <a:lnTo>
                    <a:pt x="38" y="177"/>
                  </a:lnTo>
                  <a:lnTo>
                    <a:pt x="57" y="171"/>
                  </a:lnTo>
                  <a:lnTo>
                    <a:pt x="76" y="168"/>
                  </a:lnTo>
                  <a:lnTo>
                    <a:pt x="96" y="171"/>
                  </a:lnTo>
                  <a:lnTo>
                    <a:pt x="113" y="177"/>
                  </a:lnTo>
                  <a:lnTo>
                    <a:pt x="129" y="190"/>
                  </a:lnTo>
                  <a:lnTo>
                    <a:pt x="184" y="245"/>
                  </a:lnTo>
                  <a:lnTo>
                    <a:pt x="407" y="22"/>
                  </a:lnTo>
                  <a:lnTo>
                    <a:pt x="423" y="11"/>
                  </a:lnTo>
                  <a:lnTo>
                    <a:pt x="442" y="3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843"/>
            <p:cNvSpPr>
              <a:spLocks/>
            </p:cNvSpPr>
            <p:nvPr/>
          </p:nvSpPr>
          <p:spPr bwMode="auto">
            <a:xfrm>
              <a:off x="806" y="679"/>
              <a:ext cx="316" cy="38"/>
            </a:xfrm>
            <a:custGeom>
              <a:avLst/>
              <a:gdLst>
                <a:gd name="T0" fmla="*/ 75 w 1266"/>
                <a:gd name="T1" fmla="*/ 0 h 151"/>
                <a:gd name="T2" fmla="*/ 1190 w 1266"/>
                <a:gd name="T3" fmla="*/ 0 h 151"/>
                <a:gd name="T4" fmla="*/ 1209 w 1266"/>
                <a:gd name="T5" fmla="*/ 3 h 151"/>
                <a:gd name="T6" fmla="*/ 1228 w 1266"/>
                <a:gd name="T7" fmla="*/ 10 h 151"/>
                <a:gd name="T8" fmla="*/ 1243 w 1266"/>
                <a:gd name="T9" fmla="*/ 23 h 151"/>
                <a:gd name="T10" fmla="*/ 1255 w 1266"/>
                <a:gd name="T11" fmla="*/ 38 h 151"/>
                <a:gd name="T12" fmla="*/ 1262 w 1266"/>
                <a:gd name="T13" fmla="*/ 56 h 151"/>
                <a:gd name="T14" fmla="*/ 1266 w 1266"/>
                <a:gd name="T15" fmla="*/ 76 h 151"/>
                <a:gd name="T16" fmla="*/ 1262 w 1266"/>
                <a:gd name="T17" fmla="*/ 96 h 151"/>
                <a:gd name="T18" fmla="*/ 1255 w 1266"/>
                <a:gd name="T19" fmla="*/ 114 h 151"/>
                <a:gd name="T20" fmla="*/ 1243 w 1266"/>
                <a:gd name="T21" fmla="*/ 130 h 151"/>
                <a:gd name="T22" fmla="*/ 1228 w 1266"/>
                <a:gd name="T23" fmla="*/ 141 h 151"/>
                <a:gd name="T24" fmla="*/ 1209 w 1266"/>
                <a:gd name="T25" fmla="*/ 149 h 151"/>
                <a:gd name="T26" fmla="*/ 1190 w 1266"/>
                <a:gd name="T27" fmla="*/ 151 h 151"/>
                <a:gd name="T28" fmla="*/ 75 w 1266"/>
                <a:gd name="T29" fmla="*/ 151 h 151"/>
                <a:gd name="T30" fmla="*/ 55 w 1266"/>
                <a:gd name="T31" fmla="*/ 149 h 151"/>
                <a:gd name="T32" fmla="*/ 37 w 1266"/>
                <a:gd name="T33" fmla="*/ 141 h 151"/>
                <a:gd name="T34" fmla="*/ 22 w 1266"/>
                <a:gd name="T35" fmla="*/ 130 h 151"/>
                <a:gd name="T36" fmla="*/ 11 w 1266"/>
                <a:gd name="T37" fmla="*/ 114 h 151"/>
                <a:gd name="T38" fmla="*/ 3 w 1266"/>
                <a:gd name="T39" fmla="*/ 96 h 151"/>
                <a:gd name="T40" fmla="*/ 0 w 1266"/>
                <a:gd name="T41" fmla="*/ 76 h 151"/>
                <a:gd name="T42" fmla="*/ 3 w 1266"/>
                <a:gd name="T43" fmla="*/ 56 h 151"/>
                <a:gd name="T44" fmla="*/ 11 w 1266"/>
                <a:gd name="T45" fmla="*/ 38 h 151"/>
                <a:gd name="T46" fmla="*/ 22 w 1266"/>
                <a:gd name="T47" fmla="*/ 23 h 151"/>
                <a:gd name="T48" fmla="*/ 37 w 1266"/>
                <a:gd name="T49" fmla="*/ 10 h 151"/>
                <a:gd name="T50" fmla="*/ 55 w 1266"/>
                <a:gd name="T51" fmla="*/ 3 h 151"/>
                <a:gd name="T52" fmla="*/ 75 w 1266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6" h="151">
                  <a:moveTo>
                    <a:pt x="75" y="0"/>
                  </a:moveTo>
                  <a:lnTo>
                    <a:pt x="1190" y="0"/>
                  </a:lnTo>
                  <a:lnTo>
                    <a:pt x="1209" y="3"/>
                  </a:lnTo>
                  <a:lnTo>
                    <a:pt x="1228" y="10"/>
                  </a:lnTo>
                  <a:lnTo>
                    <a:pt x="1243" y="23"/>
                  </a:lnTo>
                  <a:lnTo>
                    <a:pt x="1255" y="38"/>
                  </a:lnTo>
                  <a:lnTo>
                    <a:pt x="1262" y="56"/>
                  </a:lnTo>
                  <a:lnTo>
                    <a:pt x="1266" y="76"/>
                  </a:lnTo>
                  <a:lnTo>
                    <a:pt x="1262" y="96"/>
                  </a:lnTo>
                  <a:lnTo>
                    <a:pt x="1255" y="114"/>
                  </a:lnTo>
                  <a:lnTo>
                    <a:pt x="1243" y="130"/>
                  </a:lnTo>
                  <a:lnTo>
                    <a:pt x="1228" y="141"/>
                  </a:lnTo>
                  <a:lnTo>
                    <a:pt x="1209" y="149"/>
                  </a:lnTo>
                  <a:lnTo>
                    <a:pt x="1190" y="151"/>
                  </a:lnTo>
                  <a:lnTo>
                    <a:pt x="75" y="151"/>
                  </a:lnTo>
                  <a:lnTo>
                    <a:pt x="55" y="149"/>
                  </a:lnTo>
                  <a:lnTo>
                    <a:pt x="37" y="141"/>
                  </a:lnTo>
                  <a:lnTo>
                    <a:pt x="22" y="130"/>
                  </a:lnTo>
                  <a:lnTo>
                    <a:pt x="11" y="114"/>
                  </a:lnTo>
                  <a:lnTo>
                    <a:pt x="3" y="96"/>
                  </a:lnTo>
                  <a:lnTo>
                    <a:pt x="0" y="76"/>
                  </a:lnTo>
                  <a:lnTo>
                    <a:pt x="3" y="56"/>
                  </a:lnTo>
                  <a:lnTo>
                    <a:pt x="11" y="38"/>
                  </a:lnTo>
                  <a:lnTo>
                    <a:pt x="22" y="23"/>
                  </a:lnTo>
                  <a:lnTo>
                    <a:pt x="37" y="10"/>
                  </a:lnTo>
                  <a:lnTo>
                    <a:pt x="55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844"/>
            <p:cNvSpPr>
              <a:spLocks/>
            </p:cNvSpPr>
            <p:nvPr/>
          </p:nvSpPr>
          <p:spPr bwMode="auto">
            <a:xfrm>
              <a:off x="637" y="818"/>
              <a:ext cx="133" cy="107"/>
            </a:xfrm>
            <a:custGeom>
              <a:avLst/>
              <a:gdLst>
                <a:gd name="T0" fmla="*/ 460 w 536"/>
                <a:gd name="T1" fmla="*/ 0 h 427"/>
                <a:gd name="T2" fmla="*/ 480 w 536"/>
                <a:gd name="T3" fmla="*/ 3 h 427"/>
                <a:gd name="T4" fmla="*/ 498 w 536"/>
                <a:gd name="T5" fmla="*/ 10 h 427"/>
                <a:gd name="T6" fmla="*/ 514 w 536"/>
                <a:gd name="T7" fmla="*/ 23 h 427"/>
                <a:gd name="T8" fmla="*/ 525 w 536"/>
                <a:gd name="T9" fmla="*/ 39 h 427"/>
                <a:gd name="T10" fmla="*/ 534 w 536"/>
                <a:gd name="T11" fmla="*/ 57 h 427"/>
                <a:gd name="T12" fmla="*/ 536 w 536"/>
                <a:gd name="T13" fmla="*/ 76 h 427"/>
                <a:gd name="T14" fmla="*/ 534 w 536"/>
                <a:gd name="T15" fmla="*/ 95 h 427"/>
                <a:gd name="T16" fmla="*/ 525 w 536"/>
                <a:gd name="T17" fmla="*/ 114 h 427"/>
                <a:gd name="T18" fmla="*/ 514 w 536"/>
                <a:gd name="T19" fmla="*/ 130 h 427"/>
                <a:gd name="T20" fmla="*/ 238 w 536"/>
                <a:gd name="T21" fmla="*/ 406 h 427"/>
                <a:gd name="T22" fmla="*/ 222 w 536"/>
                <a:gd name="T23" fmla="*/ 417 h 427"/>
                <a:gd name="T24" fmla="*/ 204 w 536"/>
                <a:gd name="T25" fmla="*/ 425 h 427"/>
                <a:gd name="T26" fmla="*/ 184 w 536"/>
                <a:gd name="T27" fmla="*/ 427 h 427"/>
                <a:gd name="T28" fmla="*/ 165 w 536"/>
                <a:gd name="T29" fmla="*/ 425 h 427"/>
                <a:gd name="T30" fmla="*/ 147 w 536"/>
                <a:gd name="T31" fmla="*/ 417 h 427"/>
                <a:gd name="T32" fmla="*/ 131 w 536"/>
                <a:gd name="T33" fmla="*/ 406 h 427"/>
                <a:gd name="T34" fmla="*/ 22 w 536"/>
                <a:gd name="T35" fmla="*/ 296 h 427"/>
                <a:gd name="T36" fmla="*/ 11 w 536"/>
                <a:gd name="T37" fmla="*/ 280 h 427"/>
                <a:gd name="T38" fmla="*/ 3 w 536"/>
                <a:gd name="T39" fmla="*/ 262 h 427"/>
                <a:gd name="T40" fmla="*/ 0 w 536"/>
                <a:gd name="T41" fmla="*/ 244 h 427"/>
                <a:gd name="T42" fmla="*/ 3 w 536"/>
                <a:gd name="T43" fmla="*/ 224 h 427"/>
                <a:gd name="T44" fmla="*/ 11 w 536"/>
                <a:gd name="T45" fmla="*/ 206 h 427"/>
                <a:gd name="T46" fmla="*/ 22 w 536"/>
                <a:gd name="T47" fmla="*/ 190 h 427"/>
                <a:gd name="T48" fmla="*/ 38 w 536"/>
                <a:gd name="T49" fmla="*/ 177 h 427"/>
                <a:gd name="T50" fmla="*/ 57 w 536"/>
                <a:gd name="T51" fmla="*/ 170 h 427"/>
                <a:gd name="T52" fmla="*/ 76 w 536"/>
                <a:gd name="T53" fmla="*/ 168 h 427"/>
                <a:gd name="T54" fmla="*/ 96 w 536"/>
                <a:gd name="T55" fmla="*/ 170 h 427"/>
                <a:gd name="T56" fmla="*/ 113 w 536"/>
                <a:gd name="T57" fmla="*/ 177 h 427"/>
                <a:gd name="T58" fmla="*/ 129 w 536"/>
                <a:gd name="T59" fmla="*/ 190 h 427"/>
                <a:gd name="T60" fmla="*/ 184 w 536"/>
                <a:gd name="T61" fmla="*/ 245 h 427"/>
                <a:gd name="T62" fmla="*/ 407 w 536"/>
                <a:gd name="T63" fmla="*/ 23 h 427"/>
                <a:gd name="T64" fmla="*/ 423 w 536"/>
                <a:gd name="T65" fmla="*/ 10 h 427"/>
                <a:gd name="T66" fmla="*/ 442 w 536"/>
                <a:gd name="T67" fmla="*/ 3 h 427"/>
                <a:gd name="T68" fmla="*/ 460 w 536"/>
                <a:gd name="T69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7">
                  <a:moveTo>
                    <a:pt x="460" y="0"/>
                  </a:moveTo>
                  <a:lnTo>
                    <a:pt x="480" y="3"/>
                  </a:lnTo>
                  <a:lnTo>
                    <a:pt x="498" y="10"/>
                  </a:lnTo>
                  <a:lnTo>
                    <a:pt x="514" y="23"/>
                  </a:lnTo>
                  <a:lnTo>
                    <a:pt x="525" y="39"/>
                  </a:lnTo>
                  <a:lnTo>
                    <a:pt x="534" y="57"/>
                  </a:lnTo>
                  <a:lnTo>
                    <a:pt x="536" y="76"/>
                  </a:lnTo>
                  <a:lnTo>
                    <a:pt x="534" y="95"/>
                  </a:lnTo>
                  <a:lnTo>
                    <a:pt x="525" y="114"/>
                  </a:lnTo>
                  <a:lnTo>
                    <a:pt x="514" y="130"/>
                  </a:lnTo>
                  <a:lnTo>
                    <a:pt x="238" y="406"/>
                  </a:lnTo>
                  <a:lnTo>
                    <a:pt x="222" y="417"/>
                  </a:lnTo>
                  <a:lnTo>
                    <a:pt x="204" y="425"/>
                  </a:lnTo>
                  <a:lnTo>
                    <a:pt x="184" y="427"/>
                  </a:lnTo>
                  <a:lnTo>
                    <a:pt x="165" y="425"/>
                  </a:lnTo>
                  <a:lnTo>
                    <a:pt x="147" y="417"/>
                  </a:lnTo>
                  <a:lnTo>
                    <a:pt x="131" y="406"/>
                  </a:lnTo>
                  <a:lnTo>
                    <a:pt x="22" y="296"/>
                  </a:lnTo>
                  <a:lnTo>
                    <a:pt x="11" y="280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3" y="224"/>
                  </a:lnTo>
                  <a:lnTo>
                    <a:pt x="11" y="206"/>
                  </a:lnTo>
                  <a:lnTo>
                    <a:pt x="22" y="190"/>
                  </a:lnTo>
                  <a:lnTo>
                    <a:pt x="38" y="177"/>
                  </a:lnTo>
                  <a:lnTo>
                    <a:pt x="57" y="170"/>
                  </a:lnTo>
                  <a:lnTo>
                    <a:pt x="76" y="168"/>
                  </a:lnTo>
                  <a:lnTo>
                    <a:pt x="96" y="170"/>
                  </a:lnTo>
                  <a:lnTo>
                    <a:pt x="113" y="177"/>
                  </a:lnTo>
                  <a:lnTo>
                    <a:pt x="129" y="190"/>
                  </a:lnTo>
                  <a:lnTo>
                    <a:pt x="184" y="245"/>
                  </a:lnTo>
                  <a:lnTo>
                    <a:pt x="407" y="23"/>
                  </a:lnTo>
                  <a:lnTo>
                    <a:pt x="423" y="10"/>
                  </a:lnTo>
                  <a:lnTo>
                    <a:pt x="442" y="3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845"/>
            <p:cNvSpPr>
              <a:spLocks/>
            </p:cNvSpPr>
            <p:nvPr/>
          </p:nvSpPr>
          <p:spPr bwMode="auto">
            <a:xfrm>
              <a:off x="806" y="862"/>
              <a:ext cx="316" cy="37"/>
            </a:xfrm>
            <a:custGeom>
              <a:avLst/>
              <a:gdLst>
                <a:gd name="T0" fmla="*/ 75 w 1266"/>
                <a:gd name="T1" fmla="*/ 0 h 151"/>
                <a:gd name="T2" fmla="*/ 1190 w 1266"/>
                <a:gd name="T3" fmla="*/ 0 h 151"/>
                <a:gd name="T4" fmla="*/ 1209 w 1266"/>
                <a:gd name="T5" fmla="*/ 3 h 151"/>
                <a:gd name="T6" fmla="*/ 1228 w 1266"/>
                <a:gd name="T7" fmla="*/ 11 h 151"/>
                <a:gd name="T8" fmla="*/ 1243 w 1266"/>
                <a:gd name="T9" fmla="*/ 22 h 151"/>
                <a:gd name="T10" fmla="*/ 1255 w 1266"/>
                <a:gd name="T11" fmla="*/ 37 h 151"/>
                <a:gd name="T12" fmla="*/ 1262 w 1266"/>
                <a:gd name="T13" fmla="*/ 56 h 151"/>
                <a:gd name="T14" fmla="*/ 1266 w 1266"/>
                <a:gd name="T15" fmla="*/ 75 h 151"/>
                <a:gd name="T16" fmla="*/ 1262 w 1266"/>
                <a:gd name="T17" fmla="*/ 96 h 151"/>
                <a:gd name="T18" fmla="*/ 1255 w 1266"/>
                <a:gd name="T19" fmla="*/ 114 h 151"/>
                <a:gd name="T20" fmla="*/ 1243 w 1266"/>
                <a:gd name="T21" fmla="*/ 129 h 151"/>
                <a:gd name="T22" fmla="*/ 1228 w 1266"/>
                <a:gd name="T23" fmla="*/ 141 h 151"/>
                <a:gd name="T24" fmla="*/ 1209 w 1266"/>
                <a:gd name="T25" fmla="*/ 149 h 151"/>
                <a:gd name="T26" fmla="*/ 1190 w 1266"/>
                <a:gd name="T27" fmla="*/ 151 h 151"/>
                <a:gd name="T28" fmla="*/ 75 w 1266"/>
                <a:gd name="T29" fmla="*/ 151 h 151"/>
                <a:gd name="T30" fmla="*/ 55 w 1266"/>
                <a:gd name="T31" fmla="*/ 149 h 151"/>
                <a:gd name="T32" fmla="*/ 37 w 1266"/>
                <a:gd name="T33" fmla="*/ 141 h 151"/>
                <a:gd name="T34" fmla="*/ 22 w 1266"/>
                <a:gd name="T35" fmla="*/ 129 h 151"/>
                <a:gd name="T36" fmla="*/ 11 w 1266"/>
                <a:gd name="T37" fmla="*/ 114 h 151"/>
                <a:gd name="T38" fmla="*/ 3 w 1266"/>
                <a:gd name="T39" fmla="*/ 96 h 151"/>
                <a:gd name="T40" fmla="*/ 0 w 1266"/>
                <a:gd name="T41" fmla="*/ 75 h 151"/>
                <a:gd name="T42" fmla="*/ 3 w 1266"/>
                <a:gd name="T43" fmla="*/ 56 h 151"/>
                <a:gd name="T44" fmla="*/ 11 w 1266"/>
                <a:gd name="T45" fmla="*/ 37 h 151"/>
                <a:gd name="T46" fmla="*/ 22 w 1266"/>
                <a:gd name="T47" fmla="*/ 22 h 151"/>
                <a:gd name="T48" fmla="*/ 37 w 1266"/>
                <a:gd name="T49" fmla="*/ 11 h 151"/>
                <a:gd name="T50" fmla="*/ 55 w 1266"/>
                <a:gd name="T51" fmla="*/ 3 h 151"/>
                <a:gd name="T52" fmla="*/ 75 w 1266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6" h="151">
                  <a:moveTo>
                    <a:pt x="75" y="0"/>
                  </a:moveTo>
                  <a:lnTo>
                    <a:pt x="1190" y="0"/>
                  </a:lnTo>
                  <a:lnTo>
                    <a:pt x="1209" y="3"/>
                  </a:lnTo>
                  <a:lnTo>
                    <a:pt x="1228" y="11"/>
                  </a:lnTo>
                  <a:lnTo>
                    <a:pt x="1243" y="22"/>
                  </a:lnTo>
                  <a:lnTo>
                    <a:pt x="1255" y="37"/>
                  </a:lnTo>
                  <a:lnTo>
                    <a:pt x="1262" y="56"/>
                  </a:lnTo>
                  <a:lnTo>
                    <a:pt x="1266" y="75"/>
                  </a:lnTo>
                  <a:lnTo>
                    <a:pt x="1262" y="96"/>
                  </a:lnTo>
                  <a:lnTo>
                    <a:pt x="1255" y="114"/>
                  </a:lnTo>
                  <a:lnTo>
                    <a:pt x="1243" y="129"/>
                  </a:lnTo>
                  <a:lnTo>
                    <a:pt x="1228" y="141"/>
                  </a:lnTo>
                  <a:lnTo>
                    <a:pt x="1209" y="149"/>
                  </a:lnTo>
                  <a:lnTo>
                    <a:pt x="1190" y="151"/>
                  </a:lnTo>
                  <a:lnTo>
                    <a:pt x="75" y="151"/>
                  </a:lnTo>
                  <a:lnTo>
                    <a:pt x="55" y="149"/>
                  </a:lnTo>
                  <a:lnTo>
                    <a:pt x="37" y="141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6"/>
                  </a:lnTo>
                  <a:lnTo>
                    <a:pt x="0" y="75"/>
                  </a:lnTo>
                  <a:lnTo>
                    <a:pt x="3" y="56"/>
                  </a:lnTo>
                  <a:lnTo>
                    <a:pt x="11" y="37"/>
                  </a:lnTo>
                  <a:lnTo>
                    <a:pt x="22" y="22"/>
                  </a:lnTo>
                  <a:lnTo>
                    <a:pt x="37" y="11"/>
                  </a:lnTo>
                  <a:lnTo>
                    <a:pt x="55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96424" y="1550849"/>
            <a:ext cx="2979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Гражданин как </a:t>
            </a:r>
          </a:p>
          <a:p>
            <a:pPr algn="ctr"/>
            <a:r>
              <a:rPr lang="ru-RU" b="1" dirty="0" smtClean="0"/>
              <a:t>налогоплательщик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156579" y="1248413"/>
            <a:ext cx="32045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Гражданин как </a:t>
            </a:r>
          </a:p>
          <a:p>
            <a:pPr algn="ctr"/>
            <a:r>
              <a:rPr lang="ru-RU" b="1" dirty="0" smtClean="0"/>
              <a:t>получатель социальных гарантий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8218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01BF12C8-EE47-4249-B45F-574CE3E5D0B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865188"/>
            <a:ext cx="3717985" cy="4619625"/>
          </a:xfrm>
        </p:spPr>
        <p:txBody>
          <a:bodyPr>
            <a:normAutofit fontScale="77500" lnSpcReduction="20000"/>
          </a:bodyPr>
          <a:lstStyle/>
          <a:p>
            <a:endParaRPr lang="ru-RU" sz="2800" dirty="0"/>
          </a:p>
          <a:p>
            <a:pPr marL="0" indent="0" algn="ctr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(от старонормандского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bougette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marL="0" indent="0" algn="ctr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- это план доходов и расходов. </a:t>
            </a:r>
          </a:p>
          <a:p>
            <a:pPr marL="0" indent="0" algn="ctr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житель города Евпатории является участником формирования этого плана, с одной стороны как налогоплательщик, наполняя доходы бюджета, с другой – он получает часть расходов как потребитель общественных услуг. </a:t>
            </a:r>
          </a:p>
        </p:txBody>
      </p:sp>
      <p:sp>
        <p:nvSpPr>
          <p:cNvPr id="3" name="AutoShape 2" descr="https://semisovet.ru/images/ARTICLES/Economim_semeinii_budj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semisovet.ru/images/ARTICLES/Economim_semeinii_budjet.jpg"/>
          <p:cNvSpPr>
            <a:spLocks noChangeAspect="1" noChangeArrowheads="1"/>
          </p:cNvSpPr>
          <p:nvPr/>
        </p:nvSpPr>
        <p:spPr bwMode="auto">
          <a:xfrm>
            <a:off x="307976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E:\Lena\Бюджет 2026-2028\Формирование бюджета 2026-2028\БЮДЖЕТ ДЛЯ ГРАЖДАН\o-byudjete-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926" y="1345721"/>
            <a:ext cx="5683272" cy="4063041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13" name="Прямоугольник 12"/>
          <p:cNvSpPr/>
          <p:nvPr/>
        </p:nvSpPr>
        <p:spPr>
          <a:xfrm>
            <a:off x="2934743" y="293255"/>
            <a:ext cx="3575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 algn="ctr">
              <a:buNone/>
            </a:pPr>
            <a:r>
              <a:rPr lang="ru-RU" b="1" dirty="0">
                <a:cs typeface="Times New Roman" pitchFamily="18" charset="0"/>
              </a:rPr>
              <a:t>ЧТО ТАКОЕ БЮДЖЕТ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58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Lena\Бюджет 2026-2028\Формирование бюджета 2026-2028\БЮДЖЕТ ДЛЯ ГРАЖДАН\slide-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812"/>
            <a:ext cx="9906000" cy="687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017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221"/>
            <a:ext cx="9906000" cy="695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39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9E6487DA-5AE9-4603-8E5C-A18E67CE9967}"/>
              </a:ext>
            </a:extLst>
          </p:cNvPr>
          <p:cNvSpPr txBox="1"/>
          <p:nvPr/>
        </p:nvSpPr>
        <p:spPr>
          <a:xfrm flipH="1">
            <a:off x="333414" y="4878003"/>
            <a:ext cx="2732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Прогноз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социально-экономического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развития города</a:t>
            </a:r>
            <a:endParaRPr lang="ru-RU" sz="20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632427" y="4896663"/>
            <a:ext cx="2732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Основные направления бюджетной и налоговой политики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795531" y="4896328"/>
            <a:ext cx="2732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Муниципальные программы города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0" y="3"/>
            <a:ext cx="9906000" cy="1796901"/>
          </a:xfrm>
          <a:prstGeom prst="rect">
            <a:avLst/>
          </a:prstGeom>
          <a:gradFill>
            <a:gsLst>
              <a:gs pos="16000">
                <a:schemeClr val="accent2">
                  <a:lumMod val="20000"/>
                  <a:lumOff val="80000"/>
                </a:schemeClr>
              </a:gs>
              <a:gs pos="100000">
                <a:schemeClr val="accent5">
                  <a:tint val="40000"/>
                  <a:satMod val="100000"/>
                  <a:lumMod val="78000"/>
                </a:schemeClr>
              </a:gs>
            </a:gsLst>
          </a:gra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B52AD055-DC69-48DB-A6B9-DB795D85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СОСТАВЛЕНИЯ ПРОЕКТА БЮДЖЕТА ГОРОДСКОГО ОКРУГА ЕВПАТОРИЯ РЕСПУБЛИКИ КРЫМ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E:\Lena\Бюджет 2026-2028\Формирование бюджета 2026-2028\БЮДЖЕТ ДЛЯ ГРАЖДАН\u0i25yyh6x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4" y="3131823"/>
            <a:ext cx="1806286" cy="180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Lena\Бюджет 2026-2028\Формирование бюджета 2026-2028\БЮДЖЕТ ДЛЯ ГРАЖДАН\яркой-спортивной-площадки-в-городе-136842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570" y="2918808"/>
            <a:ext cx="1574129" cy="107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Lena\Бюджет 2026-2028\Формирование бюджета 2026-2028\БЮДЖЕТ ДЛЯ ГРАЖДАН\S3kgwLEJNlQ.width-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7214">
            <a:off x="7640937" y="1903781"/>
            <a:ext cx="1437525" cy="107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E:\Lena\Бюджет 2026-2028\Формирование бюджета 2026-2028\БЮДЖЕТ ДЛЯ ГРАЖДАН\i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4605">
            <a:off x="7764396" y="3931308"/>
            <a:ext cx="1190606" cy="100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6042">
            <a:off x="8449423" y="2936269"/>
            <a:ext cx="1258080" cy="1041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E:\Lena\Бюджет 2026-2028\Формирование бюджета 2026-2028\БЮДЖЕТ ДЛЯ ГРАЖДАН\23515344-166806911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32" y="2869058"/>
            <a:ext cx="2240519" cy="197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Lena\Бюджет 2026-2028\Формирование бюджета 2026-2028\БЮДЖЕТ ДЛЯ ГРАЖДАН\59564de6c20032b2a8eecdb7a0c03162f23fd0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6056">
            <a:off x="3759410" y="2412721"/>
            <a:ext cx="1219889" cy="106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Lena\Бюджет 2026-2028\Формирование бюджета 2026-2028\БЮДЖЕТ ДЛЯ ГРАЖДАН\raskrytyi-ezhednevnik-s-kalkulyatorom-ruchkoi-i-kupurami-0005687212-preview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8030">
            <a:off x="4923089" y="2316375"/>
            <a:ext cx="1330168" cy="88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04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906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 eaLnBrk="1" hangingPunct="1">
              <a:lnSpc>
                <a:spcPct val="100000"/>
              </a:lnSpc>
              <a:buFont typeface="Georgia" pitchFamily="18" charset="0"/>
              <a:buNone/>
            </a:pPr>
            <a:r>
              <a:rPr lang="ru-RU" alt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показатели </a:t>
            </a:r>
            <a:r>
              <a:rPr lang="ru-RU" alt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п</a:t>
            </a:r>
            <a:r>
              <a:rPr lang="ru-RU" alt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Calibri" pitchFamily="34" charset="0"/>
              </a:rPr>
              <a:t>рогноза социально-экономического развития муниципального образования городской округ Евпатория Республики Крым на 2026 год и на плановый  период 2027 и 2028 годов</a:t>
            </a:r>
            <a:endParaRPr lang="ru-RU" altLang="ru-RU" sz="20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53600389"/>
              </p:ext>
            </p:extLst>
          </p:nvPr>
        </p:nvGraphicFramePr>
        <p:xfrm>
          <a:off x="63797" y="990602"/>
          <a:ext cx="9766004" cy="5738002"/>
        </p:xfrm>
        <a:graphic>
          <a:graphicData uri="http://schemas.openxmlformats.org/drawingml/2006/table">
            <a:tbl>
              <a:tblPr/>
              <a:tblGrid>
                <a:gridCol w="4045065"/>
                <a:gridCol w="843148"/>
                <a:gridCol w="795647"/>
                <a:gridCol w="831273"/>
                <a:gridCol w="913408"/>
                <a:gridCol w="786809"/>
                <a:gridCol w="765544"/>
                <a:gridCol w="785110"/>
              </a:tblGrid>
              <a:tr h="339897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5год (оценка)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CC9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CC9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8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 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год 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год 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8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104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kumimoji="0" lang="en-US" altLang="ru-RU" sz="13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исленность</a:t>
                      </a: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постоянного </a:t>
                      </a:r>
                      <a:r>
                        <a:rPr kumimoji="0" lang="en-US" altLang="ru-RU" sz="13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r>
                        <a:rPr kumimoji="0" lang="en-US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(среднегодовая) тыс. чел.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118,7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118,8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118,9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7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малого и среднего предпринимательства городского округа Евпатория Республики Крым, в том числе </a:t>
                      </a:r>
                      <a:r>
                        <a:rPr kumimoji="0" lang="ru-RU" altLang="ru-RU" sz="13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самозанятых</a:t>
                      </a: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граждан, на конец года, тыс. ед.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8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розничной торговли (без субъектов малого предпринимательства), млн. рублей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13 328,4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14 661,2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15 161,2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15 161,2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15 661,2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15 661,2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16 161,2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2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Инвестиции в основной капитал, млн. рублей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14 788,0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15 083,0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15 231,6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153 858,5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15 688,5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15 693,2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16 159,1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1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 работников,  руб.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53 008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57 938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58 574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62 226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63 611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66 395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68 573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6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работников, % к предыдущему году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114,6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109,3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110,5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107,4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108,6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106,7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107,8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6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 начисленной заработной платы работников организаций всего (без субъектов малого предпринимательства)</a:t>
                      </a: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млн. рублей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11 699,4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12 682,1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12 810,9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13 544,6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13 823,0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14 370,9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14 804,4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5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Среднесписочная численность работников организаций, чел.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18835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18815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18850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18803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18950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18800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19010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49E1A69C-5CEC-4A27-8C54-2F641548A0F5}"/>
              </a:ext>
            </a:extLst>
          </p:cNvPr>
          <p:cNvSpPr txBox="1"/>
          <p:nvPr/>
        </p:nvSpPr>
        <p:spPr>
          <a:xfrm>
            <a:off x="5303618" y="1732887"/>
            <a:ext cx="3999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63AD632-6A57-49E8-B05E-2BC0366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" y="95693"/>
            <a:ext cx="9673209" cy="64858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налоговой политики города Евпатории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и на плановый период 2027 и 2028 годов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C302852-B3EF-46E0-BA8E-5223599EFB16}"/>
              </a:ext>
            </a:extLst>
          </p:cNvPr>
          <p:cNvSpPr txBox="1"/>
          <p:nvPr/>
        </p:nvSpPr>
        <p:spPr>
          <a:xfrm>
            <a:off x="829096" y="5759209"/>
            <a:ext cx="8474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i="1" dirty="0" smtClean="0"/>
              <a:t> </a:t>
            </a:r>
            <a:endParaRPr lang="ru-RU" sz="1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143412"/>
              </p:ext>
            </p:extLst>
          </p:nvPr>
        </p:nvGraphicFramePr>
        <p:xfrm>
          <a:off x="664233" y="914400"/>
          <a:ext cx="8968865" cy="56157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68865"/>
              </a:tblGrid>
              <a:tr h="5615796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совершенствование методов администрирования доходов, повышение уровня ответственности главных администраторов доходов бюджета городского округа за качество прогнозирования доходов, в целях повышения эффективности администрирования налоговых и неналоговых доходов, подлежащих зачислению в бюджет городского округа, и усиление контроля за полным и своевременным поступлением доходов в бюджет городского округа;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усиление работы главных администраторов доходов по недопущению увеличения и сокращению объемов накопленной дебиторской задолженности по доходам бюджета;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работы по расширению налогооблагаемой базы по имущественным налогам, в том числе за счет выявления правообладателей ранее учтенных объектов недвижимости в рамках реализации Федерального закона от 30 декабря 2020 года № 518-ФЗ «О внесении изменений в отдельные законодательные акты Российской Федерации»;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установление актуального размера платы за пользование жилым помещением по договорам социального найма и договорам найма жилых помещений муниципального жилищного фонда (плата за наем жилого помещения) в соответствии с едиными требованиями, утвержденными Приказом Минстроя России от 27.09.2016 № 668/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«Об утверждении методических указаний установления размера платы за пользование жилым помещением для нанимателей жилых помещений по договорам социального найма и договорам найма жилых помещений государственного или муниципального жилищного фонда»;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претензионно-исковой работы с неплательщиками неналоговых доходов, осуществление мер принудительного взыскания задолженности в бюджет городского округа;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дальнейшее совершенствование механизмов взаимодействия органов местного самоуправления и территориальных налоговых органов в части качественного администрирования источников доходов бюджета городского округа и повышения уровня их собираемости;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эффективности управления (распоряжения и использования) муниципальным имуществом, в том числе выявление неиспользуемых или используемых не по назначению объектов недвижимости (земельных участков) и принятие соответствующих мер по вовлечению их в оборот;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034927"/>
              </p:ext>
            </p:extLst>
          </p:nvPr>
        </p:nvGraphicFramePr>
        <p:xfrm>
          <a:off x="499226" y="6973631"/>
          <a:ext cx="9292856" cy="611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2856"/>
              </a:tblGrid>
              <a:tr h="6113721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77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14230"/>
              </p:ext>
            </p:extLst>
          </p:nvPr>
        </p:nvGraphicFramePr>
        <p:xfrm>
          <a:off x="1651000" y="1227666"/>
          <a:ext cx="6604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476776"/>
              </p:ext>
            </p:extLst>
          </p:nvPr>
        </p:nvGraphicFramePr>
        <p:xfrm>
          <a:off x="370936" y="353682"/>
          <a:ext cx="9325513" cy="61592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25513"/>
              </a:tblGrid>
              <a:tr h="6159261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усиление муниципального земельного контроля, в рамках полномочий с учетом действующего законодательства;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совместных с территориальными органами федеральных и региональных органов исполнительной власти мероприятий, направленных на легализацию трудовых отношений и снижение неформальной занятости, а также мероприятий, направленных на легализацию предпринимательской деятельности, путем постановки их на налоговый учет и уплате налогов в бюджеты бюджетной системы Российской Федерации;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контроля органами местного самоуправления, структурными подразделениями, отраслевыми (функциональными) органами администрации города Евпатории Республики Крым, в ведомственной подчиненности которых находятся муниципальные учреждения, за своевременным и полным перечислением налогов, сборов и иных обязательных платежей в бюджеты бюджетной системы Российской Федерации.</a:t>
                      </a:r>
                    </a:p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Изменения по местным налогам, установленным муниципальными правовыми актами, оказывающие влияние на объемы их поступлений: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 на имущество физических лиц: с 01 января 2026 года по налогу на имущество физических лиц, в соответствии с решением Евпаторийского городского совета Республики Крым от 30.05.2025 № 3-12/12 «О внесении изменений в решение Евпаторийского городского совета Республики Крым от 15.11.2019 № 2-6/4 «О налоге на имущество физических лиц на территории муниципального образования городской округ Евпатория Республики Крым», предусматривается увеличение налоговой ставки в отношении объектов незавершенного строительства в случае, если проектируемым назначением таких объектов является жилой дом, в размере в 0,3 % (ранее ставка составляла 0,1 %);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земельный налог: действие в 2025 году (с 1 января 2025 по 31 декабря 2025 года) налоговой льготы в соответствии с решением Евпаторийского городского совета Республики Крым от 26.09.2025 № 3-1/15 «Об установлении налоговой льготы по земельному налогу участникам специальной военной операции и членам их семей», срок уплаты земельного налога налогоплательщиками – физическими лицами за налоговый период 2025 года – не позднее 01 декабря, следующего за истекшим периодом (до 01 декабря 2026 года), на основании налогового уведомления, направленного налоговым органом в 2026 году.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2026 году Государственным бюджетным учреждением Республики Крым «Центр землеустройства и кадастровой оценки» будет проводиться государственная кадастровая оценка одновременно в отношении всех учтенных в Едином государственном реестре недвижимости земельных участков, расположенных на территории Республики Крым, отчет об итогах государственной кадастровой оценки земельных участков должен быть представлен до 01 декабря 2026 года.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38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49E1A69C-5CEC-4A27-8C54-2F641548A0F5}"/>
              </a:ext>
            </a:extLst>
          </p:cNvPr>
          <p:cNvSpPr txBox="1"/>
          <p:nvPr/>
        </p:nvSpPr>
        <p:spPr>
          <a:xfrm>
            <a:off x="5303618" y="1732887"/>
            <a:ext cx="3999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63AD632-6A57-49E8-B05E-2BC0366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" y="8627"/>
            <a:ext cx="9673209" cy="56312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города Евпатории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и на плановый период 2027 и 2028 годов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C302852-B3EF-46E0-BA8E-5223599EFB16}"/>
              </a:ext>
            </a:extLst>
          </p:cNvPr>
          <p:cNvSpPr txBox="1"/>
          <p:nvPr/>
        </p:nvSpPr>
        <p:spPr>
          <a:xfrm>
            <a:off x="829096" y="5759209"/>
            <a:ext cx="8474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i="1" dirty="0" smtClean="0"/>
              <a:t> </a:t>
            </a:r>
            <a:endParaRPr lang="ru-RU" sz="1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505719"/>
              </p:ext>
            </p:extLst>
          </p:nvPr>
        </p:nvGraphicFramePr>
        <p:xfrm>
          <a:off x="118872" y="571751"/>
          <a:ext cx="9673209" cy="6278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73209"/>
              </a:tblGrid>
              <a:tr h="6225864"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сохранение и развитие доходного потенциала города путем:</a:t>
                      </a:r>
                    </a:p>
                    <a:p>
                      <a:pPr marL="285750" lvl="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обеспечения эффективности использования муниципального имущества, находящегося в собственности городского округа, посредством повышения качества контроля за его использованием, выявлением неиспользуемого имущества и принятием мер, направленных на его реализацию или передачу в аренду;</a:t>
                      </a:r>
                    </a:p>
                    <a:p>
                      <a:pPr marL="285750" lvl="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установления жесткого контроля за поступлением арендных платежей путем активизации контрольных функций главных администраторов поступлений неналоговых доходов, а также, недопущение образования и/или роста просроченной дебиторской задолженности по арендным платежам;</a:t>
                      </a:r>
                    </a:p>
                    <a:p>
                      <a:pPr marL="285750" lvl="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проведения мероприятий, направленных на реализацию Плана («дорожной карты») по взысканию дебиторской задолженности по платежам в бюджет муниципального образования городской округ Евпатория Республики Крым, пеням и штрафам по ним, утвержденного постановлением администрации города Евпатории Республики Крым от 25.03.2024  № 617-п с изменениями;</a:t>
                      </a:r>
                    </a:p>
                    <a:p>
                      <a:pPr marL="285750" lvl="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вовлечения в инвестиционный процесс земельных участков, незавершенных объектов капитального строительства, имущества предприятий и организаций, находящихся в муниципальной собственности;</a:t>
                      </a:r>
                    </a:p>
                    <a:p>
                      <a:pPr marL="285750" lvl="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проведения инвентаризации муниципального имущества, в том числе земельных участков, осуществления мероприятий, направленных на изъятие излишнего, неиспользуемого или используемого не по назначению муниципального имущества, с целью подготовки к продаже или сдаче в аренду такого имущества в установленном порядке, постановки на учет неучтенных объектов муниципальной собственности, выявленных после проведения инвентаризации;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сбалансированности доходных источников и расходных обязательств местного бюджета;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бюджетных параметров исходя из необходимости безусловного исполнения действующих расходных обязательств городского округа, в том числе с учетом их оптимизации и эффективности исполнения;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действующих или принятие новых расходных обязательств исходя из приоритетности расходных обязательств на основе тщательной оценки, наличия правового основания и обеспечения реальными доходными источниками и источниками покрытия дефицита бюджета;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и эффективности реализации муниципальных программ, в том числе за счет обеспечения четкой взаимосвязи между объемами финансирования и конечными результатами реализации;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осуществление работы, направленной на привлечение средств вышестоящих бюджетов на решение вопросов местного значения в целях сокращения нагрузки на местный бюджет, в том числе путем участия в федеральных или региональных проектах и программах, а также выполнение условий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софинансирования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03835"/>
              </p:ext>
            </p:extLst>
          </p:nvPr>
        </p:nvGraphicFramePr>
        <p:xfrm>
          <a:off x="499226" y="6973631"/>
          <a:ext cx="9292856" cy="611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2856"/>
              </a:tblGrid>
              <a:tr h="6113721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5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90404"/>
              </p:ext>
            </p:extLst>
          </p:nvPr>
        </p:nvGraphicFramePr>
        <p:xfrm>
          <a:off x="1651000" y="1227666"/>
          <a:ext cx="6604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073517"/>
              </p:ext>
            </p:extLst>
          </p:nvPr>
        </p:nvGraphicFramePr>
        <p:xfrm>
          <a:off x="163902" y="266700"/>
          <a:ext cx="9652958" cy="6305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52958"/>
              </a:tblGrid>
              <a:tr h="6305550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и сохранение достигнутых соотношений заработной платы отдельных категорий работников бюджетной сферы к доходу от трудовой деятельности в Республике Крым, закрепленных в Указах Президента Российской Федерации от 7 мая 2012 года № 597 «О мероприятиях по реализации государственной социальной политики»,                                                           от 1 июня 2012 года № 761 «О Национальной стратегии действий в интересах детей на 2012 - 2017 годы» и                                                      от 28 декабря 2012 года № 1688 «О некоторых мерах по реализации государственной политики в сфере защиты детей-сирот и детей, оставшихся без попечения родителей»;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индексация оплаты труда работников бюджетной сферы, на которых не распространяются указы Президента Российской Федерации от 7 мая 2012 года № 597 «О мероприятиях по реализации государственной социальной политики», от 1 июня 2012 года № 761 «О Национальной стратегии действий в интересах детей на 2012 - 2017 годы» и от   28 декабря 2012 года № 1688 «О некоторых мерах по реализации государственной политики в сфере защиты детей-сирот и детей, оставшихся без попечения родителей» ежегодно, с 1 октября;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роста уровня заработной платы низкооплачиваемой категории работников бюджетной сферы, в соответствии с увеличением минимального размера оплаты труда;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оказание мер социальной поддержки отдельным категориям граждан с учетом принципа адресности и нуждаемости;</a:t>
                      </a:r>
                    </a:p>
                    <a:p>
                      <a:pPr lvl="0"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своевременная и качественная подготовка документации для проведения конкурсных процедур и заключения контрактов;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оказания муниципальных услуг (выполнения работ);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ответственности должностных лиц органов местного самоуправления за нарушение порядка формирования и финансового обеспечения выполнения муниципального задания и руководителей муниципальных учреждений за невыполнение муниципального задания и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недостижение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показателей, установленных в муниципальном задании;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главными распорядителями бюджетных средств систематического ведомственного контроля в отношении подведомственных им учреждений и получателей межбюджетных трансфертов;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управления муниципальными финансами, строгое соблюдение бюджетно-финансовой дисциплины;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эффективности внутреннего финансового контроля и внутреннего финансового аудита главных администраторов бюджетных средств;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инициативного бюджетирования в городском округе Евпатория в целях вовлечения граждан в решение первоочередных проблем местного значения;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Ø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прозрачности и открытости бюджета и бюджетного процесса, а так же доступности информации о муниципальных финансах.</a:t>
                      </a:r>
                      <a:endParaRPr lang="ru-RU" sz="1400" kern="1200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81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20000"/>
                <a:lumOff val="8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464" y="116632"/>
            <a:ext cx="9673075" cy="77809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  <a:r>
              <a:rPr lang="ru-RU" altLang="ru-RU" sz="24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</a:t>
            </a:r>
            <a:r>
              <a:rPr lang="ru-RU" altLang="ru-RU" sz="24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altLang="ru-RU" sz="24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плановый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ru-RU" altLang="ru-RU" sz="24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372577"/>
              </p:ext>
            </p:extLst>
          </p:nvPr>
        </p:nvGraphicFramePr>
        <p:xfrm>
          <a:off x="77458" y="997527"/>
          <a:ext cx="971207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0055"/>
                <a:gridCol w="1569074"/>
                <a:gridCol w="1631326"/>
                <a:gridCol w="1551624"/>
              </a:tblGrid>
              <a:tr h="236913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  <a:endParaRPr lang="ru-RU" sz="1800" dirty="0"/>
                    </a:p>
                  </a:txBody>
                  <a:tcPr marL="99060" marR="9906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план  (</a:t>
                      </a:r>
                      <a:r>
                        <a:rPr lang="ru-RU" sz="1800" dirty="0" err="1" smtClean="0"/>
                        <a:t>тыс.руб</a:t>
                      </a:r>
                      <a:r>
                        <a:rPr lang="ru-RU" sz="1800" dirty="0" smtClean="0"/>
                        <a:t>)</a:t>
                      </a:r>
                      <a:endParaRPr lang="ru-RU" sz="1800" dirty="0"/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231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2026 год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2027 год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2028 год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43272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Доходы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4 889 241,1</a:t>
                      </a:r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4 944 605,1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4 403 906,0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</a:tr>
              <a:tr h="34288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в том числе</a:t>
                      </a:r>
                      <a:r>
                        <a:rPr lang="ru-RU" sz="1800" dirty="0" smtClean="0"/>
                        <a:t>:   Налоговые и неналоговые доходы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2 127 329,8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2 101 230,7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1 939 588,6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16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                  Безвозмездные поступления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2 761 911,3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2 843 374,4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2 464 317,4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4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Расходы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4 945 492,8</a:t>
                      </a:r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4 944 605,1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4 403 906,0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Дефицит (-)/</a:t>
                      </a:r>
                      <a:r>
                        <a:rPr lang="ru-RU" sz="1800" b="1" baseline="0" dirty="0" smtClean="0"/>
                        <a:t>Профицит (+)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56 251,7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0,0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0,0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E:\Lena\Бюджет 2026-2028\Формирование бюджета 2026-2028\БЮДЖЕТ ДЛЯ ГРАЖДАН\i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177" y="3645725"/>
            <a:ext cx="5554638" cy="310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24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43572"/>
            <a:ext cx="9906000" cy="206210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ru-RU" sz="32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</a:t>
            </a:r>
            <a:r>
              <a:rPr lang="ru-RU" altLang="ru-RU" sz="3200" b="1" cap="all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часть </a:t>
            </a:r>
            <a:r>
              <a:rPr lang="ru-RU" altLang="ru-RU" sz="32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</a:p>
          <a:p>
            <a:pPr algn="ctr">
              <a:defRPr/>
            </a:pPr>
            <a:r>
              <a:rPr lang="ru-RU" alt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altLang="ru-RU" sz="32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r>
              <a:rPr lang="ru-RU" alt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ОКРУГ </a:t>
            </a:r>
            <a:r>
              <a:rPr lang="ru-RU" altLang="ru-RU" sz="32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</a:t>
            </a:r>
            <a:r>
              <a:rPr lang="ru-RU" alt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РЕСПУБЛИКИ КРЫМ</a:t>
            </a:r>
            <a:endParaRPr lang="ru-RU" sz="32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:\Lena\Бюджет 2026-2028\Формирование бюджета 2026-2028\БЮДЖЕТ ДЛЯ ГРАЖДАН\Безымянный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105675"/>
            <a:ext cx="9906000" cy="475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8825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муниципального образования городской округ Евпатория Республики Крым на 2026-2028 годы, млн. руб.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39409875"/>
              </p:ext>
            </p:extLst>
          </p:nvPr>
        </p:nvGraphicFramePr>
        <p:xfrm>
          <a:off x="195357" y="967564"/>
          <a:ext cx="9710643" cy="581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7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"/>
            <a:ext cx="9878624" cy="59522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18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алог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доходы физических лиц (с учетом дополнительного норматива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), зачисляемый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бюджет </a:t>
            </a:r>
            <a:r>
              <a:rPr lang="ru-RU" altLang="ru-RU" sz="18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</a:t>
            </a:r>
            <a:r>
              <a:rPr lang="ru-RU" altLang="ru-RU" sz="18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Евпатория,  на 2026-2028 годы (тыс</a:t>
            </a:r>
            <a:r>
              <a:rPr lang="ru-RU" altLang="ru-RU" sz="18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руб.)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43573078"/>
              </p:ext>
            </p:extLst>
          </p:nvPr>
        </p:nvGraphicFramePr>
        <p:xfrm>
          <a:off x="154967" y="871268"/>
          <a:ext cx="6616770" cy="5880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771737" y="690114"/>
            <a:ext cx="3106888" cy="6061562"/>
          </a:xfrm>
          <a:prstGeom prst="roundRect">
            <a:avLst/>
          </a:prstGeom>
          <a:gradFill>
            <a:gsLst>
              <a:gs pos="16000">
                <a:schemeClr val="accent2">
                  <a:lumMod val="20000"/>
                  <a:lumOff val="80000"/>
                </a:schemeClr>
              </a:gs>
              <a:gs pos="100000">
                <a:schemeClr val="accent6">
                  <a:tint val="40000"/>
                  <a:satMod val="100000"/>
                  <a:lumMod val="78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schemeClr val="dk1"/>
                </a:solidFill>
                <a:effectLst/>
                <a:latin typeface="Times New Roman" pitchFamily="18" charset="0"/>
                <a:cs typeface="Times New Roman" pitchFamily="18" charset="0"/>
              </a:rPr>
              <a:t>   Объемы налога на доходы физических лиц формируются с учетом:</a:t>
            </a:r>
          </a:p>
          <a:p>
            <a:pPr algn="just"/>
            <a:r>
              <a:rPr lang="ru-RU" sz="1200" dirty="0" smtClean="0">
                <a:solidFill>
                  <a:schemeClr val="dk1"/>
                </a:solidFill>
                <a:effectLst/>
                <a:latin typeface="Times New Roman" pitchFamily="18" charset="0"/>
                <a:cs typeface="Times New Roman" pitchFamily="18" charset="0"/>
              </a:rPr>
              <a:t>   - единых нормативов зачисления налога на доходы физических лиц, в том числе установленных для городских округов в соответствии с п. 2 ст. 61.2 Бюджетного кодекса  Российской Федерации;</a:t>
            </a:r>
          </a:p>
          <a:p>
            <a:pPr algn="just"/>
            <a:r>
              <a:rPr lang="ru-RU" sz="1200" dirty="0" smtClean="0">
                <a:solidFill>
                  <a:schemeClr val="dk1"/>
                </a:solidFill>
                <a:effectLst/>
                <a:latin typeface="Times New Roman" pitchFamily="18" charset="0"/>
                <a:cs typeface="Times New Roman" pitchFamily="18" charset="0"/>
              </a:rPr>
              <a:t>     - дополнительных нормативов, заменяющих дотации на выравнивание бюджетной обеспеченности муниципальных районов (городских округов) в соответствии со ст. 58 Бюджетного кодекса  Российской Федерации, в том числе установленных для бюджета городского  округа  Евпатория.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Евпаторийским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городским советом Республики Крым принято решение от 10.10.2025 №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3-19/2,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которым согласована замена дотации на выравнивание бюджетной обеспеченности муниципального образования городской округ Евпатория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Крым дополнительным нормативом отчислений от налога на доходы физических лиц в бюджет муниципального образования городской округ Евпатория Республики Крым на 2026 год и на плановый период 2027 и  2028 годов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dk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3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2772" y="193380"/>
            <a:ext cx="9328757" cy="81602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Поступления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доходов 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от уплаты  акцизов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  нефтепродукты в бюджет городского округа Евпатория 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2026-2028 годы (тыс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82443303"/>
              </p:ext>
            </p:extLst>
          </p:nvPr>
        </p:nvGraphicFramePr>
        <p:xfrm>
          <a:off x="194473" y="1009403"/>
          <a:ext cx="9614545" cy="5587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788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3" y="172115"/>
            <a:ext cx="9517057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, взимаемый в связи с применением упрощенной системы налогообложения, зачисляемый в 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 на 2026-2028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81561105"/>
              </p:ext>
            </p:extLst>
          </p:nvPr>
        </p:nvGraphicFramePr>
        <p:xfrm>
          <a:off x="250722" y="1315117"/>
          <a:ext cx="7521678" cy="5210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11302" y="2402960"/>
            <a:ext cx="170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35306" y="1467295"/>
            <a:ext cx="3276223" cy="5058051"/>
          </a:xfrm>
          <a:prstGeom prst="roundRect">
            <a:avLst/>
          </a:prstGeom>
          <a:gradFill>
            <a:gsLst>
              <a:gs pos="14000">
                <a:schemeClr val="accent5">
                  <a:lumMod val="20000"/>
                  <a:lumOff val="80000"/>
                </a:schemeClr>
              </a:gs>
              <a:gs pos="100000">
                <a:schemeClr val="accent6">
                  <a:tint val="40000"/>
                  <a:satMod val="100000"/>
                  <a:lumMod val="78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3.3. статьи 58 Бюджетного кодекса Российской Федерации органы </a:t>
            </a:r>
            <a:r>
              <a:rPr lang="ru-RU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</a:t>
            </a:r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 субъекта Российской Федерации вправе установить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дифференцированные нормативы отчислений в бюджеты муниципальных образований от налога, взимаемого в связи с применением упрощенной системы налогообложения, подлежащего зачислению в соответствии с настоящим Кодексом и законодательством о налогах и сборах в бюджет субъекта Российской Федерации.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указанных дифференцированных нормативов отчислений устанавливаются законом субъекта Российской Федерации о бюджете субъекта Российской Федерации на очередной финансовый год и плановый период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налога произведен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исходя из темпов роста оборотов розничной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торговли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согласно предварительному прогнозу социально-экономического развития Республики Крым на 2026 год и на плановый период 2027 и 2028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годов,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учетом перехода крупных плательщиков на общую систему налогообложения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17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3" y="172117"/>
            <a:ext cx="9517057" cy="90177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Единый сельскохозяйственный налог, зачисляемый 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в 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на 2026-2028 годы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8399722"/>
              </p:ext>
            </p:extLst>
          </p:nvPr>
        </p:nvGraphicFramePr>
        <p:xfrm>
          <a:off x="290164" y="1073889"/>
          <a:ext cx="8024495" cy="564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307656" y="1259458"/>
            <a:ext cx="2555816" cy="4730466"/>
          </a:xfrm>
          <a:prstGeom prst="roundRect">
            <a:avLst/>
          </a:prstGeom>
          <a:gradFill>
            <a:gsLst>
              <a:gs pos="17000">
                <a:schemeClr val="accent5">
                  <a:lumMod val="20000"/>
                  <a:lumOff val="80000"/>
                </a:schemeClr>
              </a:gs>
              <a:gs pos="100000">
                <a:schemeClr val="accent6">
                  <a:tint val="40000"/>
                  <a:satMod val="100000"/>
                  <a:lumMod val="78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ставка по единому сельскохозяйственному налогу для сельскохозяйственных товаропроизводителей  установлена в размере 4,0 %  в соответствии с Законом Республики Крым от 29.12.2014 № 60-ЗРК/2014 «Об установлении ставки единого сельскохозяйственного налога на территории Республики Крым» с изменениями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п. 2 ст. 61.2 БК РФ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сельскохозяйственный налог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зачисляется в доходную часть бюджета города по нормативу 100,0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налога произведен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исходя из ожидаемого ежегодного темпа роста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показателей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объема производства продукции сельского хозяйства</a:t>
            </a:r>
          </a:p>
        </p:txBody>
      </p:sp>
    </p:spTree>
    <p:extLst>
      <p:ext uri="{BB962C8B-B14F-4D97-AF65-F5344CB8AC3E}">
        <p14:creationId xmlns:p14="http://schemas.microsoft.com/office/powerpoint/2010/main" val="400558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3" y="95693"/>
            <a:ext cx="9517057" cy="12194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Налог, взимаемый в связи с применением патентной системы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налогообложения, зачисляемый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в 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 на 2026-2028 годы (тыс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4786948"/>
              </p:ext>
            </p:extLst>
          </p:nvPr>
        </p:nvGraphicFramePr>
        <p:xfrm>
          <a:off x="194472" y="1392867"/>
          <a:ext cx="7320753" cy="5132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943600" y="1315115"/>
            <a:ext cx="3863624" cy="5340866"/>
          </a:xfrm>
          <a:prstGeom prst="roundRect">
            <a:avLst/>
          </a:prstGeom>
          <a:gradFill>
            <a:gsLst>
              <a:gs pos="13000">
                <a:schemeClr val="accent5">
                  <a:lumMod val="20000"/>
                  <a:lumOff val="80000"/>
                </a:schemeClr>
              </a:gs>
              <a:gs pos="100000">
                <a:schemeClr val="accent6">
                  <a:tint val="40000"/>
                  <a:satMod val="100000"/>
                  <a:lumMod val="78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 smtClean="0"/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anose="02020603050405020304" pitchFamily="18" charset="0"/>
              </a:rPr>
              <a:t>Прогнозный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поступления налога,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уплачиваемого 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патентной системы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2026 - 2028 годах  рассчитан с учетом :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действующего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потенциально возможного к получению индивидуальным предпринимателем годового дохода по видам предпринимательской деятельности, в отношении которых применяется патентная система налогообложения, установленного Законом Республики Крым от 21.12.2020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№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129-ЗРК/2020 «О патентной системе налогообложения на территории Республики Крым», с изменениями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дополнениями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 валового регионального продукта с учетом потерь, связанных с переходом налогоплательщиков  на иные системы налогообложения, в том числе на уплату налога на профессиональный доход, установленного на территории Республики Крым Законом  Республики Крым от 17.04.2020 № 67-ЗРК/2020 «О введении в действие специального налогового режима «Налог на профессиональный доход» в Республике Крым».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п. 2 ст. 61.2 БК РФ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налог зачисляется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доходную часть бюджета города по нормативу 100,0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%.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16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0723" y="172117"/>
            <a:ext cx="9460807" cy="10080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 имущество физических лиц,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зачисляемый в бюджет городского округа Евпатория, на  2026-2028 годы (тыс. руб.)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74938067"/>
              </p:ext>
            </p:extLst>
          </p:nvPr>
        </p:nvGraphicFramePr>
        <p:xfrm>
          <a:off x="250722" y="1180214"/>
          <a:ext cx="8425445" cy="5345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650967" y="1399768"/>
            <a:ext cx="3049930" cy="489166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dirty="0" smtClean="0">
                <a:latin typeface="Times New Roman" pitchFamily="18" charset="0"/>
                <a:cs typeface="Times New Roman" panose="02020603050405020304" pitchFamily="18" charset="0"/>
              </a:rPr>
              <a:t>Налог на имущество физических лиц введен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городского округа решением Евпаторийского городского совета Республики Крым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15.11.2019 № 2-6/4 «О налоге на имущество физических лиц на территории муниципального образования городской округ Евпатория Республики Крым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с изменениями, внесенными решением  ЕГС РК  от 30.11.2022 № 2-60/6 и от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30.05.2025 № 3-12/12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ставок налога и порядка определения налоговой базы по налогу исходя из кадастровой стоимости объектов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налогообложения.</a:t>
            </a:r>
          </a:p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является местным налогом, норматив зачисления в бюджет городского округа -100%.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3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3" y="85061"/>
            <a:ext cx="9517057" cy="7017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Земельный налог, зачисляемый в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 на 2026-2028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25833177"/>
              </p:ext>
            </p:extLst>
          </p:nvPr>
        </p:nvGraphicFramePr>
        <p:xfrm>
          <a:off x="194473" y="786811"/>
          <a:ext cx="9517057" cy="4242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5001" y="4943478"/>
            <a:ext cx="9316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Расчет земельного налога произведен исходя из:</a:t>
            </a:r>
          </a:p>
          <a:p>
            <a:pPr algn="just"/>
            <a:r>
              <a:rPr lang="ru-RU" sz="1400" b="1" dirty="0" smtClean="0"/>
              <a:t>- актуальной </a:t>
            </a:r>
            <a:r>
              <a:rPr lang="ru-RU" sz="1400" b="1" dirty="0"/>
              <a:t>по состоянию на </a:t>
            </a:r>
            <a:r>
              <a:rPr lang="ru-RU" sz="1400" b="1" dirty="0" smtClean="0"/>
              <a:t>01.07.2025  базе </a:t>
            </a:r>
            <a:r>
              <a:rPr lang="ru-RU" sz="1400" b="1" dirty="0"/>
              <a:t>объектов налогообложения, с учетом </a:t>
            </a:r>
            <a:r>
              <a:rPr lang="ru-RU" sz="1400" b="1" dirty="0" smtClean="0"/>
              <a:t> </a:t>
            </a:r>
            <a:r>
              <a:rPr lang="ru-RU" sz="1400" b="1" dirty="0"/>
              <a:t>п. 17 ст. 396 </a:t>
            </a:r>
            <a:r>
              <a:rPr lang="ru-RU" sz="1400" b="1" dirty="0" smtClean="0"/>
              <a:t>Налогового кодекса РФ; </a:t>
            </a:r>
          </a:p>
          <a:p>
            <a:pPr algn="just"/>
            <a:r>
              <a:rPr lang="ru-RU" sz="1400" b="1" dirty="0" smtClean="0"/>
              <a:t>- размера </a:t>
            </a:r>
            <a:r>
              <a:rPr lang="ru-RU" sz="1400" b="1" dirty="0"/>
              <a:t>дифференцированных ставок земельного налога, установленных  в процентах от кадастровой стоимости земельного участка, </a:t>
            </a:r>
            <a:r>
              <a:rPr lang="ru-RU" sz="1400" b="1" dirty="0" smtClean="0"/>
              <a:t>утвержденных </a:t>
            </a:r>
            <a:r>
              <a:rPr lang="ru-RU" sz="1400" b="1" dirty="0"/>
              <a:t>решением Евпаторийского городского совета Республики Крым от 27.11.2020 № 2-24/4 «Об </a:t>
            </a:r>
            <a:r>
              <a:rPr lang="ru-RU" sz="1400" b="1" dirty="0" smtClean="0"/>
              <a:t>установлении </a:t>
            </a:r>
            <a:r>
              <a:rPr lang="ru-RU" sz="1400" b="1" dirty="0"/>
              <a:t>земельного налога на территории муниципального образования городской округ Евпатория Республики Крым</a:t>
            </a:r>
            <a:r>
              <a:rPr lang="ru-RU" sz="1400" b="1" dirty="0" smtClean="0"/>
              <a:t>», </a:t>
            </a:r>
            <a:r>
              <a:rPr lang="ru-RU" sz="1400" b="1" dirty="0" smtClean="0">
                <a:cs typeface="Times New Roman" panose="02020603050405020304" pitchFamily="18" charset="0"/>
              </a:rPr>
              <a:t> </a:t>
            </a:r>
            <a:r>
              <a:rPr lang="ru-RU" sz="1400" b="1" dirty="0">
                <a:cs typeface="Times New Roman" panose="02020603050405020304" pitchFamily="18" charset="0"/>
              </a:rPr>
              <a:t>с </a:t>
            </a:r>
            <a:r>
              <a:rPr lang="ru-RU" sz="1400" b="1" dirty="0" smtClean="0">
                <a:cs typeface="Times New Roman" panose="02020603050405020304" pitchFamily="18" charset="0"/>
              </a:rPr>
              <a:t>изменениями, </a:t>
            </a:r>
            <a:r>
              <a:rPr lang="ru-RU" sz="1400" b="1" dirty="0">
                <a:cs typeface="Times New Roman" panose="02020603050405020304" pitchFamily="18" charset="0"/>
              </a:rPr>
              <a:t>внесенными решением </a:t>
            </a:r>
            <a:r>
              <a:rPr lang="ru-RU" sz="1400" b="1" dirty="0" smtClean="0">
                <a:cs typeface="Times New Roman" panose="02020603050405020304" pitchFamily="18" charset="0"/>
              </a:rPr>
              <a:t> </a:t>
            </a:r>
            <a:r>
              <a:rPr lang="ru-RU" sz="1400" b="1" dirty="0">
                <a:cs typeface="Times New Roman" panose="02020603050405020304" pitchFamily="18" charset="0"/>
              </a:rPr>
              <a:t>ЕГС РК  от </a:t>
            </a:r>
            <a:r>
              <a:rPr lang="ru-RU" sz="1400" b="1" dirty="0" smtClean="0">
                <a:cs typeface="Times New Roman" panose="02020603050405020304" pitchFamily="18" charset="0"/>
              </a:rPr>
              <a:t>29.12.2022 </a:t>
            </a:r>
            <a:r>
              <a:rPr lang="ru-RU" sz="1400" b="1" dirty="0">
                <a:cs typeface="Times New Roman" panose="02020603050405020304" pitchFamily="18" charset="0"/>
              </a:rPr>
              <a:t>№ </a:t>
            </a:r>
            <a:r>
              <a:rPr lang="ru-RU" sz="1400" b="1" dirty="0" smtClean="0">
                <a:cs typeface="Times New Roman" panose="02020603050405020304" pitchFamily="18" charset="0"/>
              </a:rPr>
              <a:t>2-64/4. Налог </a:t>
            </a:r>
            <a:r>
              <a:rPr lang="ru-RU" sz="1400" b="1" dirty="0">
                <a:cs typeface="Times New Roman" panose="02020603050405020304" pitchFamily="18" charset="0"/>
              </a:rPr>
              <a:t>является местным налогом, </a:t>
            </a:r>
            <a:r>
              <a:rPr lang="ru-RU" sz="1400" b="1" dirty="0" smtClean="0">
                <a:cs typeface="Times New Roman" panose="02020603050405020304" pitchFamily="18" charset="0"/>
              </a:rPr>
              <a:t>норматив </a:t>
            </a:r>
            <a:r>
              <a:rPr lang="ru-RU" sz="1400" b="1" dirty="0">
                <a:cs typeface="Times New Roman" panose="02020603050405020304" pitchFamily="18" charset="0"/>
              </a:rPr>
              <a:t>зачисления в бюджет городского </a:t>
            </a:r>
            <a:r>
              <a:rPr lang="ru-RU" sz="1400" b="1" dirty="0" smtClean="0">
                <a:cs typeface="Times New Roman" panose="02020603050405020304" pitchFamily="18" charset="0"/>
              </a:rPr>
              <a:t>округа - 100</a:t>
            </a:r>
            <a:r>
              <a:rPr lang="ru-RU" sz="1400" b="1" dirty="0">
                <a:cs typeface="Times New Roman" panose="02020603050405020304" pitchFamily="18" charset="0"/>
              </a:rPr>
              <a:t>%.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55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3" y="172117"/>
            <a:ext cx="9517057" cy="8167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Государственная пошлина, зачисляемая в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на  2026-2028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08204058"/>
              </p:ext>
            </p:extLst>
          </p:nvPr>
        </p:nvGraphicFramePr>
        <p:xfrm>
          <a:off x="194474" y="1143000"/>
          <a:ext cx="7450336" cy="5449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964817" y="1405302"/>
            <a:ext cx="2746713" cy="4644624"/>
          </a:xfrm>
          <a:prstGeom prst="roundRect">
            <a:avLst/>
          </a:prstGeom>
          <a:gradFill>
            <a:gsLst>
              <a:gs pos="14000">
                <a:schemeClr val="accent5">
                  <a:lumMod val="20000"/>
                  <a:lumOff val="80000"/>
                </a:schemeClr>
              </a:gs>
              <a:gs pos="100000">
                <a:schemeClr val="accent6">
                  <a:tint val="40000"/>
                  <a:satMod val="100000"/>
                  <a:lumMod val="78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61.2 Бюджетного кодекса Российской Федерации в бюджеты городских округов поступает государственная пошлина, подлежащая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зачислению по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 государственной регистрации, совершения юридически значимых действий или выдачи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делам, рассматриваемым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судами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юрисдикции, мировыми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судьями;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выдачу разрешения на установку рекламной конструкции.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36760059"/>
              </p:ext>
            </p:extLst>
          </p:nvPr>
        </p:nvGraphicFramePr>
        <p:xfrm>
          <a:off x="194474" y="836225"/>
          <a:ext cx="7086220" cy="581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05842" y="1519925"/>
            <a:ext cx="119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ru-RU" sz="1800" b="1" dirty="0" smtClean="0">
                <a:solidFill>
                  <a:prstClr val="black"/>
                </a:solidFill>
              </a:rPr>
              <a:t>52 100,0</a:t>
            </a:r>
            <a:endParaRPr lang="ru-RU" sz="18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0845" y="1519925"/>
            <a:ext cx="1063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</a:rPr>
              <a:t>52 520,0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72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" y="53165"/>
            <a:ext cx="9906000" cy="127847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/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Доходы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использования муниципального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имущества, находящегося в муниципальной собственности, зачисляемые 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бюджет городского округа Евпатория  Республики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Крым,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на 2026-2028 годы (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тыс. 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ru-RU" sz="1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</a:t>
            </a:r>
            <a:endParaRPr lang="ru-RU" sz="1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06035607"/>
              </p:ext>
            </p:extLst>
          </p:nvPr>
        </p:nvGraphicFramePr>
        <p:xfrm>
          <a:off x="21076" y="1340768"/>
          <a:ext cx="9751083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084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Lena\Бюджет 2026-2028\Формирование бюджета 2026-2028\БЮДЖЕТ ДЛЯ ГРАЖДАН\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02" y="1775090"/>
            <a:ext cx="4796497" cy="463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Lena\Бюджет 2026-2028\Формирование бюджета 2026-2028\БЮДЖЕТ ДЛЯ ГРАЖДАН\i_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616607"/>
            <a:ext cx="4876800" cy="479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94475" y="116632"/>
            <a:ext cx="9517057" cy="915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материальных и нематериальных активов бюджета города Евпатория Республики Крым  на 2026-2028 годы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6503" y="908722"/>
            <a:ext cx="47965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земельных участков, находящихся в собственности городских округов (тыс. руб.)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994856029"/>
              </p:ext>
            </p:extLst>
          </p:nvPr>
        </p:nvGraphicFramePr>
        <p:xfrm>
          <a:off x="4953000" y="1739719"/>
          <a:ext cx="4758535" cy="4929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53003" y="1031832"/>
            <a:ext cx="475853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реализации имущества, находящегося в собственности городских округов (тыс. руб.)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755282933"/>
              </p:ext>
            </p:extLst>
          </p:nvPr>
        </p:nvGraphicFramePr>
        <p:xfrm>
          <a:off x="361953" y="1973952"/>
          <a:ext cx="4869711" cy="489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8227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3" y="172117"/>
            <a:ext cx="9517057" cy="8167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Штрафы, санкции, возмещение ущерба,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зачисляемые в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на  2026-2028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53783575"/>
              </p:ext>
            </p:extLst>
          </p:nvPr>
        </p:nvGraphicFramePr>
        <p:xfrm>
          <a:off x="194474" y="1143000"/>
          <a:ext cx="7450336" cy="5449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7538485" y="1405302"/>
            <a:ext cx="2173045" cy="41767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Прогнозные показатели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ш</a:t>
            </a:r>
            <a:r>
              <a:rPr lang="ru-RU" altLang="ru-RU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трафов, санкций, возмещения </a:t>
            </a:r>
            <a:r>
              <a:rPr lang="ru-RU" alt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ущерба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основаны на предложениях главных администраторов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нормативов зачисления, установленных статьей 46  Бюджетного кодекса РФ</a:t>
            </a:r>
          </a:p>
        </p:txBody>
      </p:sp>
    </p:spTree>
    <p:extLst>
      <p:ext uri="{BB962C8B-B14F-4D97-AF65-F5344CB8AC3E}">
        <p14:creationId xmlns:p14="http://schemas.microsoft.com/office/powerpoint/2010/main" val="81707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738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2026 год и на плановый период 2027-2028 годов (тыс. руб.)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0103711"/>
              </p:ext>
            </p:extLst>
          </p:nvPr>
        </p:nvGraphicFramePr>
        <p:xfrm>
          <a:off x="272481" y="1073888"/>
          <a:ext cx="9538270" cy="5646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906000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altLang="ru-RU" sz="3200" b="1" cap="all" dirty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БЮДЖЕТА </a:t>
            </a:r>
            <a:endParaRPr lang="ru-RU" altLang="ru-RU" sz="3200" b="1" cap="all" dirty="0" smtClean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3200" b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  <a:endParaRPr lang="ru-RU" altLang="ru-RU" sz="32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3200" b="1" cap="all" dirty="0" err="1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r>
              <a:rPr lang="ru-RU" altLang="ru-RU" sz="3200" b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ОКРУГ </a:t>
            </a:r>
            <a:r>
              <a:rPr lang="ru-RU" altLang="ru-RU" sz="3200" b="1" cap="all" dirty="0" err="1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</a:t>
            </a:r>
            <a:r>
              <a:rPr lang="ru-RU" altLang="ru-RU" sz="3200" b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КРЫМ</a:t>
            </a:r>
            <a:endParaRPr lang="ru-RU" altLang="ru-RU" sz="32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59" name="Picture 4" descr="http://www.penza-online.ru/upload/iblock/79a/4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541" y="2128842"/>
            <a:ext cx="7374918" cy="435701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32615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22" y="384766"/>
            <a:ext cx="9250324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Применение программно-целевого метода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на 2026-2028 годы (17 муниципальных программ)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344389331"/>
              </p:ext>
            </p:extLst>
          </p:nvPr>
        </p:nvGraphicFramePr>
        <p:xfrm>
          <a:off x="448913" y="1259957"/>
          <a:ext cx="8904194" cy="500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5609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191" y="395398"/>
            <a:ext cx="8522454" cy="1143000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</a:rPr>
              <a:t>Расходы бюджета муниципального образования городской округ Евпатория Республики Крым </a:t>
            </a:r>
            <a:br>
              <a:rPr lang="ru-RU" sz="2500" b="1" dirty="0" smtClean="0">
                <a:solidFill>
                  <a:schemeClr val="tx1"/>
                </a:solidFill>
              </a:rPr>
            </a:br>
            <a:r>
              <a:rPr lang="ru-RU" sz="2500" b="1" dirty="0" smtClean="0">
                <a:solidFill>
                  <a:schemeClr val="tx1"/>
                </a:solidFill>
              </a:rPr>
              <a:t>на 2026-2028 годы, млн. руб.</a:t>
            </a:r>
            <a:endParaRPr lang="ru-RU" sz="25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773531545"/>
              </p:ext>
            </p:extLst>
          </p:nvPr>
        </p:nvGraphicFramePr>
        <p:xfrm>
          <a:off x="195357" y="1672964"/>
          <a:ext cx="9710643" cy="5238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1096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4320"/>
            <a:ext cx="9792275" cy="10081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муниципального образования городской округ Евпатории Республики Крым на 2026-2028 годы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38696407"/>
              </p:ext>
            </p:extLst>
          </p:nvPr>
        </p:nvGraphicFramePr>
        <p:xfrm>
          <a:off x="2534732" y="1075419"/>
          <a:ext cx="5285414" cy="2785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06506" y="1196752"/>
            <a:ext cx="2340260" cy="576064"/>
          </a:xfrm>
          <a:prstGeom prst="round2Diag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  <a:endParaRPr lang="ru-RU" sz="15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2484" y="1772817"/>
            <a:ext cx="2808311" cy="13031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 – 3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397,1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584,2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288,5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ctr"/>
            <a:endParaRPr lang="ru-RU" sz="15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825208" y="1340768"/>
            <a:ext cx="2964329" cy="792088"/>
          </a:xfrm>
          <a:prstGeom prst="round2DiagRect">
            <a:avLst/>
          </a:prstGeom>
          <a:solidFill>
            <a:srgbClr val="9ED5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  <a:endParaRPr lang="ru-RU" sz="15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25208" y="2132856"/>
            <a:ext cx="2964329" cy="1152128"/>
          </a:xfrm>
          <a:prstGeom prst="roundRect">
            <a:avLst/>
          </a:prstGeom>
          <a:solidFill>
            <a:srgbClr val="9ED5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358,9 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306,9 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274,5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3392829" y="3789040"/>
            <a:ext cx="2866491" cy="648072"/>
          </a:xfrm>
          <a:prstGeom prst="round2Diag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сфера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92829" y="4437112"/>
            <a:ext cx="2866491" cy="936104"/>
          </a:xfrm>
          <a:prstGeom prst="round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189,4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1 000,9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743,9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167042" y="3075979"/>
            <a:ext cx="2991760" cy="3665393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Отрасли: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молодёжная политика и оздоровление детей;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политика;</a:t>
            </a:r>
          </a:p>
          <a:p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физическая культура и спорт;</a:t>
            </a:r>
          </a:p>
          <a:p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 массовой информации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825208" y="3284986"/>
            <a:ext cx="2964329" cy="3402429"/>
          </a:xfrm>
          <a:prstGeom prst="flowChartAlternateProcess">
            <a:avLst/>
          </a:prstGeom>
          <a:solidFill>
            <a:srgbClr val="9ED5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Расходы на содержание органов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местного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самоуправления, другие расходы в сфере местного самоуправления, расходы в сфере национальной безопасности, резервный фонд, условно утверждённые расходы</a:t>
            </a:r>
          </a:p>
          <a:p>
            <a:pPr marL="285750" indent="-285750" algn="ctr">
              <a:buFontTx/>
              <a:buChar char="-"/>
            </a:pP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392829" y="5373216"/>
            <a:ext cx="2866491" cy="1368152"/>
          </a:xfrm>
          <a:prstGeom prst="flowChartAlternate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Отрасли: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729043"/>
              </p:ext>
            </p:extLst>
          </p:nvPr>
        </p:nvGraphicFramePr>
        <p:xfrm>
          <a:off x="3392800" y="1160748"/>
          <a:ext cx="3596648" cy="2628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71037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4927389</TotalTime>
  <Words>3647</Words>
  <Application>Microsoft Office PowerPoint</Application>
  <PresentationFormat>Лист A4 (210x297 мм)</PresentationFormat>
  <Paragraphs>348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Воздушный поток</vt:lpstr>
      <vt:lpstr>Презентация PowerPoint</vt:lpstr>
      <vt:lpstr>Основные понятия и определения</vt:lpstr>
      <vt:lpstr>ЧТО ТАКОЕ БЮДЖЕТ ДЛЯ ГРАЖДАН?</vt:lpstr>
      <vt:lpstr>Презентация PowerPoint</vt:lpstr>
      <vt:lpstr>ВОЗМОЖНОСТЬ ВЛИЯНИЯ ГРАЖДАНИНА НА СОСТАВ БЮДЖЕТА</vt:lpstr>
      <vt:lpstr>ГРАЖДАНИН, ЕГО УЧАСТИЕ В БЮДЖЕТНОМ ПРОЦЕССЕ</vt:lpstr>
      <vt:lpstr>Презентация PowerPoint</vt:lpstr>
      <vt:lpstr>Презентация PowerPoint</vt:lpstr>
      <vt:lpstr>Презентация PowerPoint</vt:lpstr>
      <vt:lpstr>ОСНОВЫ СОСТАВЛЕНИЯ ПРОЕКТА БЮДЖЕТА ГОРОДСКОГО ОКРУГА ЕВПАТОРИЯ РЕСПУБЛИКИ КРЫМ</vt:lpstr>
      <vt:lpstr>Основные показатели прогноза социально-экономического развития муниципального образования городской округ Евпатория Республики Крым на 2026 год и на плановый  период 2027 и 2028 годов</vt:lpstr>
      <vt:lpstr>  Основные направления налоговой политики города Евпатории  на 2026 год и на плановый период 2027 и 2028 годов  </vt:lpstr>
      <vt:lpstr>Презентация PowerPoint</vt:lpstr>
      <vt:lpstr>  Основные направления бюджетной политики города Евпатории  на 2026 год и на плановый период 2027 и 2028 годов  </vt:lpstr>
      <vt:lpstr>Презентация PowerPoint</vt:lpstr>
      <vt:lpstr>Основные параметры бюджета городского округа Евпатория на 2026 год и на плановый период 2027 и 2028 годов (тыс. руб.)</vt:lpstr>
      <vt:lpstr>Презентация PowerPoint</vt:lpstr>
      <vt:lpstr>Доходы бюджета муниципального образования городской округ Евпатория Республики Крым на 2026-2028 годы, млн. руб.</vt:lpstr>
      <vt:lpstr>Налог на доходы физических лиц (с учетом дополнительного норматива), зачисляемый  в бюджет городского округа Евпатория,  на 2026-2028 годы (тыс. руб.)</vt:lpstr>
      <vt:lpstr>Поступления доходов от уплаты  акцизов на  нефтепродукты в бюджет городского округа Евпатория 2026-2028 годы (тыс. руб.)</vt:lpstr>
      <vt:lpstr>Налог, взимаемый в связи с применением упрощенной системы налогообложения, зачисляемый в бюджет городского округа Евпатория,  на 2026-2028 годы (тыс. руб.)</vt:lpstr>
      <vt:lpstr>Единый сельскохозяйственный налог, зачисляемый  в бюджет городского округа Евпатория, на 2026-2028 годы (тыс. руб.)</vt:lpstr>
      <vt:lpstr>Налог, взимаемый в связи с применением патентной системы налогообложения, зачисляемый в бюджет городского округа Евпатория,  на 2026-2028 годы (тыс. руб.)</vt:lpstr>
      <vt:lpstr>Налог на имущество физических лиц, зачисляемый в бюджет городского округа Евпатория, на  2026-2028 годы (тыс. руб.)</vt:lpstr>
      <vt:lpstr>Земельный налог, зачисляемый в бюджет городского округа Евпатория,  на 2026-2028 годы (тыс. руб.)</vt:lpstr>
      <vt:lpstr>Государственная пошлина, зачисляемая в бюджет городского округа Евпатория, на  2026-2028 годы (тыс. руб.)</vt:lpstr>
      <vt:lpstr>Доходы от использования муниципального имущества, находящегося в муниципальной собственности, зачисляемые в бюджет городского округа Евпатория  Республики Крым,  на 2026-2028 годы (тыс. руб.)</vt:lpstr>
      <vt:lpstr>Презентация PowerPoint</vt:lpstr>
      <vt:lpstr>Штрафы, санкции, возмещение ущерба, зачисляемые в бюджет городского округа Евпатория, на  2026-2028 годы (тыс. руб.)</vt:lpstr>
      <vt:lpstr>Безвозмездные поступления на 2026 год и на плановый период 2027-2028 годов (тыс. руб.)</vt:lpstr>
      <vt:lpstr>Презентация PowerPoint</vt:lpstr>
      <vt:lpstr>Применение программно-целевого метода  на 2026-2028 годы (17 муниципальных программ)</vt:lpstr>
      <vt:lpstr>Расходы бюджета муниципального образования городской округ Евпатория Республики Крым  на 2026-2028 годы, млн. руб.</vt:lpstr>
      <vt:lpstr>         Структура расходов бюджета муниципального образования городской округ Евпатории Республики Крым на 2026-2028 годы</vt:lpstr>
    </vt:vector>
  </TitlesOfParts>
  <Company>ASS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Reanimator 98</dc:creator>
  <cp:lastModifiedBy>TV-dfa</cp:lastModifiedBy>
  <cp:revision>2542</cp:revision>
  <cp:lastPrinted>2025-11-17T13:57:05Z</cp:lastPrinted>
  <dcterms:created xsi:type="dcterms:W3CDTF">2001-12-12T04:33:03Z</dcterms:created>
  <dcterms:modified xsi:type="dcterms:W3CDTF">2026-02-25T13:28:21Z</dcterms:modified>
</cp:coreProperties>
</file>